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335.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311" r:id="rId3"/>
    <p:sldId id="304" r:id="rId4"/>
    <p:sldId id="305" r:id="rId5"/>
    <p:sldId id="383" r:id="rId6"/>
    <p:sldId id="378" r:id="rId7"/>
    <p:sldId id="379" r:id="rId8"/>
    <p:sldId id="380" r:id="rId9"/>
    <p:sldId id="381" r:id="rId10"/>
    <p:sldId id="382" r:id="rId11"/>
    <p:sldId id="384" r:id="rId12"/>
    <p:sldId id="385" r:id="rId13"/>
    <p:sldId id="261" r:id="rId14"/>
    <p:sldId id="302" r:id="rId15"/>
    <p:sldId id="284" r:id="rId16"/>
    <p:sldId id="446" r:id="rId17"/>
    <p:sldId id="258" r:id="rId18"/>
    <p:sldId id="270" r:id="rId19"/>
    <p:sldId id="271" r:id="rId20"/>
    <p:sldId id="273" r:id="rId21"/>
    <p:sldId id="285" r:id="rId22"/>
    <p:sldId id="281" r:id="rId23"/>
    <p:sldId id="447" r:id="rId24"/>
    <p:sldId id="448" r:id="rId25"/>
    <p:sldId id="259" r:id="rId26"/>
    <p:sldId id="260" r:id="rId27"/>
    <p:sldId id="306" r:id="rId28"/>
    <p:sldId id="307" r:id="rId29"/>
    <p:sldId id="308" r:id="rId30"/>
    <p:sldId id="353" r:id="rId31"/>
    <p:sldId id="452" r:id="rId32"/>
    <p:sldId id="453" r:id="rId33"/>
    <p:sldId id="372" r:id="rId34"/>
    <p:sldId id="373" r:id="rId35"/>
    <p:sldId id="374" r:id="rId36"/>
    <p:sldId id="375" r:id="rId37"/>
    <p:sldId id="371" r:id="rId38"/>
    <p:sldId id="454" r:id="rId39"/>
    <p:sldId id="376" r:id="rId40"/>
    <p:sldId id="377" r:id="rId41"/>
    <p:sldId id="457" r:id="rId42"/>
    <p:sldId id="455" r:id="rId43"/>
    <p:sldId id="389" r:id="rId44"/>
    <p:sldId id="388" r:id="rId45"/>
    <p:sldId id="387" r:id="rId46"/>
    <p:sldId id="303" r:id="rId47"/>
    <p:sldId id="263" r:id="rId48"/>
    <p:sldId id="340" r:id="rId49"/>
    <p:sldId id="342" r:id="rId50"/>
    <p:sldId id="309" r:id="rId51"/>
    <p:sldId id="354" r:id="rId52"/>
    <p:sldId id="266" r:id="rId53"/>
    <p:sldId id="310" r:id="rId54"/>
    <p:sldId id="287" r:id="rId55"/>
    <p:sldId id="288" r:id="rId56"/>
    <p:sldId id="449" r:id="rId57"/>
    <p:sldId id="348" r:id="rId58"/>
    <p:sldId id="345" r:id="rId59"/>
    <p:sldId id="313" r:id="rId60"/>
    <p:sldId id="312" r:id="rId61"/>
    <p:sldId id="314" r:id="rId62"/>
    <p:sldId id="269" r:id="rId63"/>
    <p:sldId id="315" r:id="rId64"/>
    <p:sldId id="316" r:id="rId65"/>
    <p:sldId id="346" r:id="rId66"/>
    <p:sldId id="350" r:id="rId67"/>
    <p:sldId id="290" r:id="rId68"/>
    <p:sldId id="292" r:id="rId69"/>
    <p:sldId id="318" r:id="rId70"/>
    <p:sldId id="294" r:id="rId71"/>
    <p:sldId id="319" r:id="rId72"/>
    <p:sldId id="324" r:id="rId73"/>
    <p:sldId id="323" r:id="rId74"/>
    <p:sldId id="326" r:id="rId75"/>
    <p:sldId id="328" r:id="rId76"/>
    <p:sldId id="282" r:id="rId77"/>
    <p:sldId id="329" r:id="rId78"/>
    <p:sldId id="330" r:id="rId79"/>
    <p:sldId id="332" r:id="rId80"/>
    <p:sldId id="333" r:id="rId81"/>
    <p:sldId id="334" r:id="rId82"/>
    <p:sldId id="335" r:id="rId83"/>
    <p:sldId id="456" r:id="rId84"/>
    <p:sldId id="300" r:id="rId85"/>
    <p:sldId id="347" r:id="rId86"/>
    <p:sldId id="352"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501E"/>
    <a:srgbClr val="FFFFFF"/>
    <a:srgbClr val="4F81BD"/>
    <a:srgbClr val="608DC3"/>
    <a:srgbClr val="005392"/>
    <a:srgbClr val="275791"/>
    <a:srgbClr val="DADADA"/>
    <a:srgbClr val="DDDDDD"/>
    <a:srgbClr val="000000"/>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01" autoAdjust="0"/>
    <p:restoredTop sz="71024" autoAdjust="0"/>
  </p:normalViewPr>
  <p:slideViewPr>
    <p:cSldViewPr snapToGrid="0">
      <p:cViewPr varScale="1">
        <p:scale>
          <a:sx n="78" d="100"/>
          <a:sy n="78" d="100"/>
        </p:scale>
        <p:origin x="1472" y="176"/>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31750" cap="rnd">
              <a:solidFill>
                <a:schemeClr val="accent1"/>
              </a:solidFill>
              <a:round/>
            </a:ln>
            <a:effectLst/>
          </c:spPr>
          <c:marker>
            <c:symbol val="circle"/>
            <c:size val="17"/>
            <c:spPr>
              <a:solidFill>
                <a:schemeClr val="accent1"/>
              </a:solidFill>
              <a:ln>
                <a:noFill/>
              </a:ln>
              <a:effectLst/>
            </c:spPr>
          </c:marker>
          <c:cat>
            <c:strRef>
              <c:f>Sheet1!$A$2:$A$27</c:f>
              <c:strCache>
                <c:ptCount val="26"/>
                <c:pt idx="0">
                  <c:v>2007/Q2</c:v>
                </c:pt>
                <c:pt idx="1">
                  <c:v>2007/Q3</c:v>
                </c:pt>
                <c:pt idx="2">
                  <c:v>2007/Q4</c:v>
                </c:pt>
                <c:pt idx="3">
                  <c:v>2008/Q1</c:v>
                </c:pt>
                <c:pt idx="4">
                  <c:v>2008/Q2</c:v>
                </c:pt>
                <c:pt idx="5">
                  <c:v>2008/Q3</c:v>
                </c:pt>
                <c:pt idx="6">
                  <c:v>2008/Q4</c:v>
                </c:pt>
                <c:pt idx="7">
                  <c:v>2009/Q1</c:v>
                </c:pt>
                <c:pt idx="8">
                  <c:v>2009/Q2</c:v>
                </c:pt>
                <c:pt idx="9">
                  <c:v>2009/Q3</c:v>
                </c:pt>
                <c:pt idx="10">
                  <c:v>2009/Q4</c:v>
                </c:pt>
                <c:pt idx="11">
                  <c:v>2010/Q1</c:v>
                </c:pt>
                <c:pt idx="12">
                  <c:v>2010/Q2</c:v>
                </c:pt>
                <c:pt idx="13">
                  <c:v>2010/Q3</c:v>
                </c:pt>
                <c:pt idx="14">
                  <c:v>2010/Q4</c:v>
                </c:pt>
                <c:pt idx="15">
                  <c:v>2011/Q1</c:v>
                </c:pt>
                <c:pt idx="16">
                  <c:v>2011/Q2</c:v>
                </c:pt>
                <c:pt idx="17">
                  <c:v>2011/Q3</c:v>
                </c:pt>
                <c:pt idx="18">
                  <c:v>2011/Q4</c:v>
                </c:pt>
                <c:pt idx="19">
                  <c:v>2012/Q1</c:v>
                </c:pt>
                <c:pt idx="20">
                  <c:v>2012/Q2</c:v>
                </c:pt>
                <c:pt idx="21">
                  <c:v>2012/Q3</c:v>
                </c:pt>
                <c:pt idx="22">
                  <c:v>2012/Q4</c:v>
                </c:pt>
                <c:pt idx="23">
                  <c:v>2013/Q1</c:v>
                </c:pt>
                <c:pt idx="24">
                  <c:v>2013/Q2</c:v>
                </c:pt>
                <c:pt idx="25">
                  <c:v>2013/Q3</c:v>
                </c:pt>
              </c:strCache>
            </c:strRef>
          </c:cat>
          <c:val>
            <c:numRef>
              <c:f>Sheet1!$B$2:$B$27</c:f>
              <c:numCache>
                <c:formatCode>General</c:formatCode>
                <c:ptCount val="26"/>
                <c:pt idx="0">
                  <c:v>2.8</c:v>
                </c:pt>
                <c:pt idx="1">
                  <c:v>3</c:v>
                </c:pt>
                <c:pt idx="2">
                  <c:v>3.5</c:v>
                </c:pt>
                <c:pt idx="3">
                  <c:v>4</c:v>
                </c:pt>
                <c:pt idx="4">
                  <c:v>5</c:v>
                </c:pt>
                <c:pt idx="5">
                  <c:v>5.5</c:v>
                </c:pt>
                <c:pt idx="6">
                  <c:v>6</c:v>
                </c:pt>
                <c:pt idx="7">
                  <c:v>6.2</c:v>
                </c:pt>
                <c:pt idx="8">
                  <c:v>8</c:v>
                </c:pt>
                <c:pt idx="9">
                  <c:v>8</c:v>
                </c:pt>
                <c:pt idx="10">
                  <c:v>8.5</c:v>
                </c:pt>
                <c:pt idx="11">
                  <c:v>10</c:v>
                </c:pt>
                <c:pt idx="12">
                  <c:v>10.5</c:v>
                </c:pt>
                <c:pt idx="13">
                  <c:v>11</c:v>
                </c:pt>
                <c:pt idx="14">
                  <c:v>12</c:v>
                </c:pt>
                <c:pt idx="15">
                  <c:v>14</c:v>
                </c:pt>
                <c:pt idx="16">
                  <c:v>15</c:v>
                </c:pt>
                <c:pt idx="17">
                  <c:v>13</c:v>
                </c:pt>
                <c:pt idx="18">
                  <c:v>10.8</c:v>
                </c:pt>
                <c:pt idx="19">
                  <c:v>13.5</c:v>
                </c:pt>
                <c:pt idx="20">
                  <c:v>10.9</c:v>
                </c:pt>
                <c:pt idx="21">
                  <c:v>8</c:v>
                </c:pt>
                <c:pt idx="22">
                  <c:v>7</c:v>
                </c:pt>
                <c:pt idx="23">
                  <c:v>6.5</c:v>
                </c:pt>
                <c:pt idx="24">
                  <c:v>6</c:v>
                </c:pt>
                <c:pt idx="25">
                  <c:v>3.5</c:v>
                </c:pt>
              </c:numCache>
            </c:numRef>
          </c:val>
          <c:smooth val="0"/>
          <c:extLst>
            <c:ext xmlns:c16="http://schemas.microsoft.com/office/drawing/2014/chart" uri="{C3380CC4-5D6E-409C-BE32-E72D297353CC}">
              <c16:uniqueId val="{00000000-C71E-41D2-BE08-706E8F86BF85}"/>
            </c:ext>
          </c:extLst>
        </c:ser>
        <c:dLbls>
          <c:showLegendKey val="0"/>
          <c:showVal val="0"/>
          <c:showCatName val="0"/>
          <c:showSerName val="0"/>
          <c:showPercent val="0"/>
          <c:showBubbleSize val="0"/>
        </c:dLbls>
        <c:marker val="1"/>
        <c:smooth val="0"/>
        <c:axId val="1573008191"/>
        <c:axId val="1573017343"/>
      </c:lineChart>
      <c:catAx>
        <c:axId val="157300819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zh-CN"/>
          </a:p>
        </c:txPr>
        <c:crossAx val="1573017343"/>
        <c:crosses val="autoZero"/>
        <c:auto val="1"/>
        <c:lblAlgn val="ctr"/>
        <c:lblOffset val="100"/>
        <c:noMultiLvlLbl val="0"/>
      </c:catAx>
      <c:valAx>
        <c:axId val="1573017343"/>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zh-CN"/>
          </a:p>
        </c:txPr>
        <c:crossAx val="1573008191"/>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37.wmf"/><Relationship Id="rId2" Type="http://schemas.openxmlformats.org/officeDocument/2006/relationships/image" Target="../media/image336.wmf"/><Relationship Id="rId1" Type="http://schemas.openxmlformats.org/officeDocument/2006/relationships/image" Target="../media/image335.jpg"/><Relationship Id="rId4" Type="http://schemas.openxmlformats.org/officeDocument/2006/relationships/image" Target="../media/image33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37.wmf"/><Relationship Id="rId2" Type="http://schemas.openxmlformats.org/officeDocument/2006/relationships/image" Target="../media/image336.wmf"/><Relationship Id="rId1" Type="http://schemas.openxmlformats.org/officeDocument/2006/relationships/image" Target="../media/image335.jpg"/><Relationship Id="rId4" Type="http://schemas.openxmlformats.org/officeDocument/2006/relationships/image" Target="../media/image33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8A0AC3-B06B-49D1-8CA7-D251F06CE841}" type="doc">
      <dgm:prSet loTypeId="urn:microsoft.com/office/officeart/2008/layout/HexagonCluster" loCatId="picture" qsTypeId="urn:microsoft.com/office/officeart/2005/8/quickstyle/simple1" qsCatId="simple" csTypeId="urn:microsoft.com/office/officeart/2005/8/colors/colorful1" csCatId="colorful" phldr="1"/>
      <dgm:spPr/>
    </dgm:pt>
    <dgm:pt modelId="{7BE641BC-7B08-46FE-93C2-4054F9780C17}">
      <dgm:prSet phldrT="[文本]"/>
      <dgm:spPr/>
      <dgm:t>
        <a:bodyPr/>
        <a:lstStyle/>
        <a:p>
          <a:r>
            <a:rPr lang="zh-CN" altLang="en-US" dirty="0"/>
            <a:t>读卡器</a:t>
          </a:r>
        </a:p>
      </dgm:t>
    </dgm:pt>
    <dgm:pt modelId="{B0AFAB4B-5281-4143-ABAB-90E39B6ECDE5}" type="parTrans" cxnId="{61830FB7-2F7C-41EC-A775-E01D40C7ABA1}">
      <dgm:prSet/>
      <dgm:spPr/>
      <dgm:t>
        <a:bodyPr/>
        <a:lstStyle/>
        <a:p>
          <a:endParaRPr lang="zh-CN" altLang="en-US"/>
        </a:p>
      </dgm:t>
    </dgm:pt>
    <dgm:pt modelId="{7981AD0A-5EF5-484D-AC28-70A7EB7805F8}" type="sibTrans" cxnId="{61830FB7-2F7C-41EC-A775-E01D40C7ABA1}">
      <dgm:prSet/>
      <dgm:spPr>
        <a:blipFill rotWithShape="1">
          <a:blip xmlns:r="http://schemas.openxmlformats.org/officeDocument/2006/relationships" r:embed="rId1">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l="-1000" r="-1000"/>
          </a:stretch>
        </a:blipFill>
      </dgm:spPr>
      <dgm:t>
        <a:bodyPr/>
        <a:lstStyle/>
        <a:p>
          <a:endParaRPr lang="zh-CN" altLang="en-US"/>
        </a:p>
      </dgm:t>
    </dgm:pt>
    <dgm:pt modelId="{0FF28F7C-7DCA-4FA7-9E70-258A70574E3A}">
      <dgm:prSet phldrT="[文本]"/>
      <dgm:spPr/>
      <dgm:t>
        <a:bodyPr/>
        <a:lstStyle/>
        <a:p>
          <a:r>
            <a:rPr lang="zh-CN" altLang="en-US" dirty="0"/>
            <a:t>笔记本</a:t>
          </a:r>
        </a:p>
      </dgm:t>
    </dgm:pt>
    <dgm:pt modelId="{B4603C35-0D73-4C45-BDC2-9364CE84A30A}" type="parTrans" cxnId="{93C37607-1619-4063-8EC1-8BD280EA72E0}">
      <dgm:prSet/>
      <dgm:spPr/>
      <dgm:t>
        <a:bodyPr/>
        <a:lstStyle/>
        <a:p>
          <a:endParaRPr lang="zh-CN" altLang="en-US"/>
        </a:p>
      </dgm:t>
    </dgm:pt>
    <dgm:pt modelId="{746AE6F3-5205-43C1-9951-7998FE71462D}" type="sibTrans" cxnId="{93C37607-1619-4063-8EC1-8BD280EA72E0}">
      <dgm:prSet/>
      <dgm:spPr>
        <a:blipFill>
          <a:blip xmlns:r="http://schemas.openxmlformats.org/officeDocument/2006/relationships" r:embed="rId2">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2000" b="-2000"/>
          </a:stretch>
        </a:blipFill>
      </dgm:spPr>
      <dgm:t>
        <a:bodyPr/>
        <a:lstStyle/>
        <a:p>
          <a:endParaRPr lang="zh-CN" altLang="en-US"/>
        </a:p>
      </dgm:t>
    </dgm:pt>
    <dgm:pt modelId="{357227FE-8056-40DA-A55F-A85C053B7547}">
      <dgm:prSet phldrT="[文本]"/>
      <dgm:spPr/>
      <dgm:t>
        <a:bodyPr/>
        <a:lstStyle/>
        <a:p>
          <a:r>
            <a:rPr lang="zh-CN" altLang="en-US" dirty="0"/>
            <a:t>手机</a:t>
          </a:r>
        </a:p>
      </dgm:t>
    </dgm:pt>
    <dgm:pt modelId="{6173689D-0390-44A8-BC05-CDEEB04F172F}" type="parTrans" cxnId="{A9AE0DDB-2273-4435-BD10-D18EB9009915}">
      <dgm:prSet/>
      <dgm:spPr/>
      <dgm:t>
        <a:bodyPr/>
        <a:lstStyle/>
        <a:p>
          <a:endParaRPr lang="zh-CN" altLang="en-US"/>
        </a:p>
      </dgm:t>
    </dgm:pt>
    <dgm:pt modelId="{512CCBD5-B05E-4A43-BF8D-881CBCBA470B}" type="sibTrans" cxnId="{A9AE0DDB-2273-4435-BD10-D18EB9009915}">
      <dgm:prSet/>
      <dgm:spPr>
        <a:blipFill>
          <a:blip xmlns:r="http://schemas.openxmlformats.org/officeDocument/2006/relationships" r:embed="rId3">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16000" b="-16000"/>
          </a:stretch>
        </a:blipFill>
      </dgm:spPr>
      <dgm:t>
        <a:bodyPr/>
        <a:lstStyle/>
        <a:p>
          <a:endParaRPr lang="zh-CN" altLang="en-US"/>
        </a:p>
      </dgm:t>
    </dgm:pt>
    <dgm:pt modelId="{8A93FBB6-0887-4974-A091-C7BE8DA76245}">
      <dgm:prSet phldrT="[文本]"/>
      <dgm:spPr/>
      <dgm:t>
        <a:bodyPr/>
        <a:lstStyle/>
        <a:p>
          <a:r>
            <a:rPr lang="zh-CN" altLang="en-US" dirty="0"/>
            <a:t>智能表</a:t>
          </a:r>
        </a:p>
      </dgm:t>
    </dgm:pt>
    <dgm:pt modelId="{67B05449-020D-4549-BAFB-E41B8BC6173E}" type="parTrans" cxnId="{C4FC5531-FFA6-4A59-B30F-1F84F3B1CF2D}">
      <dgm:prSet/>
      <dgm:spPr/>
      <dgm:t>
        <a:bodyPr/>
        <a:lstStyle/>
        <a:p>
          <a:endParaRPr lang="zh-CN" altLang="en-US"/>
        </a:p>
      </dgm:t>
    </dgm:pt>
    <dgm:pt modelId="{87CB10C2-A233-4382-83BB-BC49B7F9DDFC}" type="sibTrans" cxnId="{C4FC5531-FFA6-4A59-B30F-1F84F3B1CF2D}">
      <dgm:prSet/>
      <dgm:spPr>
        <a:blipFill>
          <a:blip xmlns:r="http://schemas.openxmlformats.org/officeDocument/2006/relationships" r:embed="rId4">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10000" b="-10000"/>
          </a:stretch>
        </a:blipFill>
      </dgm:spPr>
      <dgm:t>
        <a:bodyPr/>
        <a:lstStyle/>
        <a:p>
          <a:endParaRPr lang="zh-CN" altLang="en-US"/>
        </a:p>
      </dgm:t>
    </dgm:pt>
    <dgm:pt modelId="{E77CA718-75D7-4F48-9B9C-E918A2B66608}" type="pres">
      <dgm:prSet presAssocID="{758A0AC3-B06B-49D1-8CA7-D251F06CE841}" presName="Name0" presStyleCnt="0">
        <dgm:presLayoutVars>
          <dgm:chMax val="21"/>
          <dgm:chPref val="21"/>
        </dgm:presLayoutVars>
      </dgm:prSet>
      <dgm:spPr/>
    </dgm:pt>
    <dgm:pt modelId="{60DC078C-B12D-4397-B914-331E60AE644A}" type="pres">
      <dgm:prSet presAssocID="{7BE641BC-7B08-46FE-93C2-4054F9780C17}" presName="text1" presStyleCnt="0"/>
      <dgm:spPr/>
    </dgm:pt>
    <dgm:pt modelId="{CD8E5DC4-7E7E-494A-81AC-41DCB7CF9CA5}" type="pres">
      <dgm:prSet presAssocID="{7BE641BC-7B08-46FE-93C2-4054F9780C17}" presName="textRepeatNode" presStyleLbl="alignNode1" presStyleIdx="0" presStyleCnt="4">
        <dgm:presLayoutVars>
          <dgm:chMax val="0"/>
          <dgm:chPref val="0"/>
          <dgm:bulletEnabled val="1"/>
        </dgm:presLayoutVars>
      </dgm:prSet>
      <dgm:spPr/>
    </dgm:pt>
    <dgm:pt modelId="{0C110DFC-8610-4F0E-A6BE-6E649A8C288C}" type="pres">
      <dgm:prSet presAssocID="{7BE641BC-7B08-46FE-93C2-4054F9780C17}" presName="textaccent1" presStyleCnt="0"/>
      <dgm:spPr/>
    </dgm:pt>
    <dgm:pt modelId="{5E54EA1D-5C4B-46CD-B9A4-18EF724B1210}" type="pres">
      <dgm:prSet presAssocID="{7BE641BC-7B08-46FE-93C2-4054F9780C17}" presName="accentRepeatNode" presStyleLbl="solidAlignAcc1" presStyleIdx="0" presStyleCnt="8"/>
      <dgm:spPr/>
    </dgm:pt>
    <dgm:pt modelId="{36AA9EBA-5010-426D-8F91-9068AEE969A5}" type="pres">
      <dgm:prSet presAssocID="{7981AD0A-5EF5-484D-AC28-70A7EB7805F8}" presName="image1" presStyleCnt="0"/>
      <dgm:spPr/>
    </dgm:pt>
    <dgm:pt modelId="{13EE7F6D-F0B1-4BDC-90E8-C68FFC08F04A}" type="pres">
      <dgm:prSet presAssocID="{7981AD0A-5EF5-484D-AC28-70A7EB7805F8}" presName="imageRepeatNode" presStyleLbl="alignAcc1" presStyleIdx="0" presStyleCnt="4"/>
      <dgm:spPr/>
    </dgm:pt>
    <dgm:pt modelId="{D9CC944C-4F0E-44EE-8EEE-A3CCA9D086E4}" type="pres">
      <dgm:prSet presAssocID="{7981AD0A-5EF5-484D-AC28-70A7EB7805F8}" presName="imageaccent1" presStyleCnt="0"/>
      <dgm:spPr/>
    </dgm:pt>
    <dgm:pt modelId="{A3BDBF2A-3FFF-4EEC-9B6B-290D90A394D5}" type="pres">
      <dgm:prSet presAssocID="{7981AD0A-5EF5-484D-AC28-70A7EB7805F8}" presName="accentRepeatNode" presStyleLbl="solidAlignAcc1" presStyleIdx="1" presStyleCnt="8"/>
      <dgm:spPr/>
    </dgm:pt>
    <dgm:pt modelId="{9D22984E-03E8-40CF-932F-817566E32AB9}" type="pres">
      <dgm:prSet presAssocID="{0FF28F7C-7DCA-4FA7-9E70-258A70574E3A}" presName="text2" presStyleCnt="0"/>
      <dgm:spPr/>
    </dgm:pt>
    <dgm:pt modelId="{57775A5C-13D9-4390-BFFD-0FFFE3BA73E5}" type="pres">
      <dgm:prSet presAssocID="{0FF28F7C-7DCA-4FA7-9E70-258A70574E3A}" presName="textRepeatNode" presStyleLbl="alignNode1" presStyleIdx="1" presStyleCnt="4">
        <dgm:presLayoutVars>
          <dgm:chMax val="0"/>
          <dgm:chPref val="0"/>
          <dgm:bulletEnabled val="1"/>
        </dgm:presLayoutVars>
      </dgm:prSet>
      <dgm:spPr/>
    </dgm:pt>
    <dgm:pt modelId="{D9758256-032D-40F4-9EE9-8AE540038C12}" type="pres">
      <dgm:prSet presAssocID="{0FF28F7C-7DCA-4FA7-9E70-258A70574E3A}" presName="textaccent2" presStyleCnt="0"/>
      <dgm:spPr/>
    </dgm:pt>
    <dgm:pt modelId="{6569D6D6-F47A-4A5A-BA47-43F9DFA1B8B5}" type="pres">
      <dgm:prSet presAssocID="{0FF28F7C-7DCA-4FA7-9E70-258A70574E3A}" presName="accentRepeatNode" presStyleLbl="solidAlignAcc1" presStyleIdx="2" presStyleCnt="8"/>
      <dgm:spPr/>
    </dgm:pt>
    <dgm:pt modelId="{8BF4FB81-CED2-4DEA-A948-00EE4AD8031A}" type="pres">
      <dgm:prSet presAssocID="{746AE6F3-5205-43C1-9951-7998FE71462D}" presName="image2" presStyleCnt="0"/>
      <dgm:spPr/>
    </dgm:pt>
    <dgm:pt modelId="{9F88905C-743D-4790-A937-1BBC61DC8C93}" type="pres">
      <dgm:prSet presAssocID="{746AE6F3-5205-43C1-9951-7998FE71462D}" presName="imageRepeatNode" presStyleLbl="alignAcc1" presStyleIdx="1" presStyleCnt="4"/>
      <dgm:spPr/>
    </dgm:pt>
    <dgm:pt modelId="{006718FA-5D25-4F77-A883-EDA49135F89B}" type="pres">
      <dgm:prSet presAssocID="{746AE6F3-5205-43C1-9951-7998FE71462D}" presName="imageaccent2" presStyleCnt="0"/>
      <dgm:spPr/>
    </dgm:pt>
    <dgm:pt modelId="{2D6B22F5-DCE1-474C-96A8-151AAA0D6932}" type="pres">
      <dgm:prSet presAssocID="{746AE6F3-5205-43C1-9951-7998FE71462D}" presName="accentRepeatNode" presStyleLbl="solidAlignAcc1" presStyleIdx="3" presStyleCnt="8"/>
      <dgm:spPr/>
    </dgm:pt>
    <dgm:pt modelId="{37069DB3-058E-4378-AC88-B5ED0650866C}" type="pres">
      <dgm:prSet presAssocID="{357227FE-8056-40DA-A55F-A85C053B7547}" presName="text3" presStyleCnt="0"/>
      <dgm:spPr/>
    </dgm:pt>
    <dgm:pt modelId="{2FCB38E5-5D42-4C05-9657-3C57025CD787}" type="pres">
      <dgm:prSet presAssocID="{357227FE-8056-40DA-A55F-A85C053B7547}" presName="textRepeatNode" presStyleLbl="alignNode1" presStyleIdx="2" presStyleCnt="4">
        <dgm:presLayoutVars>
          <dgm:chMax val="0"/>
          <dgm:chPref val="0"/>
          <dgm:bulletEnabled val="1"/>
        </dgm:presLayoutVars>
      </dgm:prSet>
      <dgm:spPr/>
    </dgm:pt>
    <dgm:pt modelId="{6E41F789-863E-4BAB-817A-AD62DF649563}" type="pres">
      <dgm:prSet presAssocID="{357227FE-8056-40DA-A55F-A85C053B7547}" presName="textaccent3" presStyleCnt="0"/>
      <dgm:spPr/>
    </dgm:pt>
    <dgm:pt modelId="{B4B8FF86-73D8-4349-B12B-2E0B3064F9F5}" type="pres">
      <dgm:prSet presAssocID="{357227FE-8056-40DA-A55F-A85C053B7547}" presName="accentRepeatNode" presStyleLbl="solidAlignAcc1" presStyleIdx="4" presStyleCnt="8"/>
      <dgm:spPr/>
    </dgm:pt>
    <dgm:pt modelId="{7E8A92ED-9AF3-45EF-9732-3B093E4EDD4D}" type="pres">
      <dgm:prSet presAssocID="{512CCBD5-B05E-4A43-BF8D-881CBCBA470B}" presName="image3" presStyleCnt="0"/>
      <dgm:spPr/>
    </dgm:pt>
    <dgm:pt modelId="{08B5D1A4-E86F-4778-B035-B0118CFB6BD3}" type="pres">
      <dgm:prSet presAssocID="{512CCBD5-B05E-4A43-BF8D-881CBCBA470B}" presName="imageRepeatNode" presStyleLbl="alignAcc1" presStyleIdx="2" presStyleCnt="4"/>
      <dgm:spPr/>
    </dgm:pt>
    <dgm:pt modelId="{334FAFD6-AB4D-4E19-AD32-9E7503B57E59}" type="pres">
      <dgm:prSet presAssocID="{512CCBD5-B05E-4A43-BF8D-881CBCBA470B}" presName="imageaccent3" presStyleCnt="0"/>
      <dgm:spPr/>
    </dgm:pt>
    <dgm:pt modelId="{FD2C89BD-A624-46E0-BCB3-E0029E576095}" type="pres">
      <dgm:prSet presAssocID="{512CCBD5-B05E-4A43-BF8D-881CBCBA470B}" presName="accentRepeatNode" presStyleLbl="solidAlignAcc1" presStyleIdx="5" presStyleCnt="8"/>
      <dgm:spPr/>
    </dgm:pt>
    <dgm:pt modelId="{A06696A6-B5FD-4718-A5B9-AAF78D4F899B}" type="pres">
      <dgm:prSet presAssocID="{8A93FBB6-0887-4974-A091-C7BE8DA76245}" presName="text4" presStyleCnt="0"/>
      <dgm:spPr/>
    </dgm:pt>
    <dgm:pt modelId="{F34FB185-A469-4C8B-ACE9-50F33D1504A5}" type="pres">
      <dgm:prSet presAssocID="{8A93FBB6-0887-4974-A091-C7BE8DA76245}" presName="textRepeatNode" presStyleLbl="alignNode1" presStyleIdx="3" presStyleCnt="4">
        <dgm:presLayoutVars>
          <dgm:chMax val="0"/>
          <dgm:chPref val="0"/>
          <dgm:bulletEnabled val="1"/>
        </dgm:presLayoutVars>
      </dgm:prSet>
      <dgm:spPr/>
    </dgm:pt>
    <dgm:pt modelId="{D475E494-1D5F-4A96-BC35-39F2883AF9A6}" type="pres">
      <dgm:prSet presAssocID="{8A93FBB6-0887-4974-A091-C7BE8DA76245}" presName="textaccent4" presStyleCnt="0"/>
      <dgm:spPr/>
    </dgm:pt>
    <dgm:pt modelId="{1DFF898E-042C-411B-B3A3-63FA8D1A1DAD}" type="pres">
      <dgm:prSet presAssocID="{8A93FBB6-0887-4974-A091-C7BE8DA76245}" presName="accentRepeatNode" presStyleLbl="solidAlignAcc1" presStyleIdx="6" presStyleCnt="8"/>
      <dgm:spPr/>
    </dgm:pt>
    <dgm:pt modelId="{943DFD24-0C12-4613-B487-F79C9067F1E6}" type="pres">
      <dgm:prSet presAssocID="{87CB10C2-A233-4382-83BB-BC49B7F9DDFC}" presName="image4" presStyleCnt="0"/>
      <dgm:spPr/>
    </dgm:pt>
    <dgm:pt modelId="{558FD693-21C0-46E6-B097-7D0ADFDD863F}" type="pres">
      <dgm:prSet presAssocID="{87CB10C2-A233-4382-83BB-BC49B7F9DDFC}" presName="imageRepeatNode" presStyleLbl="alignAcc1" presStyleIdx="3" presStyleCnt="4"/>
      <dgm:spPr/>
    </dgm:pt>
    <dgm:pt modelId="{2A35E94A-772E-4DC9-9CE4-8A089667B020}" type="pres">
      <dgm:prSet presAssocID="{87CB10C2-A233-4382-83BB-BC49B7F9DDFC}" presName="imageaccent4" presStyleCnt="0"/>
      <dgm:spPr/>
    </dgm:pt>
    <dgm:pt modelId="{03155607-2642-4D46-A740-DE79D5B6AEEB}" type="pres">
      <dgm:prSet presAssocID="{87CB10C2-A233-4382-83BB-BC49B7F9DDFC}" presName="accentRepeatNode" presStyleLbl="solidAlignAcc1" presStyleIdx="7" presStyleCnt="8"/>
      <dgm:spPr/>
    </dgm:pt>
  </dgm:ptLst>
  <dgm:cxnLst>
    <dgm:cxn modelId="{93C37607-1619-4063-8EC1-8BD280EA72E0}" srcId="{758A0AC3-B06B-49D1-8CA7-D251F06CE841}" destId="{0FF28F7C-7DCA-4FA7-9E70-258A70574E3A}" srcOrd="1" destOrd="0" parTransId="{B4603C35-0D73-4C45-BDC2-9364CE84A30A}" sibTransId="{746AE6F3-5205-43C1-9951-7998FE71462D}"/>
    <dgm:cxn modelId="{E08BA617-30A5-4209-A91F-A05C2AA110E4}" type="presOf" srcId="{357227FE-8056-40DA-A55F-A85C053B7547}" destId="{2FCB38E5-5D42-4C05-9657-3C57025CD787}" srcOrd="0" destOrd="0" presId="urn:microsoft.com/office/officeart/2008/layout/HexagonCluster"/>
    <dgm:cxn modelId="{C45F872D-212D-4A60-B002-059782206C38}" type="presOf" srcId="{758A0AC3-B06B-49D1-8CA7-D251F06CE841}" destId="{E77CA718-75D7-4F48-9B9C-E918A2B66608}" srcOrd="0" destOrd="0" presId="urn:microsoft.com/office/officeart/2008/layout/HexagonCluster"/>
    <dgm:cxn modelId="{C4FC5531-FFA6-4A59-B30F-1F84F3B1CF2D}" srcId="{758A0AC3-B06B-49D1-8CA7-D251F06CE841}" destId="{8A93FBB6-0887-4974-A091-C7BE8DA76245}" srcOrd="3" destOrd="0" parTransId="{67B05449-020D-4549-BAFB-E41B8BC6173E}" sibTransId="{87CB10C2-A233-4382-83BB-BC49B7F9DDFC}"/>
    <dgm:cxn modelId="{99716651-EC1F-4B0D-8223-C2EE767A6AC2}" type="presOf" srcId="{0FF28F7C-7DCA-4FA7-9E70-258A70574E3A}" destId="{57775A5C-13D9-4390-BFFD-0FFFE3BA73E5}" srcOrd="0" destOrd="0" presId="urn:microsoft.com/office/officeart/2008/layout/HexagonCluster"/>
    <dgm:cxn modelId="{3E0CC957-C027-4717-AB0B-BEDDC41B8660}" type="presOf" srcId="{512CCBD5-B05E-4A43-BF8D-881CBCBA470B}" destId="{08B5D1A4-E86F-4778-B035-B0118CFB6BD3}" srcOrd="0" destOrd="0" presId="urn:microsoft.com/office/officeart/2008/layout/HexagonCluster"/>
    <dgm:cxn modelId="{29A6B05A-BE1C-4749-8D6F-C3EAEA6AA291}" type="presOf" srcId="{87CB10C2-A233-4382-83BB-BC49B7F9DDFC}" destId="{558FD693-21C0-46E6-B097-7D0ADFDD863F}" srcOrd="0" destOrd="0" presId="urn:microsoft.com/office/officeart/2008/layout/HexagonCluster"/>
    <dgm:cxn modelId="{023EA19E-6F17-48A8-A3E8-179E6459974A}" type="presOf" srcId="{8A93FBB6-0887-4974-A091-C7BE8DA76245}" destId="{F34FB185-A469-4C8B-ACE9-50F33D1504A5}" srcOrd="0" destOrd="0" presId="urn:microsoft.com/office/officeart/2008/layout/HexagonCluster"/>
    <dgm:cxn modelId="{0191CCA0-61FD-407B-B606-9968E06E49A8}" type="presOf" srcId="{7981AD0A-5EF5-484D-AC28-70A7EB7805F8}" destId="{13EE7F6D-F0B1-4BDC-90E8-C68FFC08F04A}" srcOrd="0" destOrd="0" presId="urn:microsoft.com/office/officeart/2008/layout/HexagonCluster"/>
    <dgm:cxn modelId="{61830FB7-2F7C-41EC-A775-E01D40C7ABA1}" srcId="{758A0AC3-B06B-49D1-8CA7-D251F06CE841}" destId="{7BE641BC-7B08-46FE-93C2-4054F9780C17}" srcOrd="0" destOrd="0" parTransId="{B0AFAB4B-5281-4143-ABAB-90E39B6ECDE5}" sibTransId="{7981AD0A-5EF5-484D-AC28-70A7EB7805F8}"/>
    <dgm:cxn modelId="{A9AE0DDB-2273-4435-BD10-D18EB9009915}" srcId="{758A0AC3-B06B-49D1-8CA7-D251F06CE841}" destId="{357227FE-8056-40DA-A55F-A85C053B7547}" srcOrd="2" destOrd="0" parTransId="{6173689D-0390-44A8-BC05-CDEEB04F172F}" sibTransId="{512CCBD5-B05E-4A43-BF8D-881CBCBA470B}"/>
    <dgm:cxn modelId="{A968C7F3-CEBE-4C31-AACD-4DB4AFBC2081}" type="presOf" srcId="{7BE641BC-7B08-46FE-93C2-4054F9780C17}" destId="{CD8E5DC4-7E7E-494A-81AC-41DCB7CF9CA5}" srcOrd="0" destOrd="0" presId="urn:microsoft.com/office/officeart/2008/layout/HexagonCluster"/>
    <dgm:cxn modelId="{233EC5F6-1FE1-4ED7-A833-C4C170620CF4}" type="presOf" srcId="{746AE6F3-5205-43C1-9951-7998FE71462D}" destId="{9F88905C-743D-4790-A937-1BBC61DC8C93}" srcOrd="0" destOrd="0" presId="urn:microsoft.com/office/officeart/2008/layout/HexagonCluster"/>
    <dgm:cxn modelId="{F473B0DC-F1E7-435A-BA90-7DF3D188BB46}" type="presParOf" srcId="{E77CA718-75D7-4F48-9B9C-E918A2B66608}" destId="{60DC078C-B12D-4397-B914-331E60AE644A}" srcOrd="0" destOrd="0" presId="urn:microsoft.com/office/officeart/2008/layout/HexagonCluster"/>
    <dgm:cxn modelId="{DB4C3FB3-B046-4E9F-9891-C071F4288A53}" type="presParOf" srcId="{60DC078C-B12D-4397-B914-331E60AE644A}" destId="{CD8E5DC4-7E7E-494A-81AC-41DCB7CF9CA5}" srcOrd="0" destOrd="0" presId="urn:microsoft.com/office/officeart/2008/layout/HexagonCluster"/>
    <dgm:cxn modelId="{37F2FC95-C519-4816-964F-B3CB56BB15D7}" type="presParOf" srcId="{E77CA718-75D7-4F48-9B9C-E918A2B66608}" destId="{0C110DFC-8610-4F0E-A6BE-6E649A8C288C}" srcOrd="1" destOrd="0" presId="urn:microsoft.com/office/officeart/2008/layout/HexagonCluster"/>
    <dgm:cxn modelId="{B4868F0C-DF63-4E7B-B110-A5492656B32C}" type="presParOf" srcId="{0C110DFC-8610-4F0E-A6BE-6E649A8C288C}" destId="{5E54EA1D-5C4B-46CD-B9A4-18EF724B1210}" srcOrd="0" destOrd="0" presId="urn:microsoft.com/office/officeart/2008/layout/HexagonCluster"/>
    <dgm:cxn modelId="{D90E4783-8A20-4684-8B89-157EA57D5F0D}" type="presParOf" srcId="{E77CA718-75D7-4F48-9B9C-E918A2B66608}" destId="{36AA9EBA-5010-426D-8F91-9068AEE969A5}" srcOrd="2" destOrd="0" presId="urn:microsoft.com/office/officeart/2008/layout/HexagonCluster"/>
    <dgm:cxn modelId="{DB6884D9-4DA4-46FB-BB1F-FCE0A8E28E38}" type="presParOf" srcId="{36AA9EBA-5010-426D-8F91-9068AEE969A5}" destId="{13EE7F6D-F0B1-4BDC-90E8-C68FFC08F04A}" srcOrd="0" destOrd="0" presId="urn:microsoft.com/office/officeart/2008/layout/HexagonCluster"/>
    <dgm:cxn modelId="{8937BE6F-DC92-4243-B699-B0F3C95D11FA}" type="presParOf" srcId="{E77CA718-75D7-4F48-9B9C-E918A2B66608}" destId="{D9CC944C-4F0E-44EE-8EEE-A3CCA9D086E4}" srcOrd="3" destOrd="0" presId="urn:microsoft.com/office/officeart/2008/layout/HexagonCluster"/>
    <dgm:cxn modelId="{B8576987-AEBC-4E70-963D-7075ACE39F0A}" type="presParOf" srcId="{D9CC944C-4F0E-44EE-8EEE-A3CCA9D086E4}" destId="{A3BDBF2A-3FFF-4EEC-9B6B-290D90A394D5}" srcOrd="0" destOrd="0" presId="urn:microsoft.com/office/officeart/2008/layout/HexagonCluster"/>
    <dgm:cxn modelId="{FB3C48EF-F86B-42EE-BF6A-5DC24018063B}" type="presParOf" srcId="{E77CA718-75D7-4F48-9B9C-E918A2B66608}" destId="{9D22984E-03E8-40CF-932F-817566E32AB9}" srcOrd="4" destOrd="0" presId="urn:microsoft.com/office/officeart/2008/layout/HexagonCluster"/>
    <dgm:cxn modelId="{E3B8959E-525F-452A-80CA-8E8ED50B610A}" type="presParOf" srcId="{9D22984E-03E8-40CF-932F-817566E32AB9}" destId="{57775A5C-13D9-4390-BFFD-0FFFE3BA73E5}" srcOrd="0" destOrd="0" presId="urn:microsoft.com/office/officeart/2008/layout/HexagonCluster"/>
    <dgm:cxn modelId="{EEF8CDFE-6E73-4225-86FC-590985EA8EBA}" type="presParOf" srcId="{E77CA718-75D7-4F48-9B9C-E918A2B66608}" destId="{D9758256-032D-40F4-9EE9-8AE540038C12}" srcOrd="5" destOrd="0" presId="urn:microsoft.com/office/officeart/2008/layout/HexagonCluster"/>
    <dgm:cxn modelId="{6F762678-EEB4-4011-A181-6124B982D6C8}" type="presParOf" srcId="{D9758256-032D-40F4-9EE9-8AE540038C12}" destId="{6569D6D6-F47A-4A5A-BA47-43F9DFA1B8B5}" srcOrd="0" destOrd="0" presId="urn:microsoft.com/office/officeart/2008/layout/HexagonCluster"/>
    <dgm:cxn modelId="{E93EA318-0527-4F77-92B6-A400A3E11EE7}" type="presParOf" srcId="{E77CA718-75D7-4F48-9B9C-E918A2B66608}" destId="{8BF4FB81-CED2-4DEA-A948-00EE4AD8031A}" srcOrd="6" destOrd="0" presId="urn:microsoft.com/office/officeart/2008/layout/HexagonCluster"/>
    <dgm:cxn modelId="{A3BD8AC5-8573-448F-91F6-D95756D2F181}" type="presParOf" srcId="{8BF4FB81-CED2-4DEA-A948-00EE4AD8031A}" destId="{9F88905C-743D-4790-A937-1BBC61DC8C93}" srcOrd="0" destOrd="0" presId="urn:microsoft.com/office/officeart/2008/layout/HexagonCluster"/>
    <dgm:cxn modelId="{95F04053-2AA6-462D-84FE-CD0A84979CF8}" type="presParOf" srcId="{E77CA718-75D7-4F48-9B9C-E918A2B66608}" destId="{006718FA-5D25-4F77-A883-EDA49135F89B}" srcOrd="7" destOrd="0" presId="urn:microsoft.com/office/officeart/2008/layout/HexagonCluster"/>
    <dgm:cxn modelId="{9556166F-556D-4881-B532-0BA4485C1575}" type="presParOf" srcId="{006718FA-5D25-4F77-A883-EDA49135F89B}" destId="{2D6B22F5-DCE1-474C-96A8-151AAA0D6932}" srcOrd="0" destOrd="0" presId="urn:microsoft.com/office/officeart/2008/layout/HexagonCluster"/>
    <dgm:cxn modelId="{0A9AC986-4568-456F-8BC9-B172AF102FAB}" type="presParOf" srcId="{E77CA718-75D7-4F48-9B9C-E918A2B66608}" destId="{37069DB3-058E-4378-AC88-B5ED0650866C}" srcOrd="8" destOrd="0" presId="urn:microsoft.com/office/officeart/2008/layout/HexagonCluster"/>
    <dgm:cxn modelId="{AE08A36F-B9B2-4204-ABD2-785AEB0719FD}" type="presParOf" srcId="{37069DB3-058E-4378-AC88-B5ED0650866C}" destId="{2FCB38E5-5D42-4C05-9657-3C57025CD787}" srcOrd="0" destOrd="0" presId="urn:microsoft.com/office/officeart/2008/layout/HexagonCluster"/>
    <dgm:cxn modelId="{AA1B7316-031E-4633-8BDD-5C9FCAF43A39}" type="presParOf" srcId="{E77CA718-75D7-4F48-9B9C-E918A2B66608}" destId="{6E41F789-863E-4BAB-817A-AD62DF649563}" srcOrd="9" destOrd="0" presId="urn:microsoft.com/office/officeart/2008/layout/HexagonCluster"/>
    <dgm:cxn modelId="{ADC5A2E6-5A74-456F-BDF4-5C02DF84AD5B}" type="presParOf" srcId="{6E41F789-863E-4BAB-817A-AD62DF649563}" destId="{B4B8FF86-73D8-4349-B12B-2E0B3064F9F5}" srcOrd="0" destOrd="0" presId="urn:microsoft.com/office/officeart/2008/layout/HexagonCluster"/>
    <dgm:cxn modelId="{17B9BA05-2568-4D31-9B65-6777701C6F2A}" type="presParOf" srcId="{E77CA718-75D7-4F48-9B9C-E918A2B66608}" destId="{7E8A92ED-9AF3-45EF-9732-3B093E4EDD4D}" srcOrd="10" destOrd="0" presId="urn:microsoft.com/office/officeart/2008/layout/HexagonCluster"/>
    <dgm:cxn modelId="{B0BF9B93-2BF5-4FCB-B829-53D911C10DEE}" type="presParOf" srcId="{7E8A92ED-9AF3-45EF-9732-3B093E4EDD4D}" destId="{08B5D1A4-E86F-4778-B035-B0118CFB6BD3}" srcOrd="0" destOrd="0" presId="urn:microsoft.com/office/officeart/2008/layout/HexagonCluster"/>
    <dgm:cxn modelId="{F443A3B0-FAC0-421C-8CD0-E4BE3BD0F312}" type="presParOf" srcId="{E77CA718-75D7-4F48-9B9C-E918A2B66608}" destId="{334FAFD6-AB4D-4E19-AD32-9E7503B57E59}" srcOrd="11" destOrd="0" presId="urn:microsoft.com/office/officeart/2008/layout/HexagonCluster"/>
    <dgm:cxn modelId="{5C4FF7EA-8625-4092-BE90-FE6E5FC0E0A9}" type="presParOf" srcId="{334FAFD6-AB4D-4E19-AD32-9E7503B57E59}" destId="{FD2C89BD-A624-46E0-BCB3-E0029E576095}" srcOrd="0" destOrd="0" presId="urn:microsoft.com/office/officeart/2008/layout/HexagonCluster"/>
    <dgm:cxn modelId="{1BFDAF07-1AC4-44F1-A9FB-C9484101E80E}" type="presParOf" srcId="{E77CA718-75D7-4F48-9B9C-E918A2B66608}" destId="{A06696A6-B5FD-4718-A5B9-AAF78D4F899B}" srcOrd="12" destOrd="0" presId="urn:microsoft.com/office/officeart/2008/layout/HexagonCluster"/>
    <dgm:cxn modelId="{639AAD88-9A13-4FD5-BC43-B84C8F59CA2B}" type="presParOf" srcId="{A06696A6-B5FD-4718-A5B9-AAF78D4F899B}" destId="{F34FB185-A469-4C8B-ACE9-50F33D1504A5}" srcOrd="0" destOrd="0" presId="urn:microsoft.com/office/officeart/2008/layout/HexagonCluster"/>
    <dgm:cxn modelId="{60D498D7-1971-4E45-9EE5-6376DD54171E}" type="presParOf" srcId="{E77CA718-75D7-4F48-9B9C-E918A2B66608}" destId="{D475E494-1D5F-4A96-BC35-39F2883AF9A6}" srcOrd="13" destOrd="0" presId="urn:microsoft.com/office/officeart/2008/layout/HexagonCluster"/>
    <dgm:cxn modelId="{A2C58F0A-16E5-4DB0-8BEC-73249A3B8293}" type="presParOf" srcId="{D475E494-1D5F-4A96-BC35-39F2883AF9A6}" destId="{1DFF898E-042C-411B-B3A3-63FA8D1A1DAD}" srcOrd="0" destOrd="0" presId="urn:microsoft.com/office/officeart/2008/layout/HexagonCluster"/>
    <dgm:cxn modelId="{0825CCE6-F2A7-40F7-8B8D-ECCF7369C307}" type="presParOf" srcId="{E77CA718-75D7-4F48-9B9C-E918A2B66608}" destId="{943DFD24-0C12-4613-B487-F79C9067F1E6}" srcOrd="14" destOrd="0" presId="urn:microsoft.com/office/officeart/2008/layout/HexagonCluster"/>
    <dgm:cxn modelId="{3FA0CCD7-CD54-4ABB-BA9E-ECDCCFE07372}" type="presParOf" srcId="{943DFD24-0C12-4613-B487-F79C9067F1E6}" destId="{558FD693-21C0-46E6-B097-7D0ADFDD863F}" srcOrd="0" destOrd="0" presId="urn:microsoft.com/office/officeart/2008/layout/HexagonCluster"/>
    <dgm:cxn modelId="{579E4F91-5384-4A2B-94DD-81F110A9BBAE}" type="presParOf" srcId="{E77CA718-75D7-4F48-9B9C-E918A2B66608}" destId="{2A35E94A-772E-4DC9-9CE4-8A089667B020}" srcOrd="15" destOrd="0" presId="urn:microsoft.com/office/officeart/2008/layout/HexagonCluster"/>
    <dgm:cxn modelId="{E729FBC3-F8F5-4215-AACA-3EF22D9BB94A}" type="presParOf" srcId="{2A35E94A-772E-4DC9-9CE4-8A089667B020}" destId="{03155607-2642-4D46-A740-DE79D5B6AEEB}"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5098619-898C-40A6-BC4E-996191DDDB94}" type="doc">
      <dgm:prSet loTypeId="urn:microsoft.com/office/officeart/2005/8/layout/gear1" loCatId="process" qsTypeId="urn:microsoft.com/office/officeart/2005/8/quickstyle/simple1" qsCatId="simple" csTypeId="urn:microsoft.com/office/officeart/2005/8/colors/colorful4" csCatId="colorful" phldr="1"/>
      <dgm:spPr/>
    </dgm:pt>
    <dgm:pt modelId="{8EC3FB28-7F2E-4AC7-868A-F8912136316B}">
      <dgm:prSet phldrT="[文本]" custT="1"/>
      <dgm:spPr/>
      <dgm:t>
        <a:bodyPr/>
        <a:lstStyle/>
        <a:p>
          <a:r>
            <a:rPr lang="zh-CN" altLang="en-US" sz="3200" dirty="0"/>
            <a:t>随时随地</a:t>
          </a:r>
        </a:p>
      </dgm:t>
    </dgm:pt>
    <dgm:pt modelId="{CB953F0A-E88C-4281-AE2F-0BF9AF2EF78A}" type="parTrans" cxnId="{60123A50-99F5-4F02-B9D0-E377A8C66A84}">
      <dgm:prSet/>
      <dgm:spPr/>
      <dgm:t>
        <a:bodyPr/>
        <a:lstStyle/>
        <a:p>
          <a:endParaRPr lang="zh-CN" altLang="en-US"/>
        </a:p>
      </dgm:t>
    </dgm:pt>
    <dgm:pt modelId="{77BBDAAB-06BF-484C-87AA-99D7F141F7EA}" type="sibTrans" cxnId="{60123A50-99F5-4F02-B9D0-E377A8C66A84}">
      <dgm:prSet/>
      <dgm:spPr/>
      <dgm:t>
        <a:bodyPr/>
        <a:lstStyle/>
        <a:p>
          <a:endParaRPr lang="zh-CN" altLang="en-US"/>
        </a:p>
      </dgm:t>
    </dgm:pt>
    <dgm:pt modelId="{42F4635E-BFDD-4DB3-B7D8-AC8228BC31EC}">
      <dgm:prSet phldrT="[文本]" custT="1"/>
      <dgm:spPr/>
      <dgm:t>
        <a:bodyPr/>
        <a:lstStyle/>
        <a:p>
          <a:r>
            <a:rPr lang="zh-CN" altLang="en-US" sz="3200" dirty="0">
              <a:latin typeface="微软雅黑" panose="020B0503020204020204" pitchFamily="34" charset="-122"/>
              <a:ea typeface="微软雅黑" panose="020B0503020204020204" pitchFamily="34" charset="-122"/>
            </a:rPr>
            <a:t>网络接入</a:t>
          </a:r>
        </a:p>
      </dgm:t>
    </dgm:pt>
    <dgm:pt modelId="{1A4EA3E9-9130-4743-A454-44962B99A5AB}" type="parTrans" cxnId="{9535D736-F331-4B45-9FF3-FF41D0557F38}">
      <dgm:prSet/>
      <dgm:spPr/>
      <dgm:t>
        <a:bodyPr/>
        <a:lstStyle/>
        <a:p>
          <a:endParaRPr lang="zh-CN" altLang="en-US"/>
        </a:p>
      </dgm:t>
    </dgm:pt>
    <dgm:pt modelId="{A48954F1-E99B-4E36-9063-3431DBD66071}" type="sibTrans" cxnId="{9535D736-F331-4B45-9FF3-FF41D0557F38}">
      <dgm:prSet/>
      <dgm:spPr/>
      <dgm:t>
        <a:bodyPr/>
        <a:lstStyle/>
        <a:p>
          <a:endParaRPr lang="zh-CN" altLang="en-US"/>
        </a:p>
      </dgm:t>
    </dgm:pt>
    <dgm:pt modelId="{3B9DEEC2-10A5-478E-A0C9-A50FFA7A32C1}">
      <dgm:prSet phldrT="[文本]" custT="1"/>
      <dgm:spPr/>
      <dgm:t>
        <a:bodyPr/>
        <a:lstStyle/>
        <a:p>
          <a:r>
            <a:rPr lang="zh-CN" altLang="en-US" sz="3200" dirty="0"/>
            <a:t>信息处理</a:t>
          </a:r>
        </a:p>
      </dgm:t>
    </dgm:pt>
    <dgm:pt modelId="{35FCE519-C031-4C70-82FB-D63521CDBE0E}" type="parTrans" cxnId="{D44DF5E9-8CD6-479F-A3C9-7001AE22C809}">
      <dgm:prSet/>
      <dgm:spPr/>
      <dgm:t>
        <a:bodyPr/>
        <a:lstStyle/>
        <a:p>
          <a:endParaRPr lang="zh-CN" altLang="en-US"/>
        </a:p>
      </dgm:t>
    </dgm:pt>
    <dgm:pt modelId="{DF1CA50B-6532-4C6A-A61C-56FA83B29DD3}" type="sibTrans" cxnId="{D44DF5E9-8CD6-479F-A3C9-7001AE22C809}">
      <dgm:prSet/>
      <dgm:spPr/>
      <dgm:t>
        <a:bodyPr/>
        <a:lstStyle/>
        <a:p>
          <a:endParaRPr lang="zh-CN" altLang="en-US"/>
        </a:p>
      </dgm:t>
    </dgm:pt>
    <dgm:pt modelId="{E47C5B59-2E04-4893-855B-134D77405497}" type="pres">
      <dgm:prSet presAssocID="{05098619-898C-40A6-BC4E-996191DDDB94}" presName="composite" presStyleCnt="0">
        <dgm:presLayoutVars>
          <dgm:chMax val="3"/>
          <dgm:animLvl val="lvl"/>
          <dgm:resizeHandles val="exact"/>
        </dgm:presLayoutVars>
      </dgm:prSet>
      <dgm:spPr/>
    </dgm:pt>
    <dgm:pt modelId="{D048DE8E-2CAB-4AEB-9AB5-DDC0A1D4D412}" type="pres">
      <dgm:prSet presAssocID="{8EC3FB28-7F2E-4AC7-868A-F8912136316B}" presName="gear1" presStyleLbl="node1" presStyleIdx="0" presStyleCnt="3">
        <dgm:presLayoutVars>
          <dgm:chMax val="1"/>
          <dgm:bulletEnabled val="1"/>
        </dgm:presLayoutVars>
      </dgm:prSet>
      <dgm:spPr/>
    </dgm:pt>
    <dgm:pt modelId="{F5968946-3EBE-4F1D-9843-407E42328156}" type="pres">
      <dgm:prSet presAssocID="{8EC3FB28-7F2E-4AC7-868A-F8912136316B}" presName="gear1srcNode" presStyleLbl="node1" presStyleIdx="0" presStyleCnt="3"/>
      <dgm:spPr/>
    </dgm:pt>
    <dgm:pt modelId="{BD790A66-EBED-4DA3-ABD5-6D8DFE3E332F}" type="pres">
      <dgm:prSet presAssocID="{8EC3FB28-7F2E-4AC7-868A-F8912136316B}" presName="gear1dstNode" presStyleLbl="node1" presStyleIdx="0" presStyleCnt="3"/>
      <dgm:spPr/>
    </dgm:pt>
    <dgm:pt modelId="{17F8601D-B074-43F5-8412-CF3280EEEC64}" type="pres">
      <dgm:prSet presAssocID="{42F4635E-BFDD-4DB3-B7D8-AC8228BC31EC}" presName="gear2" presStyleLbl="node1" presStyleIdx="1" presStyleCnt="3">
        <dgm:presLayoutVars>
          <dgm:chMax val="1"/>
          <dgm:bulletEnabled val="1"/>
        </dgm:presLayoutVars>
      </dgm:prSet>
      <dgm:spPr/>
    </dgm:pt>
    <dgm:pt modelId="{15DF9967-2A53-4479-A308-AAC185DA9A02}" type="pres">
      <dgm:prSet presAssocID="{42F4635E-BFDD-4DB3-B7D8-AC8228BC31EC}" presName="gear2srcNode" presStyleLbl="node1" presStyleIdx="1" presStyleCnt="3"/>
      <dgm:spPr/>
    </dgm:pt>
    <dgm:pt modelId="{7DA98E27-6D07-447C-9974-D83B3C9DF18A}" type="pres">
      <dgm:prSet presAssocID="{42F4635E-BFDD-4DB3-B7D8-AC8228BC31EC}" presName="gear2dstNode" presStyleLbl="node1" presStyleIdx="1" presStyleCnt="3"/>
      <dgm:spPr/>
    </dgm:pt>
    <dgm:pt modelId="{59A90C03-A87C-4C92-BFD5-317A8840279F}" type="pres">
      <dgm:prSet presAssocID="{3B9DEEC2-10A5-478E-A0C9-A50FFA7A32C1}" presName="gear3" presStyleLbl="node1" presStyleIdx="2" presStyleCnt="3"/>
      <dgm:spPr/>
    </dgm:pt>
    <dgm:pt modelId="{87115782-C3D7-4DD8-BC08-930C6586B8EF}" type="pres">
      <dgm:prSet presAssocID="{3B9DEEC2-10A5-478E-A0C9-A50FFA7A32C1}" presName="gear3tx" presStyleLbl="node1" presStyleIdx="2" presStyleCnt="3">
        <dgm:presLayoutVars>
          <dgm:chMax val="1"/>
          <dgm:bulletEnabled val="1"/>
        </dgm:presLayoutVars>
      </dgm:prSet>
      <dgm:spPr/>
    </dgm:pt>
    <dgm:pt modelId="{30F17081-BB02-4125-8777-2032B33B19A7}" type="pres">
      <dgm:prSet presAssocID="{3B9DEEC2-10A5-478E-A0C9-A50FFA7A32C1}" presName="gear3srcNode" presStyleLbl="node1" presStyleIdx="2" presStyleCnt="3"/>
      <dgm:spPr/>
    </dgm:pt>
    <dgm:pt modelId="{8820CC5D-63E4-497E-B468-A3140070F9A3}" type="pres">
      <dgm:prSet presAssocID="{3B9DEEC2-10A5-478E-A0C9-A50FFA7A32C1}" presName="gear3dstNode" presStyleLbl="node1" presStyleIdx="2" presStyleCnt="3"/>
      <dgm:spPr/>
    </dgm:pt>
    <dgm:pt modelId="{327DE950-7A68-427E-83D5-28F424813B27}" type="pres">
      <dgm:prSet presAssocID="{77BBDAAB-06BF-484C-87AA-99D7F141F7EA}" presName="connector1" presStyleLbl="sibTrans2D1" presStyleIdx="0" presStyleCnt="3"/>
      <dgm:spPr/>
    </dgm:pt>
    <dgm:pt modelId="{E200D902-6AD0-40F7-932D-406492D393A5}" type="pres">
      <dgm:prSet presAssocID="{A48954F1-E99B-4E36-9063-3431DBD66071}" presName="connector2" presStyleLbl="sibTrans2D1" presStyleIdx="1" presStyleCnt="3"/>
      <dgm:spPr/>
    </dgm:pt>
    <dgm:pt modelId="{AFDC658D-AF05-48F7-BBC8-DE0EA28DFDBC}" type="pres">
      <dgm:prSet presAssocID="{DF1CA50B-6532-4C6A-A61C-56FA83B29DD3}" presName="connector3" presStyleLbl="sibTrans2D1" presStyleIdx="2" presStyleCnt="3"/>
      <dgm:spPr/>
    </dgm:pt>
  </dgm:ptLst>
  <dgm:cxnLst>
    <dgm:cxn modelId="{E51F8815-F100-407C-AE4C-2393DD4DD949}" type="presOf" srcId="{3B9DEEC2-10A5-478E-A0C9-A50FFA7A32C1}" destId="{30F17081-BB02-4125-8777-2032B33B19A7}" srcOrd="2" destOrd="0" presId="urn:microsoft.com/office/officeart/2005/8/layout/gear1"/>
    <dgm:cxn modelId="{7F2F9E15-B136-4087-9E2D-FC4BE99DB4D4}" type="presOf" srcId="{42F4635E-BFDD-4DB3-B7D8-AC8228BC31EC}" destId="{15DF9967-2A53-4479-A308-AAC185DA9A02}" srcOrd="1" destOrd="0" presId="urn:microsoft.com/office/officeart/2005/8/layout/gear1"/>
    <dgm:cxn modelId="{FD309D24-35DF-436C-9FE6-8561DF8A7974}" type="presOf" srcId="{77BBDAAB-06BF-484C-87AA-99D7F141F7EA}" destId="{327DE950-7A68-427E-83D5-28F424813B27}" srcOrd="0" destOrd="0" presId="urn:microsoft.com/office/officeart/2005/8/layout/gear1"/>
    <dgm:cxn modelId="{FC746728-DEFD-4BFA-AAA1-49AA47838BEE}" type="presOf" srcId="{05098619-898C-40A6-BC4E-996191DDDB94}" destId="{E47C5B59-2E04-4893-855B-134D77405497}" srcOrd="0" destOrd="0" presId="urn:microsoft.com/office/officeart/2005/8/layout/gear1"/>
    <dgm:cxn modelId="{9535D736-F331-4B45-9FF3-FF41D0557F38}" srcId="{05098619-898C-40A6-BC4E-996191DDDB94}" destId="{42F4635E-BFDD-4DB3-B7D8-AC8228BC31EC}" srcOrd="1" destOrd="0" parTransId="{1A4EA3E9-9130-4743-A454-44962B99A5AB}" sibTransId="{A48954F1-E99B-4E36-9063-3431DBD66071}"/>
    <dgm:cxn modelId="{1B22FE36-D803-4941-A436-A47C708628FB}" type="presOf" srcId="{8EC3FB28-7F2E-4AC7-868A-F8912136316B}" destId="{F5968946-3EBE-4F1D-9843-407E42328156}" srcOrd="1" destOrd="0" presId="urn:microsoft.com/office/officeart/2005/8/layout/gear1"/>
    <dgm:cxn modelId="{1EE13F3A-DDFE-4509-BDDF-AF1411D3951A}" type="presOf" srcId="{3B9DEEC2-10A5-478E-A0C9-A50FFA7A32C1}" destId="{87115782-C3D7-4DD8-BC08-930C6586B8EF}" srcOrd="1" destOrd="0" presId="urn:microsoft.com/office/officeart/2005/8/layout/gear1"/>
    <dgm:cxn modelId="{7455534F-2D67-4280-9351-7A747C00DE29}" type="presOf" srcId="{42F4635E-BFDD-4DB3-B7D8-AC8228BC31EC}" destId="{17F8601D-B074-43F5-8412-CF3280EEEC64}" srcOrd="0" destOrd="0" presId="urn:microsoft.com/office/officeart/2005/8/layout/gear1"/>
    <dgm:cxn modelId="{60123A50-99F5-4F02-B9D0-E377A8C66A84}" srcId="{05098619-898C-40A6-BC4E-996191DDDB94}" destId="{8EC3FB28-7F2E-4AC7-868A-F8912136316B}" srcOrd="0" destOrd="0" parTransId="{CB953F0A-E88C-4281-AE2F-0BF9AF2EF78A}" sibTransId="{77BBDAAB-06BF-484C-87AA-99D7F141F7EA}"/>
    <dgm:cxn modelId="{545DE452-2F1D-4E70-8D8A-DBFDE395B9DA}" type="presOf" srcId="{8EC3FB28-7F2E-4AC7-868A-F8912136316B}" destId="{D048DE8E-2CAB-4AEB-9AB5-DDC0A1D4D412}" srcOrd="0" destOrd="0" presId="urn:microsoft.com/office/officeart/2005/8/layout/gear1"/>
    <dgm:cxn modelId="{2928C668-9C97-4630-BBEF-A426398E1E50}" type="presOf" srcId="{42F4635E-BFDD-4DB3-B7D8-AC8228BC31EC}" destId="{7DA98E27-6D07-447C-9974-D83B3C9DF18A}" srcOrd="2" destOrd="0" presId="urn:microsoft.com/office/officeart/2005/8/layout/gear1"/>
    <dgm:cxn modelId="{FB7CB58C-2AF3-42F6-9C60-19E08784A5EE}" type="presOf" srcId="{3B9DEEC2-10A5-478E-A0C9-A50FFA7A32C1}" destId="{59A90C03-A87C-4C92-BFD5-317A8840279F}" srcOrd="0" destOrd="0" presId="urn:microsoft.com/office/officeart/2005/8/layout/gear1"/>
    <dgm:cxn modelId="{930373B9-3BC5-4305-A40A-3884B304209D}" type="presOf" srcId="{A48954F1-E99B-4E36-9063-3431DBD66071}" destId="{E200D902-6AD0-40F7-932D-406492D393A5}" srcOrd="0" destOrd="0" presId="urn:microsoft.com/office/officeart/2005/8/layout/gear1"/>
    <dgm:cxn modelId="{F35E82DC-C789-4693-AF7E-E0E957C70477}" type="presOf" srcId="{8EC3FB28-7F2E-4AC7-868A-F8912136316B}" destId="{BD790A66-EBED-4DA3-ABD5-6D8DFE3E332F}" srcOrd="2" destOrd="0" presId="urn:microsoft.com/office/officeart/2005/8/layout/gear1"/>
    <dgm:cxn modelId="{9332C3E7-C960-42C2-8D40-95206F1B9FB4}" type="presOf" srcId="{DF1CA50B-6532-4C6A-A61C-56FA83B29DD3}" destId="{AFDC658D-AF05-48F7-BBC8-DE0EA28DFDBC}" srcOrd="0" destOrd="0" presId="urn:microsoft.com/office/officeart/2005/8/layout/gear1"/>
    <dgm:cxn modelId="{D44DF5E9-8CD6-479F-A3C9-7001AE22C809}" srcId="{05098619-898C-40A6-BC4E-996191DDDB94}" destId="{3B9DEEC2-10A5-478E-A0C9-A50FFA7A32C1}" srcOrd="2" destOrd="0" parTransId="{35FCE519-C031-4C70-82FB-D63521CDBE0E}" sibTransId="{DF1CA50B-6532-4C6A-A61C-56FA83B29DD3}"/>
    <dgm:cxn modelId="{E419D1FB-16ED-4A6F-BFB0-15DB1EFD3435}" type="presOf" srcId="{3B9DEEC2-10A5-478E-A0C9-A50FFA7A32C1}" destId="{8820CC5D-63E4-497E-B468-A3140070F9A3}" srcOrd="3" destOrd="0" presId="urn:microsoft.com/office/officeart/2005/8/layout/gear1"/>
    <dgm:cxn modelId="{22626CE7-FC5A-4078-875D-D73006B83E4B}" type="presParOf" srcId="{E47C5B59-2E04-4893-855B-134D77405497}" destId="{D048DE8E-2CAB-4AEB-9AB5-DDC0A1D4D412}" srcOrd="0" destOrd="0" presId="urn:microsoft.com/office/officeart/2005/8/layout/gear1"/>
    <dgm:cxn modelId="{B5A9A0A2-9AB4-4FC6-9EE9-A53721F47CB6}" type="presParOf" srcId="{E47C5B59-2E04-4893-855B-134D77405497}" destId="{F5968946-3EBE-4F1D-9843-407E42328156}" srcOrd="1" destOrd="0" presId="urn:microsoft.com/office/officeart/2005/8/layout/gear1"/>
    <dgm:cxn modelId="{30DF4F25-458E-4B24-BDBD-53050E743AF5}" type="presParOf" srcId="{E47C5B59-2E04-4893-855B-134D77405497}" destId="{BD790A66-EBED-4DA3-ABD5-6D8DFE3E332F}" srcOrd="2" destOrd="0" presId="urn:microsoft.com/office/officeart/2005/8/layout/gear1"/>
    <dgm:cxn modelId="{10D05BB5-C2B4-4A58-8A7C-416842F95F35}" type="presParOf" srcId="{E47C5B59-2E04-4893-855B-134D77405497}" destId="{17F8601D-B074-43F5-8412-CF3280EEEC64}" srcOrd="3" destOrd="0" presId="urn:microsoft.com/office/officeart/2005/8/layout/gear1"/>
    <dgm:cxn modelId="{32A95C2F-7A74-461B-852E-E86FF7E7966B}" type="presParOf" srcId="{E47C5B59-2E04-4893-855B-134D77405497}" destId="{15DF9967-2A53-4479-A308-AAC185DA9A02}" srcOrd="4" destOrd="0" presId="urn:microsoft.com/office/officeart/2005/8/layout/gear1"/>
    <dgm:cxn modelId="{EA04E5E4-09C3-4557-AB4C-FC809C939D2F}" type="presParOf" srcId="{E47C5B59-2E04-4893-855B-134D77405497}" destId="{7DA98E27-6D07-447C-9974-D83B3C9DF18A}" srcOrd="5" destOrd="0" presId="urn:microsoft.com/office/officeart/2005/8/layout/gear1"/>
    <dgm:cxn modelId="{96361298-AB7F-4E57-B52F-2FDFA0CBFA27}" type="presParOf" srcId="{E47C5B59-2E04-4893-855B-134D77405497}" destId="{59A90C03-A87C-4C92-BFD5-317A8840279F}" srcOrd="6" destOrd="0" presId="urn:microsoft.com/office/officeart/2005/8/layout/gear1"/>
    <dgm:cxn modelId="{6F98BD12-A841-4A39-A2A8-0E1BF3D90A4C}" type="presParOf" srcId="{E47C5B59-2E04-4893-855B-134D77405497}" destId="{87115782-C3D7-4DD8-BC08-930C6586B8EF}" srcOrd="7" destOrd="0" presId="urn:microsoft.com/office/officeart/2005/8/layout/gear1"/>
    <dgm:cxn modelId="{2B9575C0-6A74-4F7D-A838-D3213A3AC9A7}" type="presParOf" srcId="{E47C5B59-2E04-4893-855B-134D77405497}" destId="{30F17081-BB02-4125-8777-2032B33B19A7}" srcOrd="8" destOrd="0" presId="urn:microsoft.com/office/officeart/2005/8/layout/gear1"/>
    <dgm:cxn modelId="{48726BFF-3453-4D65-9D12-A0E356BFBAE7}" type="presParOf" srcId="{E47C5B59-2E04-4893-855B-134D77405497}" destId="{8820CC5D-63E4-497E-B468-A3140070F9A3}" srcOrd="9" destOrd="0" presId="urn:microsoft.com/office/officeart/2005/8/layout/gear1"/>
    <dgm:cxn modelId="{AFF0BB16-4062-4642-A5F8-15D36E1CC88A}" type="presParOf" srcId="{E47C5B59-2E04-4893-855B-134D77405497}" destId="{327DE950-7A68-427E-83D5-28F424813B27}" srcOrd="10" destOrd="0" presId="urn:microsoft.com/office/officeart/2005/8/layout/gear1"/>
    <dgm:cxn modelId="{DE7C5460-EA3F-423D-99A6-AE50D3F27302}" type="presParOf" srcId="{E47C5B59-2E04-4893-855B-134D77405497}" destId="{E200D902-6AD0-40F7-932D-406492D393A5}" srcOrd="11" destOrd="0" presId="urn:microsoft.com/office/officeart/2005/8/layout/gear1"/>
    <dgm:cxn modelId="{A4292424-D6C3-4AFB-BF8C-84F9B7836644}" type="presParOf" srcId="{E47C5B59-2E04-4893-855B-134D77405497}" destId="{AFDC658D-AF05-48F7-BBC8-DE0EA28DFDBC}"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E5DC4-7E7E-494A-81AC-41DCB7CF9CA5}">
      <dsp:nvSpPr>
        <dsp:cNvPr id="0" name=""/>
        <dsp:cNvSpPr/>
      </dsp:nvSpPr>
      <dsp:spPr>
        <a:xfrm>
          <a:off x="2629690" y="2792560"/>
          <a:ext cx="1982120" cy="1701421"/>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读卡器</a:t>
          </a:r>
        </a:p>
      </dsp:txBody>
      <dsp:txXfrm>
        <a:off x="2936652" y="3056051"/>
        <a:ext cx="1368196" cy="1174439"/>
      </dsp:txXfrm>
    </dsp:sp>
    <dsp:sp modelId="{5E54EA1D-5C4B-46CD-B9A4-18EF724B1210}">
      <dsp:nvSpPr>
        <dsp:cNvPr id="0" name=""/>
        <dsp:cNvSpPr/>
      </dsp:nvSpPr>
      <dsp:spPr>
        <a:xfrm>
          <a:off x="2691686" y="3544403"/>
          <a:ext cx="231392" cy="199532"/>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EE7F6D-F0B1-4BDC-90E8-C68FFC08F04A}">
      <dsp:nvSpPr>
        <dsp:cNvPr id="0" name=""/>
        <dsp:cNvSpPr/>
      </dsp:nvSpPr>
      <dsp:spPr>
        <a:xfrm>
          <a:off x="947071" y="1867698"/>
          <a:ext cx="1982120" cy="1701421"/>
        </a:xfrm>
        <a:prstGeom prst="hexagon">
          <a:avLst>
            <a:gd name="adj" fmla="val 25000"/>
            <a:gd name="vf" fmla="val 115470"/>
          </a:avLst>
        </a:prstGeom>
        <a:blipFill rotWithShape="1">
          <a:blip xmlns:r="http://schemas.openxmlformats.org/officeDocument/2006/relationships" r:embed="rId1">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l="-1000" r="-1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BDBF2A-3FFF-4EEC-9B6B-290D90A394D5}">
      <dsp:nvSpPr>
        <dsp:cNvPr id="0" name=""/>
        <dsp:cNvSpPr/>
      </dsp:nvSpPr>
      <dsp:spPr>
        <a:xfrm>
          <a:off x="2289150" y="3333186"/>
          <a:ext cx="231392" cy="199532"/>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775A5C-13D9-4390-BFFD-0FFFE3BA73E5}">
      <dsp:nvSpPr>
        <dsp:cNvPr id="0" name=""/>
        <dsp:cNvSpPr/>
      </dsp:nvSpPr>
      <dsp:spPr>
        <a:xfrm>
          <a:off x="4310563" y="1854666"/>
          <a:ext cx="1982120" cy="1701421"/>
        </a:xfrm>
        <a:prstGeom prst="hexagon">
          <a:avLst>
            <a:gd name="adj" fmla="val 25000"/>
            <a:gd name="vf" fmla="val 11547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笔记本</a:t>
          </a:r>
        </a:p>
      </dsp:txBody>
      <dsp:txXfrm>
        <a:off x="4617525" y="2118157"/>
        <a:ext cx="1368196" cy="1174439"/>
      </dsp:txXfrm>
    </dsp:sp>
    <dsp:sp modelId="{6569D6D6-F47A-4A5A-BA47-43F9DFA1B8B5}">
      <dsp:nvSpPr>
        <dsp:cNvPr id="0" name=""/>
        <dsp:cNvSpPr/>
      </dsp:nvSpPr>
      <dsp:spPr>
        <a:xfrm>
          <a:off x="5668359" y="3318356"/>
          <a:ext cx="231392" cy="199532"/>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88905C-743D-4790-A937-1BBC61DC8C93}">
      <dsp:nvSpPr>
        <dsp:cNvPr id="0" name=""/>
        <dsp:cNvSpPr/>
      </dsp:nvSpPr>
      <dsp:spPr>
        <a:xfrm>
          <a:off x="6000168" y="2789864"/>
          <a:ext cx="1982120" cy="1701421"/>
        </a:xfrm>
        <a:prstGeom prst="hexagon">
          <a:avLst>
            <a:gd name="adj" fmla="val 25000"/>
            <a:gd name="vf" fmla="val 115470"/>
          </a:avLst>
        </a:prstGeom>
        <a:blipFill>
          <a:blip xmlns:r="http://schemas.openxmlformats.org/officeDocument/2006/relationships" r:embed="rId2">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2000" b="-2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6B22F5-DCE1-474C-96A8-151AAA0D6932}">
      <dsp:nvSpPr>
        <dsp:cNvPr id="0" name=""/>
        <dsp:cNvSpPr/>
      </dsp:nvSpPr>
      <dsp:spPr>
        <a:xfrm>
          <a:off x="6045573" y="3552043"/>
          <a:ext cx="231392" cy="199532"/>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CB38E5-5D42-4C05-9657-3C57025CD787}">
      <dsp:nvSpPr>
        <dsp:cNvPr id="0" name=""/>
        <dsp:cNvSpPr/>
      </dsp:nvSpPr>
      <dsp:spPr>
        <a:xfrm>
          <a:off x="2629690" y="937894"/>
          <a:ext cx="1982120" cy="1701421"/>
        </a:xfrm>
        <a:prstGeom prst="hexagon">
          <a:avLst>
            <a:gd name="adj" fmla="val 25000"/>
            <a:gd name="vf" fmla="val 11547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手机</a:t>
          </a:r>
        </a:p>
      </dsp:txBody>
      <dsp:txXfrm>
        <a:off x="2936652" y="1201385"/>
        <a:ext cx="1368196" cy="1174439"/>
      </dsp:txXfrm>
    </dsp:sp>
    <dsp:sp modelId="{B4B8FF86-73D8-4349-B12B-2E0B3064F9F5}">
      <dsp:nvSpPr>
        <dsp:cNvPr id="0" name=""/>
        <dsp:cNvSpPr/>
      </dsp:nvSpPr>
      <dsp:spPr>
        <a:xfrm>
          <a:off x="3978754" y="972947"/>
          <a:ext cx="231392" cy="199532"/>
        </a:xfrm>
        <a:prstGeom prst="hexagon">
          <a:avLst>
            <a:gd name="adj" fmla="val 25000"/>
            <a:gd name="vf" fmla="val 11547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B5D1A4-E86F-4778-B035-B0118CFB6BD3}">
      <dsp:nvSpPr>
        <dsp:cNvPr id="0" name=""/>
        <dsp:cNvSpPr/>
      </dsp:nvSpPr>
      <dsp:spPr>
        <a:xfrm>
          <a:off x="4310563" y="0"/>
          <a:ext cx="1982120" cy="1701421"/>
        </a:xfrm>
        <a:prstGeom prst="hexagon">
          <a:avLst>
            <a:gd name="adj" fmla="val 25000"/>
            <a:gd name="vf" fmla="val 115470"/>
          </a:avLst>
        </a:prstGeom>
        <a:blipFill>
          <a:blip xmlns:r="http://schemas.openxmlformats.org/officeDocument/2006/relationships" r:embed="rId3">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16000" b="-16000"/>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2C89BD-A624-46E0-BCB3-E0029E576095}">
      <dsp:nvSpPr>
        <dsp:cNvPr id="0" name=""/>
        <dsp:cNvSpPr/>
      </dsp:nvSpPr>
      <dsp:spPr>
        <a:xfrm>
          <a:off x="4355968" y="754090"/>
          <a:ext cx="231392" cy="199532"/>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34FB185-A469-4C8B-ACE9-50F33D1504A5}">
      <dsp:nvSpPr>
        <dsp:cNvPr id="0" name=""/>
        <dsp:cNvSpPr/>
      </dsp:nvSpPr>
      <dsp:spPr>
        <a:xfrm>
          <a:off x="6000168" y="935197"/>
          <a:ext cx="1982120" cy="1701421"/>
        </a:xfrm>
        <a:prstGeom prst="hexagon">
          <a:avLst>
            <a:gd name="adj" fmla="val 25000"/>
            <a:gd name="vf" fmla="val 11547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450" rIns="0" bIns="444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智能表</a:t>
          </a:r>
        </a:p>
      </dsp:txBody>
      <dsp:txXfrm>
        <a:off x="6307130" y="1198688"/>
        <a:ext cx="1368196" cy="1174439"/>
      </dsp:txXfrm>
    </dsp:sp>
    <dsp:sp modelId="{1DFF898E-042C-411B-B3A3-63FA8D1A1DAD}">
      <dsp:nvSpPr>
        <dsp:cNvPr id="0" name=""/>
        <dsp:cNvSpPr/>
      </dsp:nvSpPr>
      <dsp:spPr>
        <a:xfrm>
          <a:off x="7704616" y="1686142"/>
          <a:ext cx="231392" cy="199532"/>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8FD693-21C0-46E6-B097-7D0ADFDD863F}">
      <dsp:nvSpPr>
        <dsp:cNvPr id="0" name=""/>
        <dsp:cNvSpPr/>
      </dsp:nvSpPr>
      <dsp:spPr>
        <a:xfrm>
          <a:off x="7696758" y="1870395"/>
          <a:ext cx="1982120" cy="1701421"/>
        </a:xfrm>
        <a:prstGeom prst="hexagon">
          <a:avLst>
            <a:gd name="adj" fmla="val 25000"/>
            <a:gd name="vf" fmla="val 115470"/>
          </a:avLst>
        </a:prstGeom>
        <a:blipFill>
          <a:blip xmlns:r="http://schemas.openxmlformats.org/officeDocument/2006/relationships" r:embed="rId4">
            <a:duotone>
              <a:schemeClr val="lt1">
                <a:alpha val="90000"/>
                <a:hueOff val="0"/>
                <a:satOff val="0"/>
                <a:lumOff val="0"/>
                <a:alphaOff val="0"/>
                <a:shade val="20000"/>
                <a:satMod val="200000"/>
              </a:schemeClr>
              <a:schemeClr val="lt1">
                <a:alpha val="90000"/>
                <a:hueOff val="0"/>
                <a:satOff val="0"/>
                <a:lumOff val="0"/>
                <a:alphaOff val="0"/>
                <a:tint val="12000"/>
                <a:satMod val="190000"/>
              </a:schemeClr>
            </a:duotone>
            <a:extLst>
              <a:ext uri="{28A0092B-C50C-407E-A947-70E740481C1C}">
                <a14:useLocalDpi xmlns:a14="http://schemas.microsoft.com/office/drawing/2010/main" val="0"/>
              </a:ext>
            </a:extLst>
          </a:blip>
          <a:srcRect/>
          <a:stretch>
            <a:fillRect t="-10000" b="-10000"/>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155607-2642-4D46-A740-DE79D5B6AEEB}">
      <dsp:nvSpPr>
        <dsp:cNvPr id="0" name=""/>
        <dsp:cNvSpPr/>
      </dsp:nvSpPr>
      <dsp:spPr>
        <a:xfrm>
          <a:off x="8096675" y="1900504"/>
          <a:ext cx="231392" cy="199532"/>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48DE8E-2CAB-4AEB-9AB5-DDC0A1D4D412}">
      <dsp:nvSpPr>
        <dsp:cNvPr id="0" name=""/>
        <dsp:cNvSpPr/>
      </dsp:nvSpPr>
      <dsp:spPr>
        <a:xfrm>
          <a:off x="3494620" y="2344635"/>
          <a:ext cx="2865665" cy="2865665"/>
        </a:xfrm>
        <a:prstGeom prst="gear9">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随时随地</a:t>
          </a:r>
        </a:p>
      </dsp:txBody>
      <dsp:txXfrm>
        <a:off x="4070746" y="3015903"/>
        <a:ext cx="1713413" cy="1473011"/>
      </dsp:txXfrm>
    </dsp:sp>
    <dsp:sp modelId="{17F8601D-B074-43F5-8412-CF3280EEEC64}">
      <dsp:nvSpPr>
        <dsp:cNvPr id="0" name=""/>
        <dsp:cNvSpPr/>
      </dsp:nvSpPr>
      <dsp:spPr>
        <a:xfrm>
          <a:off x="1827324" y="1667296"/>
          <a:ext cx="2084120" cy="2084120"/>
        </a:xfrm>
        <a:prstGeom prst="gear6">
          <a:avLst/>
        </a:prstGeom>
        <a:solidFill>
          <a:schemeClr val="accent4">
            <a:hueOff val="-2232385"/>
            <a:satOff val="13449"/>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微软雅黑" panose="020B0503020204020204" pitchFamily="34" charset="-122"/>
              <a:ea typeface="微软雅黑" panose="020B0503020204020204" pitchFamily="34" charset="-122"/>
            </a:rPr>
            <a:t>网络接入</a:t>
          </a:r>
        </a:p>
      </dsp:txBody>
      <dsp:txXfrm>
        <a:off x="2352007" y="2195151"/>
        <a:ext cx="1034754" cy="1028410"/>
      </dsp:txXfrm>
    </dsp:sp>
    <dsp:sp modelId="{59A90C03-A87C-4C92-BFD5-317A8840279F}">
      <dsp:nvSpPr>
        <dsp:cNvPr id="0" name=""/>
        <dsp:cNvSpPr/>
      </dsp:nvSpPr>
      <dsp:spPr>
        <a:xfrm rot="20700000">
          <a:off x="2994644" y="229465"/>
          <a:ext cx="2042012" cy="2042012"/>
        </a:xfrm>
        <a:prstGeom prst="gear6">
          <a:avLst/>
        </a:prstGeom>
        <a:solidFill>
          <a:schemeClr val="accent4">
            <a:hueOff val="-4464770"/>
            <a:satOff val="26899"/>
            <a:lumOff val="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信息处理</a:t>
          </a:r>
        </a:p>
      </dsp:txBody>
      <dsp:txXfrm rot="-20700000">
        <a:off x="3442517" y="677339"/>
        <a:ext cx="1146266" cy="1146266"/>
      </dsp:txXfrm>
    </dsp:sp>
    <dsp:sp modelId="{327DE950-7A68-427E-83D5-28F424813B27}">
      <dsp:nvSpPr>
        <dsp:cNvPr id="0" name=""/>
        <dsp:cNvSpPr/>
      </dsp:nvSpPr>
      <dsp:spPr>
        <a:xfrm>
          <a:off x="3285585" y="1905746"/>
          <a:ext cx="3668051" cy="3668051"/>
        </a:xfrm>
        <a:prstGeom prst="circularArrow">
          <a:avLst>
            <a:gd name="adj1" fmla="val 4688"/>
            <a:gd name="adj2" fmla="val 299029"/>
            <a:gd name="adj3" fmla="val 2536056"/>
            <a:gd name="adj4" fmla="val 15819075"/>
            <a:gd name="adj5" fmla="val 546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00D902-6AD0-40F7-932D-406492D393A5}">
      <dsp:nvSpPr>
        <dsp:cNvPr id="0" name=""/>
        <dsp:cNvSpPr/>
      </dsp:nvSpPr>
      <dsp:spPr>
        <a:xfrm>
          <a:off x="1458230" y="1201799"/>
          <a:ext cx="2665068" cy="2665068"/>
        </a:xfrm>
        <a:prstGeom prst="leftCircularArrow">
          <a:avLst>
            <a:gd name="adj1" fmla="val 6452"/>
            <a:gd name="adj2" fmla="val 429999"/>
            <a:gd name="adj3" fmla="val 10489124"/>
            <a:gd name="adj4" fmla="val 14837806"/>
            <a:gd name="adj5" fmla="val 7527"/>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DC658D-AF05-48F7-BBC8-DE0EA28DFDBC}">
      <dsp:nvSpPr>
        <dsp:cNvPr id="0" name=""/>
        <dsp:cNvSpPr/>
      </dsp:nvSpPr>
      <dsp:spPr>
        <a:xfrm>
          <a:off x="2522306" y="-222171"/>
          <a:ext cx="2873481" cy="2873481"/>
        </a:xfrm>
        <a:prstGeom prst="circularArrow">
          <a:avLst>
            <a:gd name="adj1" fmla="val 5984"/>
            <a:gd name="adj2" fmla="val 394124"/>
            <a:gd name="adj3" fmla="val 13313824"/>
            <a:gd name="adj4" fmla="val 10508221"/>
            <a:gd name="adj5" fmla="val 6981"/>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6C19D-7747-4054-95CF-C668225E05E3}" type="datetimeFigureOut">
              <a:rPr lang="zh-CN" altLang="en-US" smtClean="0"/>
              <a:t>2019/9/5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076A9-7AC7-469C-99F7-1CB70429BA05}" type="slidenum">
              <a:rPr lang="zh-CN" altLang="en-US" smtClean="0"/>
              <a:t>‹#›</a:t>
            </a:fld>
            <a:endParaRPr lang="zh-CN" altLang="en-US"/>
          </a:p>
        </p:txBody>
      </p:sp>
    </p:spTree>
    <p:extLst>
      <p:ext uri="{BB962C8B-B14F-4D97-AF65-F5344CB8AC3E}">
        <p14:creationId xmlns:p14="http://schemas.microsoft.com/office/powerpoint/2010/main" val="83939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baike.baidu.com/item/%E6%AF%94%E5%96%BB"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baike.baidu.com/item/%E5%AE%A2%E5%B1%85" TargetMode="External"/><Relationship Id="rId4" Type="http://schemas.openxmlformats.org/officeDocument/2006/relationships/hyperlink" Target="http://baike.baidu.com/item/%E8%A1%AC%E6%89%98"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baike.baidu.com/item/%E5%9F%BA%E9%9F%B3" TargetMode="External"/><Relationship Id="rId3" Type="http://schemas.openxmlformats.org/officeDocument/2006/relationships/hyperlink" Target="http://baike.baidu.com/item/%E9%9F%B3%E8%B0%83" TargetMode="External"/><Relationship Id="rId7" Type="http://schemas.openxmlformats.org/officeDocument/2006/relationships/hyperlink" Target="http://baike.baidu.com/item/%E6%B3%9B%E9%9F%B3"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baike.baidu.com/item/%E9%9F%B3%E9%AB%98" TargetMode="External"/><Relationship Id="rId5" Type="http://schemas.openxmlformats.org/officeDocument/2006/relationships/hyperlink" Target="http://baike.baidu.com/item/%E6%8C%AF%E5%B9%85" TargetMode="External"/><Relationship Id="rId4" Type="http://schemas.openxmlformats.org/officeDocument/2006/relationships/hyperlink" Target="http://baike.baidu.com/item/%E5%93%8D%E5%BA%A6"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baike.baidu.com/item/%E4%BC%AF%E5%8A%AA%E5%88%A9" TargetMode="External"/><Relationship Id="rId3" Type="http://schemas.openxmlformats.org/officeDocument/2006/relationships/hyperlink" Target="http://baike.baidu.com/item/%E6%8B%89%E6%A0%BC%E6%9C%97%E6%97%A5" TargetMode="External"/><Relationship Id="rId7" Type="http://schemas.openxmlformats.org/officeDocument/2006/relationships/hyperlink" Target="http://baike.baidu.com/item/%E6%AC%A7%E6%8B%89"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baike.baidu.com/item/%E4%B8%89%E8%A7%92%E5%87%BD%E6%95%B0" TargetMode="External"/><Relationship Id="rId5" Type="http://schemas.openxmlformats.org/officeDocument/2006/relationships/hyperlink" Target="http://baike.baidu.com/item/%E5%8B%92%E8%AE%A9%E5%BE%B7" TargetMode="External"/><Relationship Id="rId4" Type="http://schemas.openxmlformats.org/officeDocument/2006/relationships/hyperlink" Target="http://baike.baidu.com/item/%E6%8B%89%E6%99%AE%E6%8B%89%E6%96%AF"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baike.baidu.com/item/%E8%B6%85%E9%95%BF%E6%B3%A2"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baike.baidu.com/item/%E9%A2%91%E7%8E%87/19505" TargetMode="External"/><Relationship Id="rId4" Type="http://schemas.openxmlformats.org/officeDocument/2006/relationships/hyperlink" Target="http://baike.baidu.com/item/%E6%97%A0%E7%BA%BF%E7%94%B5%E6%B3%A2"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baike.com/sowiki/%E4%BF%A1%E5%8F%B7?prd=content_doc_search"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baike.baidu.com/view/26456.htm"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baike.baidu.com/view/148382.htm"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lib.csdn.net/base/operatingsystem" TargetMode="External"/><Relationship Id="rId4" Type="http://schemas.openxmlformats.org/officeDocument/2006/relationships/hyperlink" Target="http://baike.baidu.com/view/2353.htm"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baike.baidu.com/item/Vulkan" TargetMode="External"/><Relationship Id="rId2" Type="http://schemas.openxmlformats.org/officeDocument/2006/relationships/slide" Target="../slides/slide81.xml"/><Relationship Id="rId1" Type="http://schemas.openxmlformats.org/officeDocument/2006/relationships/notesMaster" Target="../notesMasters/notesMaster1.xml"/><Relationship Id="rId4" Type="http://schemas.openxmlformats.org/officeDocument/2006/relationships/hyperlink" Target="http://baike.baidu.com/subview/2089/2089.htm"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baike.baidu.com/item/windows%20phone" TargetMode="External"/><Relationship Id="rId3" Type="http://schemas.openxmlformats.org/officeDocument/2006/relationships/hyperlink" Target="http://baike.baidu.com/item/BlackBerry" TargetMode="External"/><Relationship Id="rId7" Type="http://schemas.openxmlformats.org/officeDocument/2006/relationships/hyperlink" Target="http://baike.baidu.com/item/iOS"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baike.baidu.com/item/%E8%8B%B9%E6%9E%9C%E5%85%AC%E5%8F%B8" TargetMode="External"/><Relationship Id="rId5" Type="http://schemas.openxmlformats.org/officeDocument/2006/relationships/hyperlink" Target="http://baike.baidu.com/item/Google" TargetMode="External"/><Relationship Id="rId4" Type="http://schemas.openxmlformats.org/officeDocument/2006/relationships/hyperlink" Target="http://baike.baidu.com/item/%E8%AF%BA%E5%9F%BA%E4%BA%9A"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baike.baidu.com/item/%E8%8E%AB%E5%B0%94%E6%96%AF%E7%94%B5%E6%8A%A5" TargetMode="External"/><Relationship Id="rId3" Type="http://schemas.openxmlformats.org/officeDocument/2006/relationships/hyperlink" Target="http://baike.baidu.com/item/%E8%8E%AB%E5%B0%94%E6%96%AF/389249" TargetMode="External"/><Relationship Id="rId7" Type="http://schemas.openxmlformats.org/officeDocument/2006/relationships/hyperlink" Target="http://baike.baidu.com/item/%E5%B7%B4%E5%B0%94%E7%9A%84%E6%91%A9"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baike.baidu.com/item/%E8%8E%AB%E5%B0%94%E6%96%AF%E7%94%B5%E7%A0%81" TargetMode="External"/><Relationship Id="rId5" Type="http://schemas.openxmlformats.org/officeDocument/2006/relationships/hyperlink" Target="http://baike.baidu.com/item/%E7%94%B5%E7%A3%81%E5%AD%A6" TargetMode="External"/><Relationship Id="rId10" Type="http://schemas.openxmlformats.org/officeDocument/2006/relationships/hyperlink" Target="http://baike.baidu.com/item/%E6%B5%B7%E5%9B%A0%E9%87%8C%E5%B8%8C%C2%B7%E8%B5%AB%E5%85%B9" TargetMode="External"/><Relationship Id="rId4" Type="http://schemas.openxmlformats.org/officeDocument/2006/relationships/hyperlink" Target="http://baike.baidu.com/item/%E6%9D%B0%E5%85%8B%E9%80%8A" TargetMode="External"/><Relationship Id="rId9" Type="http://schemas.openxmlformats.org/officeDocument/2006/relationships/hyperlink" Target="http://baike.baidu.com/item/%E6%83%A0%E6%96%AF%E9%80%9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200" b="0" i="0" kern="1200">
                <a:solidFill>
                  <a:schemeClr val="tx1"/>
                </a:solidFill>
                <a:effectLst/>
                <a:latin typeface="+mn-lt"/>
                <a:ea typeface="+mn-ea"/>
                <a:cs typeface="+mn-cs"/>
              </a:rPr>
              <a:t>USN </a:t>
            </a:r>
            <a:r>
              <a:rPr lang="en" altLang="zh-CN" sz="1200" b="0" i="0" kern="1200" dirty="0">
                <a:solidFill>
                  <a:schemeClr val="tx1"/>
                </a:solidFill>
                <a:effectLst/>
                <a:latin typeface="+mn-lt"/>
                <a:ea typeface="+mn-ea"/>
                <a:cs typeface="+mn-cs"/>
              </a:rPr>
              <a:t>(Ubiquitous Sensor Network)</a:t>
            </a:r>
            <a:endParaRPr kumimoji="1" lang="zh-CN" altLang="en-US" b="1" dirty="0"/>
          </a:p>
        </p:txBody>
      </p:sp>
      <p:sp>
        <p:nvSpPr>
          <p:cNvPr id="4" name="灯片编号占位符 3"/>
          <p:cNvSpPr>
            <a:spLocks noGrp="1"/>
          </p:cNvSpPr>
          <p:nvPr>
            <p:ph type="sldNum" sz="quarter" idx="5"/>
          </p:nvPr>
        </p:nvSpPr>
        <p:spPr/>
        <p:txBody>
          <a:bodyPr/>
          <a:lstStyle/>
          <a:p>
            <a:fld id="{0F2076A9-7AC7-469C-99F7-1CB70429BA05}" type="slidenum">
              <a:rPr lang="zh-CN" altLang="en-US" smtClean="0"/>
              <a:t>12</a:t>
            </a:fld>
            <a:endParaRPr lang="zh-CN" altLang="en-US"/>
          </a:p>
        </p:txBody>
      </p:sp>
    </p:spTree>
    <p:extLst>
      <p:ext uri="{BB962C8B-B14F-4D97-AF65-F5344CB8AC3E}">
        <p14:creationId xmlns:p14="http://schemas.microsoft.com/office/powerpoint/2010/main" val="4094922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Information: Facts or details that tell you something about a situation, person, event, etc.</a:t>
            </a:r>
          </a:p>
          <a:p>
            <a:endParaRPr lang="en-US" altLang="zh-CN" dirty="0"/>
          </a:p>
          <a:p>
            <a:r>
              <a:rPr lang="zh-CN" altLang="en-US" sz="1200" b="0" i="0" kern="1200" dirty="0">
                <a:solidFill>
                  <a:schemeClr val="tx1"/>
                </a:solidFill>
                <a:effectLst/>
                <a:latin typeface="+mn-lt"/>
                <a:ea typeface="+mn-ea"/>
                <a:cs typeface="+mn-cs"/>
              </a:rPr>
              <a:t>信息本身对于不确定性的消除或者减少表现在接受者那里。对于信息而言，熵是存在于接受者那里的不确定性，信息所含的信息量正是与它所能够消灭的头脑中已有的熵成正比。因而信息量是它所能改变的人们已有认识的程度的衡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接受者个体而言，它对于任何事物都具有可能性大小的判断。熵的大小也与这种可能性成反比。事物发生的可能性越大，其确定性越强，其熵值越小；可能性越小，其熵值越高。那么如果一个单位的信息所消除的不确定性的判断的可能性较小的话，其信息量就较大。比如说，在绝大多数接受者的判断中，“人咬狗”发生的可能性要远远小于“狗咬人”，那么，如果“人咬狗”作为一则具有真实性的信息被传播到接受者那里，它所消除的不确定性就会远远大于“狗咬人”的信息，因此“人咬狗”这则信息的信息量高于“狗咬人”的信息量。这样我们可以说：信息量是一种概率性的统计，事物发生的概率的高低与信息量的大小成反比。当然，这里需要注意的是“发生”并非是指一般意义上的客观上的发生，而是指在接受者头脑对于“发生”的可能性的主观预测。</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26</a:t>
            </a:fld>
            <a:endParaRPr lang="zh-CN" altLang="en-US"/>
          </a:p>
        </p:txBody>
      </p:sp>
    </p:spTree>
    <p:extLst>
      <p:ext uri="{BB962C8B-B14F-4D97-AF65-F5344CB8AC3E}">
        <p14:creationId xmlns:p14="http://schemas.microsoft.com/office/powerpoint/2010/main" val="3093329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码长期望值都不可能小于信息量</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如果一件事信息量为</a:t>
            </a:r>
            <a:r>
              <a:rPr lang="en-US" altLang="zh-CN" dirty="0"/>
              <a:t> H</a:t>
            </a:r>
            <a:r>
              <a:rPr lang="zh-CN" altLang="zh-CN" dirty="0"/>
              <a:t>，那么必定有一种码长期望值小于</a:t>
            </a:r>
            <a:r>
              <a:rPr lang="en-US" altLang="zh-CN" dirty="0"/>
              <a:t> H+1 </a:t>
            </a:r>
            <a:r>
              <a:rPr lang="zh-CN" altLang="zh-CN" dirty="0"/>
              <a:t>的编码</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29</a:t>
            </a:fld>
            <a:endParaRPr lang="zh-CN" altLang="en-US"/>
          </a:p>
        </p:txBody>
      </p:sp>
    </p:spTree>
    <p:extLst>
      <p:ext uri="{BB962C8B-B14F-4D97-AF65-F5344CB8AC3E}">
        <p14:creationId xmlns:p14="http://schemas.microsoft.com/office/powerpoint/2010/main" val="3994087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通信的数学理论</a:t>
            </a:r>
            <a:r>
              <a:rPr lang="en-US" altLang="zh-CN" sz="1200" b="0" i="0" kern="1200" dirty="0">
                <a:solidFill>
                  <a:schemeClr val="tx1"/>
                </a:solidFill>
                <a:effectLst/>
                <a:latin typeface="+mn-lt"/>
                <a:ea typeface="+mn-ea"/>
                <a:cs typeface="+mn-cs"/>
              </a:rPr>
              <a:t>》A Mathematical Theory of Communication</a:t>
            </a:r>
            <a:r>
              <a:rPr lang="zh-CN" altLang="en-US" sz="1200" b="0" i="0" kern="1200" dirty="0">
                <a:solidFill>
                  <a:schemeClr val="tx1"/>
                </a:solidFill>
                <a:effectLst/>
                <a:latin typeface="+mn-lt"/>
                <a:ea typeface="+mn-ea"/>
                <a:cs typeface="+mn-cs"/>
              </a:rPr>
              <a:t>信息论的奠基性论文。香农在这篇论文中还精确地定义了信源信道信宿编码、译码等概念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建立了通信系统的数学模型，并得出了信源编码定理和信道编码定理等重要结果。</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30</a:t>
            </a:fld>
            <a:endParaRPr lang="zh-CN" altLang="en-US"/>
          </a:p>
        </p:txBody>
      </p:sp>
    </p:spTree>
    <p:extLst>
      <p:ext uri="{BB962C8B-B14F-4D97-AF65-F5344CB8AC3E}">
        <p14:creationId xmlns:p14="http://schemas.microsoft.com/office/powerpoint/2010/main" val="1997228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a:p>
        </p:txBody>
      </p:sp>
    </p:spTree>
    <p:extLst>
      <p:ext uri="{BB962C8B-B14F-4D97-AF65-F5344CB8AC3E}">
        <p14:creationId xmlns:p14="http://schemas.microsoft.com/office/powerpoint/2010/main" val="3489829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37</a:t>
            </a:fld>
            <a:endParaRPr lang="zh-CN" altLang="en-US"/>
          </a:p>
        </p:txBody>
      </p:sp>
    </p:spTree>
    <p:extLst>
      <p:ext uri="{BB962C8B-B14F-4D97-AF65-F5344CB8AC3E}">
        <p14:creationId xmlns:p14="http://schemas.microsoft.com/office/powerpoint/2010/main" val="4201569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39</a:t>
            </a:fld>
            <a:endParaRPr lang="zh-CN" altLang="en-US"/>
          </a:p>
        </p:txBody>
      </p:sp>
    </p:spTree>
    <p:extLst>
      <p:ext uri="{BB962C8B-B14F-4D97-AF65-F5344CB8AC3E}">
        <p14:creationId xmlns:p14="http://schemas.microsoft.com/office/powerpoint/2010/main" val="391785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明亮的月光洒在窗户纸上，好像地上泛起了一层霜。我禁不住抬起头来，看那天窗外空中的一轮明月，不由得低头沉思，想起远方的家乡。</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床前明月光，疑是地上霜。</a:t>
            </a:r>
          </a:p>
          <a:p>
            <a:r>
              <a:rPr lang="zh-CN" altLang="en-US" sz="1200" b="0" i="0" kern="1200" dirty="0">
                <a:solidFill>
                  <a:schemeClr val="tx1"/>
                </a:solidFill>
                <a:effectLst/>
                <a:latin typeface="+mn-lt"/>
                <a:ea typeface="+mn-ea"/>
                <a:cs typeface="+mn-cs"/>
              </a:rPr>
              <a:t>举头望明月，低头思故乡。（</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字）</a:t>
            </a:r>
          </a:p>
          <a:p>
            <a:endParaRPr lang="en-US" altLang="zh-CN" dirty="0"/>
          </a:p>
          <a:p>
            <a:endParaRPr lang="en-US" altLang="zh-CN" dirty="0"/>
          </a:p>
          <a:p>
            <a:r>
              <a:rPr lang="zh-CN" altLang="en-US" sz="1200" b="0" i="0" kern="1200" dirty="0">
                <a:solidFill>
                  <a:schemeClr val="tx1"/>
                </a:solidFill>
                <a:effectLst/>
                <a:latin typeface="+mn-lt"/>
                <a:ea typeface="+mn-ea"/>
                <a:cs typeface="+mn-cs"/>
              </a:rPr>
              <a:t>此诗描写了秋日夜晚，诗人于屋内抬头望月的所感。诗中运用</a:t>
            </a:r>
            <a:r>
              <a:rPr lang="zh-CN" altLang="en-US" sz="1200" b="0" i="0" u="none" strike="noStrike" kern="1200" dirty="0">
                <a:solidFill>
                  <a:schemeClr val="tx1"/>
                </a:solidFill>
                <a:effectLst/>
                <a:latin typeface="+mn-lt"/>
                <a:ea typeface="+mn-ea"/>
                <a:cs typeface="+mn-cs"/>
                <a:hlinkClick r:id="rId3"/>
              </a:rPr>
              <a:t>比喻</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4"/>
              </a:rPr>
              <a:t>衬托</a:t>
            </a:r>
            <a:r>
              <a:rPr lang="zh-CN" altLang="en-US" sz="1200" b="0" i="0" kern="1200" dirty="0">
                <a:solidFill>
                  <a:schemeClr val="tx1"/>
                </a:solidFill>
                <a:effectLst/>
                <a:latin typeface="+mn-lt"/>
                <a:ea typeface="+mn-ea"/>
                <a:cs typeface="+mn-cs"/>
              </a:rPr>
              <a:t>等手法，表达</a:t>
            </a:r>
            <a:r>
              <a:rPr lang="zh-CN" altLang="en-US" sz="1200" b="0" i="0" u="none" strike="noStrike" kern="1200" dirty="0">
                <a:solidFill>
                  <a:schemeClr val="tx1"/>
                </a:solidFill>
                <a:effectLst/>
                <a:latin typeface="+mn-lt"/>
                <a:ea typeface="+mn-ea"/>
                <a:cs typeface="+mn-cs"/>
                <a:hlinkClick r:id="rId5"/>
              </a:rPr>
              <a:t>客居</a:t>
            </a:r>
            <a:r>
              <a:rPr lang="zh-CN" altLang="en-US" sz="1200" b="0" i="0" kern="1200" dirty="0">
                <a:solidFill>
                  <a:schemeClr val="tx1"/>
                </a:solidFill>
                <a:effectLst/>
                <a:latin typeface="+mn-lt"/>
                <a:ea typeface="+mn-ea"/>
                <a:cs typeface="+mn-cs"/>
              </a:rPr>
              <a:t>思乡之情</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43</a:t>
            </a:fld>
            <a:endParaRPr lang="zh-CN" altLang="en-US"/>
          </a:p>
        </p:txBody>
      </p:sp>
    </p:spTree>
    <p:extLst>
      <p:ext uri="{BB962C8B-B14F-4D97-AF65-F5344CB8AC3E}">
        <p14:creationId xmlns:p14="http://schemas.microsoft.com/office/powerpoint/2010/main" val="3272061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hlinkClick r:id="rId3"/>
              </a:rPr>
              <a:t>音调</a:t>
            </a:r>
            <a:r>
              <a:rPr lang="zh-CN" altLang="en-US" sz="1200" b="0" i="0" kern="1200" dirty="0">
                <a:solidFill>
                  <a:schemeClr val="tx1"/>
                </a:solidFill>
                <a:effectLst/>
                <a:latin typeface="+mn-lt"/>
                <a:ea typeface="+mn-ea"/>
                <a:cs typeface="+mn-cs"/>
              </a:rPr>
              <a:t>的高低决定于发声体振动的频率</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响度：声音的强弱。响度的大小主要依赖于声强，也与声音的频率有关。人们把对于强弱的</a:t>
            </a:r>
            <a:r>
              <a:rPr lang="zh-CN" altLang="zh-CN" sz="1200" b="1" kern="1200" dirty="0">
                <a:solidFill>
                  <a:schemeClr val="tx1"/>
                </a:solidFill>
                <a:effectLst/>
                <a:latin typeface="+mn-lt"/>
                <a:ea typeface="+mn-ea"/>
                <a:cs typeface="+mn-cs"/>
              </a:rPr>
              <a:t>主观感觉</a:t>
            </a:r>
            <a:r>
              <a:rPr lang="zh-CN" altLang="zh-CN" sz="1200" kern="1200" dirty="0">
                <a:solidFill>
                  <a:schemeClr val="tx1"/>
                </a:solidFill>
                <a:effectLst/>
                <a:latin typeface="+mn-lt"/>
                <a:ea typeface="+mn-ea"/>
                <a:cs typeface="+mn-cs"/>
              </a:rPr>
              <a:t>称为响度，其计量单位为分贝</a:t>
            </a:r>
            <a:r>
              <a:rPr lang="en-US" altLang="zh-CN" sz="1200" kern="1200" dirty="0">
                <a:solidFill>
                  <a:schemeClr val="tx1"/>
                </a:solidFill>
                <a:effectLst/>
                <a:latin typeface="+mn-lt"/>
                <a:ea typeface="+mn-ea"/>
                <a:cs typeface="+mn-cs"/>
              </a:rPr>
              <a:t>(Db)</a:t>
            </a:r>
            <a:r>
              <a:rPr lang="zh-CN" altLang="zh-CN" sz="1200" kern="1200" dirty="0">
                <a:solidFill>
                  <a:schemeClr val="tx1"/>
                </a:solidFill>
                <a:effectLst/>
                <a:latin typeface="+mn-lt"/>
                <a:ea typeface="+mn-ea"/>
                <a:cs typeface="+mn-cs"/>
              </a:rPr>
              <a:t>，它是根据</a:t>
            </a:r>
            <a:r>
              <a:rPr lang="en-US" altLang="zh-CN" sz="1200" b="1" kern="1200" dirty="0">
                <a:solidFill>
                  <a:schemeClr val="tx1"/>
                </a:solidFill>
                <a:effectLst/>
                <a:latin typeface="+mn-lt"/>
                <a:ea typeface="+mn-ea"/>
                <a:cs typeface="+mn-cs"/>
              </a:rPr>
              <a:t>1000Hz</a:t>
            </a:r>
            <a:r>
              <a:rPr lang="zh-CN" altLang="zh-CN" sz="1200" b="1" kern="1200" dirty="0">
                <a:solidFill>
                  <a:schemeClr val="tx1"/>
                </a:solidFill>
                <a:effectLst/>
                <a:latin typeface="+mn-lt"/>
                <a:ea typeface="+mn-ea"/>
                <a:cs typeface="+mn-cs"/>
              </a:rPr>
              <a:t>的声音</a:t>
            </a:r>
            <a:r>
              <a:rPr lang="zh-CN" altLang="zh-CN" sz="1200" kern="1200" dirty="0">
                <a:solidFill>
                  <a:schemeClr val="tx1"/>
                </a:solidFill>
                <a:effectLst/>
                <a:latin typeface="+mn-lt"/>
                <a:ea typeface="+mn-ea"/>
                <a:cs typeface="+mn-cs"/>
              </a:rPr>
              <a:t>在不同强度下的</a:t>
            </a:r>
            <a:r>
              <a:rPr lang="zh-CN" altLang="zh-CN" sz="1200" b="1" kern="1200" dirty="0">
                <a:solidFill>
                  <a:schemeClr val="tx1"/>
                </a:solidFill>
                <a:effectLst/>
                <a:latin typeface="+mn-lt"/>
                <a:ea typeface="+mn-ea"/>
                <a:cs typeface="+mn-cs"/>
              </a:rPr>
              <a:t>声压比值</a:t>
            </a:r>
            <a:r>
              <a:rPr lang="zh-CN" altLang="zh-CN" sz="1200" kern="1200" dirty="0">
                <a:solidFill>
                  <a:schemeClr val="tx1"/>
                </a:solidFill>
                <a:effectLst/>
                <a:latin typeface="+mn-lt"/>
                <a:ea typeface="+mn-ea"/>
                <a:cs typeface="+mn-cs"/>
              </a:rPr>
              <a:t>，取其常用对数值的</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而定的。</a:t>
            </a:r>
            <a:r>
              <a:rPr lang="zh-CN" altLang="en-US" sz="1200" b="0" i="0" u="none" strike="noStrike" kern="1200" dirty="0">
                <a:solidFill>
                  <a:schemeClr val="tx1"/>
                </a:solidFill>
                <a:effectLst/>
                <a:latin typeface="+mn-lt"/>
                <a:ea typeface="+mn-ea"/>
                <a:cs typeface="+mn-cs"/>
                <a:hlinkClick r:id="rId4"/>
              </a:rPr>
              <a:t>响度</a:t>
            </a:r>
            <a:r>
              <a:rPr lang="zh-CN" altLang="en-US" sz="1200" b="0" i="0" kern="1200" dirty="0">
                <a:solidFill>
                  <a:schemeClr val="tx1"/>
                </a:solidFill>
                <a:effectLst/>
                <a:latin typeface="+mn-lt"/>
                <a:ea typeface="+mn-ea"/>
                <a:cs typeface="+mn-cs"/>
              </a:rPr>
              <a:t>的大小决定于发声体振动的</a:t>
            </a:r>
            <a:r>
              <a:rPr lang="zh-CN" altLang="en-US" sz="1200" b="0" i="0" u="none" strike="noStrike" kern="1200" dirty="0">
                <a:solidFill>
                  <a:schemeClr val="tx1"/>
                </a:solidFill>
                <a:effectLst/>
                <a:latin typeface="+mn-lt"/>
                <a:ea typeface="+mn-ea"/>
                <a:cs typeface="+mn-cs"/>
                <a:hlinkClick r:id="rId5"/>
              </a:rPr>
              <a:t>振幅</a:t>
            </a:r>
            <a:r>
              <a:rPr lang="zh-CN" altLang="en-US" sz="1200" b="0" i="0" u="none" strike="noStrike"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en-US" altLang="zh-CN" dirty="0"/>
          </a:p>
          <a:p>
            <a:r>
              <a:rPr lang="zh-CN" altLang="zh-CN" sz="1200" kern="1200" dirty="0">
                <a:solidFill>
                  <a:schemeClr val="tx1"/>
                </a:solidFill>
                <a:effectLst/>
                <a:latin typeface="+mn-lt"/>
                <a:ea typeface="+mn-ea"/>
                <a:cs typeface="+mn-cs"/>
              </a:rPr>
              <a:t>对于</a:t>
            </a:r>
            <a:r>
              <a:rPr lang="en-US" altLang="zh-CN" sz="1200" kern="1200" dirty="0">
                <a:solidFill>
                  <a:schemeClr val="tx1"/>
                </a:solidFill>
                <a:effectLst/>
                <a:latin typeface="+mn-lt"/>
                <a:ea typeface="+mn-ea"/>
                <a:cs typeface="+mn-cs"/>
              </a:rPr>
              <a:t>1000Hz</a:t>
            </a:r>
            <a:r>
              <a:rPr lang="zh-CN" altLang="zh-CN" sz="1200" kern="1200" dirty="0">
                <a:solidFill>
                  <a:schemeClr val="tx1"/>
                </a:solidFill>
                <a:effectLst/>
                <a:latin typeface="+mn-lt"/>
                <a:ea typeface="+mn-ea"/>
                <a:cs typeface="+mn-cs"/>
              </a:rPr>
              <a:t>的声音信号，人耳能感觉到的最低声压为</a:t>
            </a:r>
            <a:r>
              <a:rPr lang="en-US" altLang="zh-CN" sz="1200" kern="1200" dirty="0">
                <a:solidFill>
                  <a:schemeClr val="tx1"/>
                </a:solidFill>
                <a:effectLst/>
                <a:latin typeface="+mn-lt"/>
                <a:ea typeface="+mn-ea"/>
                <a:cs typeface="+mn-cs"/>
              </a:rPr>
              <a:t>2x 10E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5Pa</a:t>
            </a:r>
            <a:r>
              <a:rPr lang="zh-CN" altLang="zh-CN" sz="1200" kern="1200" dirty="0">
                <a:solidFill>
                  <a:schemeClr val="tx1"/>
                </a:solidFill>
                <a:effectLst/>
                <a:latin typeface="+mn-lt"/>
                <a:ea typeface="+mn-ea"/>
                <a:cs typeface="+mn-cs"/>
              </a:rPr>
              <a:t>，把这一声压级定为</a:t>
            </a:r>
            <a:r>
              <a:rPr lang="en-US" altLang="zh-CN" sz="1200" kern="1200" dirty="0">
                <a:solidFill>
                  <a:schemeClr val="tx1"/>
                </a:solidFill>
                <a:effectLst/>
                <a:latin typeface="+mn-lt"/>
                <a:ea typeface="+mn-ea"/>
                <a:cs typeface="+mn-cs"/>
              </a:rPr>
              <a:t>0dB</a:t>
            </a:r>
            <a:r>
              <a:rPr lang="zh-CN" altLang="zh-CN" sz="1200" kern="1200" dirty="0">
                <a:solidFill>
                  <a:schemeClr val="tx1"/>
                </a:solidFill>
                <a:effectLst/>
                <a:latin typeface="+mn-lt"/>
                <a:ea typeface="+mn-ea"/>
                <a:cs typeface="+mn-cs"/>
              </a:rPr>
              <a:t>，当声压超过</a:t>
            </a:r>
            <a:r>
              <a:rPr lang="en-US" altLang="zh-CN" sz="1200" kern="1200" dirty="0">
                <a:solidFill>
                  <a:schemeClr val="tx1"/>
                </a:solidFill>
                <a:effectLst/>
                <a:latin typeface="+mn-lt"/>
                <a:ea typeface="+mn-ea"/>
                <a:cs typeface="+mn-cs"/>
              </a:rPr>
              <a:t>130dB</a:t>
            </a:r>
            <a:r>
              <a:rPr lang="zh-CN" altLang="zh-CN" sz="1200" kern="1200" dirty="0">
                <a:solidFill>
                  <a:schemeClr val="tx1"/>
                </a:solidFill>
                <a:effectLst/>
                <a:latin typeface="+mn-lt"/>
                <a:ea typeface="+mn-ea"/>
                <a:cs typeface="+mn-cs"/>
              </a:rPr>
              <a:t>时人耳将无法忍受，故人耳听觉的动态范围为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130dB</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不同的人声和不同的声响都能区分为不同的音色。不同的发声体由于材料、结构不同，发出声音的音色也就不同，可以通过音色的不同去分辨不同的发声体。即使在同一</a:t>
            </a:r>
            <a:r>
              <a:rPr lang="zh-CN" altLang="en-US" sz="1200" b="0" i="0" u="none" strike="noStrike" kern="1200" dirty="0">
                <a:solidFill>
                  <a:schemeClr val="tx1"/>
                </a:solidFill>
                <a:effectLst/>
                <a:latin typeface="+mn-lt"/>
                <a:ea typeface="+mn-ea"/>
                <a:cs typeface="+mn-cs"/>
                <a:hlinkClick r:id="rId6"/>
              </a:rPr>
              <a:t>音高</a:t>
            </a:r>
            <a:r>
              <a:rPr lang="zh-CN" altLang="en-US" sz="1200" b="0" i="0" kern="1200" dirty="0">
                <a:solidFill>
                  <a:schemeClr val="tx1"/>
                </a:solidFill>
                <a:effectLst/>
                <a:latin typeface="+mn-lt"/>
                <a:ea typeface="+mn-ea"/>
                <a:cs typeface="+mn-cs"/>
              </a:rPr>
              <a:t>和同一声音强度的情况下，也能区分出是不同乐器或人发出的。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音色的不同取决于不同的</a:t>
            </a:r>
            <a:r>
              <a:rPr lang="zh-CN" altLang="en-US" sz="1200" b="0" i="0" u="none" strike="noStrike" kern="1200" dirty="0">
                <a:solidFill>
                  <a:schemeClr val="tx1"/>
                </a:solidFill>
                <a:effectLst/>
                <a:latin typeface="+mn-lt"/>
                <a:ea typeface="+mn-ea"/>
                <a:cs typeface="+mn-cs"/>
                <a:hlinkClick r:id="rId7"/>
              </a:rPr>
              <a:t>泛音</a:t>
            </a:r>
            <a:r>
              <a:rPr lang="zh-CN" altLang="en-US" sz="1200" b="0" i="0" kern="1200" dirty="0">
                <a:solidFill>
                  <a:schemeClr val="tx1"/>
                </a:solidFill>
                <a:effectLst/>
                <a:latin typeface="+mn-lt"/>
                <a:ea typeface="+mn-ea"/>
                <a:cs typeface="+mn-cs"/>
              </a:rPr>
              <a:t>，每一种乐器、不同的人以及所有能发声的物体发出的声音，除了一个基音外，还有许多不同频率（振动的速度）的泛音伴随，正是这些泛音决定了其不同的音色，使人能辨别出是不同的乐器甚至不同的人发出的声音。每一个人即使说相同的话也有不同的音色，因此可以根据其音色辨别出是不同的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一般的声音都是由发音体发出的一系列频率、振幅各不相同的振动复合而成的。这些振动中有一个频率最低的振动，由它发出的音就是</a:t>
            </a:r>
            <a:r>
              <a:rPr lang="zh-CN" altLang="en-US" sz="1200" b="1" i="0" kern="1200" dirty="0">
                <a:solidFill>
                  <a:schemeClr val="tx1"/>
                </a:solidFill>
                <a:effectLst/>
                <a:latin typeface="+mn-lt"/>
                <a:ea typeface="+mn-ea"/>
                <a:cs typeface="+mn-cs"/>
              </a:rPr>
              <a:t>基音</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fundamental tone</a:t>
            </a:r>
            <a:r>
              <a:rPr lang="zh-CN" altLang="en-US" sz="1200" b="0" i="0" kern="1200" dirty="0">
                <a:solidFill>
                  <a:schemeClr val="tx1"/>
                </a:solidFill>
                <a:effectLst/>
                <a:latin typeface="+mn-lt"/>
                <a:ea typeface="+mn-ea"/>
                <a:cs typeface="+mn-cs"/>
              </a:rPr>
              <a:t>），其余为</a:t>
            </a:r>
            <a:r>
              <a:rPr lang="zh-CN" altLang="en-US" sz="1200" b="1" i="0" u="none" strike="noStrike" kern="1200" dirty="0">
                <a:solidFill>
                  <a:schemeClr val="tx1"/>
                </a:solidFill>
                <a:effectLst/>
                <a:latin typeface="+mn-lt"/>
                <a:ea typeface="+mn-ea"/>
                <a:cs typeface="+mn-cs"/>
                <a:hlinkClick r:id="rId7"/>
              </a:rPr>
              <a:t>泛音</a:t>
            </a:r>
            <a:r>
              <a:rPr lang="zh-CN" altLang="en-US" sz="1200" b="1" i="0" u="none" strike="noStrike"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所有不同的泛音都比</a:t>
            </a:r>
            <a:r>
              <a:rPr lang="zh-CN" altLang="en-US" sz="1200" b="0" i="0" u="none" strike="noStrike" kern="1200" dirty="0">
                <a:solidFill>
                  <a:schemeClr val="tx1"/>
                </a:solidFill>
                <a:effectLst/>
                <a:latin typeface="+mn-lt"/>
                <a:ea typeface="+mn-ea"/>
                <a:cs typeface="+mn-cs"/>
                <a:hlinkClick r:id="rId8"/>
              </a:rPr>
              <a:t>基音</a:t>
            </a:r>
            <a:r>
              <a:rPr lang="zh-CN" altLang="en-US" sz="1200" b="0" i="0" kern="1200" dirty="0">
                <a:solidFill>
                  <a:schemeClr val="tx1"/>
                </a:solidFill>
                <a:effectLst/>
                <a:latin typeface="+mn-lt"/>
                <a:ea typeface="+mn-ea"/>
                <a:cs typeface="+mn-cs"/>
              </a:rPr>
              <a:t>的频率高，但强度都相当弱。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泛音的组合决定了特定的音色，并能使人明确地感到基音的响度。</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47</a:t>
            </a:fld>
            <a:endParaRPr lang="zh-CN" altLang="en-US"/>
          </a:p>
        </p:txBody>
      </p:sp>
    </p:spTree>
    <p:extLst>
      <p:ext uri="{BB962C8B-B14F-4D97-AF65-F5344CB8AC3E}">
        <p14:creationId xmlns:p14="http://schemas.microsoft.com/office/powerpoint/2010/main" val="2770096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48</a:t>
            </a:fld>
            <a:endParaRPr lang="zh-CN" altLang="en-US"/>
          </a:p>
        </p:txBody>
      </p:sp>
    </p:spTree>
    <p:extLst>
      <p:ext uri="{BB962C8B-B14F-4D97-AF65-F5344CB8AC3E}">
        <p14:creationId xmlns:p14="http://schemas.microsoft.com/office/powerpoint/2010/main" val="2817835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让</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巴普蒂斯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约瑟夫</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傅里叶（</a:t>
            </a:r>
            <a:r>
              <a:rPr lang="en-US" altLang="zh-CN" sz="1200" b="0" i="0" kern="1200" dirty="0">
                <a:solidFill>
                  <a:schemeClr val="tx1"/>
                </a:solidFill>
                <a:effectLst/>
                <a:latin typeface="+mn-lt"/>
                <a:ea typeface="+mn-ea"/>
                <a:cs typeface="+mn-cs"/>
              </a:rPr>
              <a:t>Baron Jean Baptiste Joseph Fourier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1768-1830</a:t>
            </a:r>
            <a:r>
              <a:rPr lang="zh-CN" altLang="en-US" sz="1200" b="0" i="0" kern="1200" dirty="0">
                <a:solidFill>
                  <a:schemeClr val="tx1"/>
                </a:solidFill>
                <a:effectLst/>
                <a:latin typeface="+mn-lt"/>
                <a:ea typeface="+mn-ea"/>
                <a:cs typeface="+mn-cs"/>
              </a:rPr>
              <a:t>）生于法国中部欧塞尔（</a:t>
            </a:r>
            <a:r>
              <a:rPr lang="en-US" altLang="zh-CN" sz="1200" b="0" i="0" kern="1200" dirty="0" err="1">
                <a:solidFill>
                  <a:schemeClr val="tx1"/>
                </a:solidFill>
                <a:effectLst/>
                <a:latin typeface="+mn-lt"/>
                <a:ea typeface="+mn-ea"/>
                <a:cs typeface="+mn-cs"/>
              </a:rPr>
              <a:t>Auxerre</a:t>
            </a:r>
            <a:r>
              <a:rPr lang="zh-CN" altLang="en-US" sz="1200" b="0" i="0" kern="1200" dirty="0">
                <a:solidFill>
                  <a:schemeClr val="tx1"/>
                </a:solidFill>
                <a:effectLst/>
                <a:latin typeface="+mn-lt"/>
                <a:ea typeface="+mn-ea"/>
                <a:cs typeface="+mn-cs"/>
              </a:rPr>
              <a:t>）一个裁缝家庭，</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岁时沦为孤儿，被当地一主教收养。</a:t>
            </a:r>
            <a:r>
              <a:rPr lang="en-US" altLang="zh-CN" sz="1200" b="0" i="0" kern="1200" dirty="0">
                <a:solidFill>
                  <a:schemeClr val="tx1"/>
                </a:solidFill>
                <a:effectLst/>
                <a:latin typeface="+mn-lt"/>
                <a:ea typeface="+mn-ea"/>
                <a:cs typeface="+mn-cs"/>
              </a:rPr>
              <a:t>1780</a:t>
            </a:r>
            <a:r>
              <a:rPr lang="zh-CN" altLang="en-US" sz="1200" b="0" i="0" kern="1200" dirty="0">
                <a:solidFill>
                  <a:schemeClr val="tx1"/>
                </a:solidFill>
                <a:effectLst/>
                <a:latin typeface="+mn-lt"/>
                <a:ea typeface="+mn-ea"/>
                <a:cs typeface="+mn-cs"/>
              </a:rPr>
              <a:t>年起就读于地方军校，</a:t>
            </a:r>
            <a:r>
              <a:rPr lang="en-US" altLang="zh-CN" sz="1200" b="0" i="0" kern="1200" dirty="0">
                <a:solidFill>
                  <a:schemeClr val="tx1"/>
                </a:solidFill>
                <a:effectLst/>
                <a:latin typeface="+mn-lt"/>
                <a:ea typeface="+mn-ea"/>
                <a:cs typeface="+mn-cs"/>
              </a:rPr>
              <a:t>1795</a:t>
            </a:r>
            <a:r>
              <a:rPr lang="zh-CN" altLang="en-US" sz="1200" b="0" i="0" kern="1200" dirty="0">
                <a:solidFill>
                  <a:schemeClr val="tx1"/>
                </a:solidFill>
                <a:effectLst/>
                <a:latin typeface="+mn-lt"/>
                <a:ea typeface="+mn-ea"/>
                <a:cs typeface="+mn-cs"/>
              </a:rPr>
              <a:t>年任巴黎综合工科大学助教。傅里叶早在</a:t>
            </a:r>
            <a:r>
              <a:rPr lang="en-US" altLang="zh-CN" sz="1200" b="0" i="0" kern="1200" dirty="0">
                <a:solidFill>
                  <a:schemeClr val="tx1"/>
                </a:solidFill>
                <a:effectLst/>
                <a:latin typeface="+mn-lt"/>
                <a:ea typeface="+mn-ea"/>
                <a:cs typeface="+mn-cs"/>
              </a:rPr>
              <a:t>1807</a:t>
            </a:r>
            <a:r>
              <a:rPr lang="zh-CN" altLang="en-US" sz="1200" b="0" i="0" kern="1200" dirty="0">
                <a:solidFill>
                  <a:schemeClr val="tx1"/>
                </a:solidFill>
                <a:effectLst/>
                <a:latin typeface="+mn-lt"/>
                <a:ea typeface="+mn-ea"/>
                <a:cs typeface="+mn-cs"/>
              </a:rPr>
              <a:t>年就写成关于</a:t>
            </a:r>
            <a:r>
              <a:rPr lang="zh-CN" altLang="en-US" sz="1200" b="1" i="0" kern="1200" dirty="0">
                <a:solidFill>
                  <a:schemeClr val="tx1"/>
                </a:solidFill>
                <a:effectLst/>
                <a:latin typeface="+mn-lt"/>
                <a:ea typeface="+mn-ea"/>
                <a:cs typeface="+mn-cs"/>
              </a:rPr>
              <a:t>热传导</a:t>
            </a:r>
            <a:r>
              <a:rPr lang="zh-CN" altLang="en-US" sz="1200" b="0" i="0" kern="1200" dirty="0">
                <a:solidFill>
                  <a:schemeClr val="tx1"/>
                </a:solidFill>
                <a:effectLst/>
                <a:latin typeface="+mn-lt"/>
                <a:ea typeface="+mn-ea"/>
                <a:cs typeface="+mn-cs"/>
              </a:rPr>
              <a:t>的基本论文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热的传播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，向巴黎科学院呈交，但经</a:t>
            </a:r>
            <a:r>
              <a:rPr lang="zh-CN" altLang="en-US" sz="1200" b="0" i="0" u="none" strike="noStrike" kern="1200" dirty="0">
                <a:solidFill>
                  <a:schemeClr val="tx1"/>
                </a:solidFill>
                <a:effectLst/>
                <a:latin typeface="+mn-lt"/>
                <a:ea typeface="+mn-ea"/>
                <a:cs typeface="+mn-cs"/>
                <a:hlinkClick r:id="rId3"/>
              </a:rPr>
              <a:t>拉格朗日</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4"/>
              </a:rPr>
              <a:t>拉普拉斯</a:t>
            </a:r>
            <a:r>
              <a:rPr lang="zh-CN" altLang="en-US" sz="1200" b="0" i="0"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5"/>
              </a:rPr>
              <a:t>勒让德</a:t>
            </a:r>
            <a:r>
              <a:rPr lang="zh-CN" altLang="en-US" sz="1200" b="0" i="0" kern="1200" dirty="0">
                <a:solidFill>
                  <a:schemeClr val="tx1"/>
                </a:solidFill>
                <a:effectLst/>
                <a:latin typeface="+mn-lt"/>
                <a:ea typeface="+mn-ea"/>
                <a:cs typeface="+mn-cs"/>
              </a:rPr>
              <a:t>审阅后被科学院拒绝，</a:t>
            </a:r>
            <a:r>
              <a:rPr lang="en-US" altLang="zh-CN" sz="1200" b="0" i="0" kern="1200" dirty="0">
                <a:solidFill>
                  <a:schemeClr val="tx1"/>
                </a:solidFill>
                <a:effectLst/>
                <a:latin typeface="+mn-lt"/>
                <a:ea typeface="+mn-ea"/>
                <a:cs typeface="+mn-cs"/>
              </a:rPr>
              <a:t>1811</a:t>
            </a:r>
            <a:r>
              <a:rPr lang="zh-CN" altLang="en-US" sz="1200" b="0" i="0" kern="1200" dirty="0">
                <a:solidFill>
                  <a:schemeClr val="tx1"/>
                </a:solidFill>
                <a:effectLst/>
                <a:latin typeface="+mn-lt"/>
                <a:ea typeface="+mn-ea"/>
                <a:cs typeface="+mn-cs"/>
              </a:rPr>
              <a:t>年又提交了经修改的论文，该文获科学院大奖，却未正式发表。傅里叶在论文中推导出著名的热传导方程 ，并在求解该方程时发现解函数可以由三角函数构成的级数形式表示，从而提出任一函数都可以展成</a:t>
            </a:r>
            <a:r>
              <a:rPr lang="zh-CN" altLang="en-US" sz="1200" b="0" i="0" u="none" strike="noStrike" kern="1200" dirty="0">
                <a:solidFill>
                  <a:schemeClr val="tx1"/>
                </a:solidFill>
                <a:effectLst/>
                <a:latin typeface="+mn-lt"/>
                <a:ea typeface="+mn-ea"/>
                <a:cs typeface="+mn-cs"/>
                <a:hlinkClick r:id="rId6"/>
              </a:rPr>
              <a:t>三角函数</a:t>
            </a:r>
            <a:r>
              <a:rPr lang="zh-CN" altLang="en-US" sz="1200" b="0" i="0" kern="1200" dirty="0">
                <a:solidFill>
                  <a:schemeClr val="tx1"/>
                </a:solidFill>
                <a:effectLst/>
                <a:latin typeface="+mn-lt"/>
                <a:ea typeface="+mn-ea"/>
                <a:cs typeface="+mn-cs"/>
              </a:rPr>
              <a:t>的无穷级数。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文中（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热的传播</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）有个具有争议性的决断：任何连续的周期信号都可以由一组适当的正弦曲线组合而成。当时审查这篇论文的著名数学家拉格朗日，认为这种方法无法表示带有棱角的信号，因此否定了傅里叶的工作。 </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1822</a:t>
            </a:r>
            <a:r>
              <a:rPr lang="zh-CN" altLang="en-US" sz="1200" b="0" i="0" kern="1200" dirty="0">
                <a:solidFill>
                  <a:schemeClr val="tx1"/>
                </a:solidFill>
                <a:effectLst/>
                <a:latin typeface="+mn-lt"/>
                <a:ea typeface="+mn-ea"/>
                <a:cs typeface="+mn-cs"/>
              </a:rPr>
              <a:t>年，傅里叶终于出版了专著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热的解析理论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Theorieanalytique</a:t>
            </a:r>
            <a:r>
              <a:rPr lang="en-US" altLang="zh-CN" sz="1200" b="0" i="0" kern="1200" dirty="0">
                <a:solidFill>
                  <a:schemeClr val="tx1"/>
                </a:solidFill>
                <a:effectLst/>
                <a:latin typeface="+mn-lt"/>
                <a:ea typeface="+mn-ea"/>
                <a:cs typeface="+mn-cs"/>
              </a:rPr>
              <a:t> de la Chaleur </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Didot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Paris</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1822</a:t>
            </a:r>
            <a:r>
              <a:rPr lang="zh-CN" altLang="en-US" sz="1200" b="0" i="0" kern="1200" dirty="0">
                <a:solidFill>
                  <a:schemeClr val="tx1"/>
                </a:solidFill>
                <a:effectLst/>
                <a:latin typeface="+mn-lt"/>
                <a:ea typeface="+mn-ea"/>
                <a:cs typeface="+mn-cs"/>
              </a:rPr>
              <a:t>）。这部经典著作将</a:t>
            </a:r>
            <a:r>
              <a:rPr lang="zh-CN" altLang="en-US" sz="1200" b="0" i="0" u="none" strike="noStrike" kern="1200" dirty="0">
                <a:solidFill>
                  <a:schemeClr val="tx1"/>
                </a:solidFill>
                <a:effectLst/>
                <a:latin typeface="+mn-lt"/>
                <a:ea typeface="+mn-ea"/>
                <a:cs typeface="+mn-cs"/>
                <a:hlinkClick r:id="rId7"/>
              </a:rPr>
              <a:t>欧拉</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8"/>
              </a:rPr>
              <a:t>伯努利</a:t>
            </a:r>
            <a:r>
              <a:rPr lang="zh-CN" altLang="en-US" sz="1200" b="0" i="0" kern="1200" dirty="0">
                <a:solidFill>
                  <a:schemeClr val="tx1"/>
                </a:solidFill>
                <a:effectLst/>
                <a:latin typeface="+mn-lt"/>
                <a:ea typeface="+mn-ea"/>
                <a:cs typeface="+mn-cs"/>
              </a:rPr>
              <a:t>等人在一些特殊情形下应用的三角级数方法发展成内容丰富的一般理论，三角级数后来就以傅里叶的名字命名。</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50</a:t>
            </a:fld>
            <a:endParaRPr lang="zh-CN" altLang="en-US"/>
          </a:p>
        </p:txBody>
      </p:sp>
    </p:spTree>
    <p:extLst>
      <p:ext uri="{BB962C8B-B14F-4D97-AF65-F5344CB8AC3E}">
        <p14:creationId xmlns:p14="http://schemas.microsoft.com/office/powerpoint/2010/main" val="4290191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了解环境的构成？</a:t>
            </a:r>
            <a:endParaRPr lang="en-US" altLang="zh-CN" dirty="0"/>
          </a:p>
          <a:p>
            <a:r>
              <a:rPr lang="zh-CN" altLang="en-US" dirty="0"/>
              <a:t>无线</a:t>
            </a:r>
            <a:r>
              <a:rPr lang="en-US" altLang="zh-CN" dirty="0"/>
              <a:t>+</a:t>
            </a:r>
            <a:r>
              <a:rPr lang="zh-CN" altLang="en-US" dirty="0"/>
              <a:t>终端</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13</a:t>
            </a:fld>
            <a:endParaRPr lang="zh-CN" altLang="en-US"/>
          </a:p>
        </p:txBody>
      </p:sp>
    </p:spTree>
    <p:extLst>
      <p:ext uri="{BB962C8B-B14F-4D97-AF65-F5344CB8AC3E}">
        <p14:creationId xmlns:p14="http://schemas.microsoft.com/office/powerpoint/2010/main" val="2273545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6CD74DEC-54D0-490D-BA64-FB504DBD3A10}" type="slidenum">
              <a:rPr lang="zh-CN" altLang="en-US" smtClean="0">
                <a:latin typeface="Calibri" panose="020F0502020204030204" pitchFamily="34" charset="0"/>
              </a:rPr>
              <a:pPr/>
              <a:t>52</a:t>
            </a:fld>
            <a:endParaRPr lang="zh-CN" altLang="en-US">
              <a:latin typeface="Calibri" panose="020F0502020204030204" pitchFamily="34" charset="0"/>
            </a:endParaRPr>
          </a:p>
        </p:txBody>
      </p:sp>
    </p:spTree>
    <p:extLst>
      <p:ext uri="{BB962C8B-B14F-4D97-AF65-F5344CB8AC3E}">
        <p14:creationId xmlns:p14="http://schemas.microsoft.com/office/powerpoint/2010/main" val="1920428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长波（包括</a:t>
            </a:r>
            <a:r>
              <a:rPr lang="zh-CN" altLang="en-US" sz="1200" b="0" i="0" u="none" strike="noStrike" kern="1200" dirty="0">
                <a:solidFill>
                  <a:schemeClr val="tx1"/>
                </a:solidFill>
                <a:effectLst/>
                <a:latin typeface="+mn-lt"/>
                <a:ea typeface="+mn-ea"/>
                <a:cs typeface="+mn-cs"/>
                <a:hlinkClick r:id="rId3"/>
              </a:rPr>
              <a:t>超长波</a:t>
            </a:r>
            <a:r>
              <a:rPr lang="zh-CN" altLang="en-US" sz="1200" b="0" i="0" kern="1200" dirty="0">
                <a:solidFill>
                  <a:schemeClr val="tx1"/>
                </a:solidFill>
                <a:effectLst/>
                <a:latin typeface="+mn-lt"/>
                <a:ea typeface="+mn-ea"/>
                <a:cs typeface="+mn-cs"/>
              </a:rPr>
              <a:t>）是指频率为</a:t>
            </a:r>
            <a:r>
              <a:rPr lang="en-US" altLang="zh-CN" sz="1200" b="0" i="0" kern="1200" dirty="0">
                <a:solidFill>
                  <a:schemeClr val="tx1"/>
                </a:solidFill>
                <a:effectLst/>
                <a:latin typeface="+mn-lt"/>
                <a:ea typeface="+mn-ea"/>
                <a:cs typeface="+mn-cs"/>
              </a:rPr>
              <a:t>300kHz</a:t>
            </a:r>
            <a:r>
              <a:rPr lang="zh-CN" altLang="en-US" sz="1200" b="0" i="0" kern="1200" dirty="0">
                <a:solidFill>
                  <a:schemeClr val="tx1"/>
                </a:solidFill>
                <a:effectLst/>
                <a:latin typeface="+mn-lt"/>
                <a:ea typeface="+mn-ea"/>
                <a:cs typeface="+mn-cs"/>
              </a:rPr>
              <a:t>以下，波长为</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10000</a:t>
            </a:r>
            <a:r>
              <a:rPr lang="zh-CN" altLang="en-US" sz="1200" b="0" i="0" kern="1200" dirty="0">
                <a:solidFill>
                  <a:schemeClr val="tx1"/>
                </a:solidFill>
                <a:effectLst/>
                <a:latin typeface="+mn-lt"/>
                <a:ea typeface="+mn-ea"/>
                <a:cs typeface="+mn-cs"/>
              </a:rPr>
              <a:t>的无线电波。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中波是指频率为</a:t>
            </a:r>
            <a:r>
              <a:rPr lang="en-US" altLang="zh-CN" sz="1200" b="0" i="0" kern="1200" dirty="0">
                <a:solidFill>
                  <a:schemeClr val="tx1"/>
                </a:solidFill>
                <a:effectLst/>
                <a:latin typeface="+mn-lt"/>
                <a:ea typeface="+mn-ea"/>
                <a:cs typeface="+mn-cs"/>
              </a:rPr>
              <a:t>300kHz</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3MHz</a:t>
            </a:r>
            <a:r>
              <a:rPr lang="zh-CN" altLang="en-US" sz="1200" b="0" i="0"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4"/>
              </a:rPr>
              <a:t>无线电波</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短波是指</a:t>
            </a:r>
            <a:r>
              <a:rPr lang="zh-CN" altLang="en-US" sz="1200" b="0" i="0" u="none" strike="noStrike" kern="1200" dirty="0">
                <a:solidFill>
                  <a:schemeClr val="tx1"/>
                </a:solidFill>
                <a:effectLst/>
                <a:latin typeface="+mn-lt"/>
                <a:ea typeface="+mn-ea"/>
                <a:cs typeface="+mn-cs"/>
                <a:hlinkClick r:id="rId5"/>
              </a:rPr>
              <a:t>频率</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30MHz</a:t>
            </a:r>
            <a:r>
              <a:rPr lang="zh-CN" altLang="en-US" sz="1200" b="0" i="0"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4"/>
              </a:rPr>
              <a:t>无线电波</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微波是指频率为</a:t>
            </a:r>
            <a:r>
              <a:rPr lang="en-US" altLang="zh-CN" sz="1200" b="0" i="0" kern="1200" dirty="0">
                <a:solidFill>
                  <a:schemeClr val="tx1"/>
                </a:solidFill>
                <a:effectLst/>
                <a:latin typeface="+mn-lt"/>
                <a:ea typeface="+mn-ea"/>
                <a:cs typeface="+mn-cs"/>
              </a:rPr>
              <a:t>300MHz~300GHz</a:t>
            </a:r>
            <a:r>
              <a:rPr lang="zh-CN" altLang="en-US" sz="1200" b="0" i="0" kern="1200" dirty="0">
                <a:solidFill>
                  <a:schemeClr val="tx1"/>
                </a:solidFill>
                <a:effectLst/>
                <a:latin typeface="+mn-lt"/>
                <a:ea typeface="+mn-ea"/>
                <a:cs typeface="+mn-cs"/>
              </a:rPr>
              <a:t>的电磁波，波长在</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毫米</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米之间的电磁波，是分米波、厘米波、毫米波的统称。</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53</a:t>
            </a:fld>
            <a:endParaRPr lang="zh-CN" altLang="en-US"/>
          </a:p>
        </p:txBody>
      </p:sp>
    </p:spTree>
    <p:extLst>
      <p:ext uri="{BB962C8B-B14F-4D97-AF65-F5344CB8AC3E}">
        <p14:creationId xmlns:p14="http://schemas.microsoft.com/office/powerpoint/2010/main" val="3858934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1" kern="1200" dirty="0">
                <a:solidFill>
                  <a:schemeClr val="tx1"/>
                </a:solidFill>
                <a:effectLst/>
                <a:latin typeface="+mn-lt"/>
                <a:ea typeface="+mn-ea"/>
                <a:cs typeface="+mn-cs"/>
              </a:rPr>
              <a:t>ADC</a:t>
            </a:r>
            <a:r>
              <a:rPr lang="en-US" altLang="zh-CN" sz="1200" kern="1200" dirty="0">
                <a:solidFill>
                  <a:schemeClr val="tx1"/>
                </a:solidFill>
                <a:effectLst/>
                <a:latin typeface="+mn-lt"/>
                <a:ea typeface="+mn-ea"/>
                <a:cs typeface="+mn-cs"/>
              </a:rPr>
              <a:t>(Analog to Digital </a:t>
            </a:r>
            <a:r>
              <a:rPr lang="en-US" altLang="zh-CN" sz="1200" i="1" kern="1200" dirty="0">
                <a:solidFill>
                  <a:schemeClr val="tx1"/>
                </a:solidFill>
                <a:effectLst/>
                <a:latin typeface="+mn-lt"/>
                <a:ea typeface="+mn-ea"/>
                <a:cs typeface="+mn-cs"/>
              </a:rPr>
              <a:t>Convert</a:t>
            </a:r>
            <a:r>
              <a:rPr lang="en-US" altLang="zh-CN" sz="120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Digital Signal Processing</a:t>
            </a:r>
            <a:r>
              <a:rPr lang="zh-CN" altLang="en-US" sz="1200" b="0" i="0" kern="1200" dirty="0">
                <a:solidFill>
                  <a:schemeClr val="tx1"/>
                </a:solidFill>
                <a:effectLst/>
                <a:latin typeface="+mn-lt"/>
                <a:ea typeface="+mn-ea"/>
                <a:cs typeface="+mn-cs"/>
              </a:rPr>
              <a:t>：一种将现实世界中的真实</a:t>
            </a:r>
            <a:r>
              <a:rPr lang="zh-CN" altLang="en-US" sz="1200" b="0" i="0" u="none" strike="noStrike" kern="1200" dirty="0">
                <a:solidFill>
                  <a:schemeClr val="tx1"/>
                </a:solidFill>
                <a:effectLst/>
                <a:latin typeface="+mn-lt"/>
                <a:ea typeface="+mn-ea"/>
                <a:cs typeface="+mn-cs"/>
                <a:hlinkClick r:id="rId3" tooltip="信号"/>
              </a:rPr>
              <a:t>信号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连续信号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转换为计算机能够处理的信息的过程。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工作原理是接收模拟信号，转换为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的数字信号，再对数字信号进行修改、删除、强化，并在其他系统芯片中把数字数据解译回模拟数据或实际环境格式。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DSP</a:t>
            </a:r>
            <a:r>
              <a:rPr lang="zh-CN" altLang="en-US" sz="1200" b="0" i="0" kern="1200" dirty="0">
                <a:solidFill>
                  <a:schemeClr val="tx1"/>
                </a:solidFill>
                <a:effectLst/>
                <a:latin typeface="+mn-lt"/>
                <a:ea typeface="+mn-ea"/>
                <a:cs typeface="+mn-cs"/>
              </a:rPr>
              <a:t>芯片的内部采用程序和数据分开的哈佛结构，具有专门的硬件乘法器，广泛采用流水线操作，提供特殊的</a:t>
            </a:r>
            <a:r>
              <a:rPr lang="en-US" altLang="zh-CN" sz="1200" b="0" i="0" kern="1200" dirty="0">
                <a:solidFill>
                  <a:schemeClr val="tx1"/>
                </a:solidFill>
                <a:effectLst/>
                <a:latin typeface="+mn-lt"/>
                <a:ea typeface="+mn-ea"/>
                <a:cs typeface="+mn-cs"/>
              </a:rPr>
              <a:t>DSP</a:t>
            </a:r>
            <a:r>
              <a:rPr lang="zh-CN" altLang="en-US" sz="1200" b="0" i="0" kern="1200" dirty="0">
                <a:solidFill>
                  <a:schemeClr val="tx1"/>
                </a:solidFill>
                <a:effectLst/>
                <a:latin typeface="+mn-lt"/>
                <a:ea typeface="+mn-ea"/>
                <a:cs typeface="+mn-cs"/>
              </a:rPr>
              <a:t>指令。基于</a:t>
            </a:r>
            <a:r>
              <a:rPr lang="en-US" altLang="zh-CN" sz="1200" b="0" i="0" kern="1200" dirty="0">
                <a:solidFill>
                  <a:schemeClr val="tx1"/>
                </a:solidFill>
                <a:effectLst/>
                <a:latin typeface="+mn-lt"/>
                <a:ea typeface="+mn-ea"/>
                <a:cs typeface="+mn-cs"/>
              </a:rPr>
              <a:t>DSP</a:t>
            </a:r>
            <a:r>
              <a:rPr lang="zh-CN" altLang="en-US" sz="1200" b="0" i="0" kern="1200" dirty="0">
                <a:solidFill>
                  <a:schemeClr val="tx1"/>
                </a:solidFill>
                <a:effectLst/>
                <a:latin typeface="+mn-lt"/>
                <a:ea typeface="+mn-ea"/>
                <a:cs typeface="+mn-cs"/>
              </a:rPr>
              <a:t>芯片构成的控制系统事实上是一个单片系统，因为整个控制所需的各种功能都可由</a:t>
            </a:r>
            <a:r>
              <a:rPr lang="en-US" altLang="zh-CN" sz="1200" b="0" i="0" kern="1200" dirty="0">
                <a:solidFill>
                  <a:schemeClr val="tx1"/>
                </a:solidFill>
                <a:effectLst/>
                <a:latin typeface="+mn-lt"/>
                <a:ea typeface="+mn-ea"/>
                <a:cs typeface="+mn-cs"/>
              </a:rPr>
              <a:t>DSP</a:t>
            </a:r>
            <a:r>
              <a:rPr lang="zh-CN" altLang="en-US" sz="1200" b="0" i="0" kern="1200" dirty="0">
                <a:solidFill>
                  <a:schemeClr val="tx1"/>
                </a:solidFill>
                <a:effectLst/>
                <a:latin typeface="+mn-lt"/>
                <a:ea typeface="+mn-ea"/>
                <a:cs typeface="+mn-cs"/>
              </a:rPr>
              <a:t>芯片来实现。因此，可以减小目标系统的体积，减少外部元件的个数，增加系统的可靠性。</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54</a:t>
            </a:fld>
            <a:endParaRPr lang="zh-CN" altLang="en-US"/>
          </a:p>
        </p:txBody>
      </p:sp>
    </p:spTree>
    <p:extLst>
      <p:ext uri="{BB962C8B-B14F-4D97-AF65-F5344CB8AC3E}">
        <p14:creationId xmlns:p14="http://schemas.microsoft.com/office/powerpoint/2010/main" val="2850153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先来定性分析：</a:t>
            </a:r>
            <a:r>
              <a:rPr lang="zh-CN" altLang="en-US" dirty="0"/>
              <a:t>对于一个正（余）弦信号的曲线，我们并不需要将曲线上面每一点都记录下来，只需要就一些特殊点就够了，比如相邻两个零点的位置（上图白色的两个点）或者相邻的波峰和波谷的位置（上图蓝色的两个点），只要是按照正（余）弦信号的规则，就能够根据这些特殊点还原出正（余）弦信号，用香农信息论的观点来看就是这两个点已经包含了正（余）弦信号的信息熵，两个点足矣。</a:t>
            </a:r>
            <a:endParaRPr lang="en-US" altLang="zh-CN" dirty="0"/>
          </a:p>
          <a:p>
            <a:br>
              <a:rPr lang="zh-CN" altLang="en-US" dirty="0"/>
            </a:br>
            <a:r>
              <a:rPr lang="zh-CN" altLang="en-US" b="1" dirty="0"/>
              <a:t>再来定量分析：</a:t>
            </a:r>
            <a:r>
              <a:rPr lang="zh-CN" altLang="en-US" dirty="0"/>
              <a:t>上图所示正弦信号周期为</a:t>
            </a:r>
            <a:r>
              <a:rPr lang="en-US" altLang="zh-CN" dirty="0"/>
              <a:t>1</a:t>
            </a:r>
            <a:r>
              <a:rPr lang="zh-CN" altLang="en-US" dirty="0"/>
              <a:t>，两个采样点，无论是相邻的两个零点还是相邻的波峰与波谷位置的间隔都是</a:t>
            </a:r>
            <a:r>
              <a:rPr lang="en-US" altLang="zh-CN" dirty="0"/>
              <a:t>0.5</a:t>
            </a:r>
            <a:r>
              <a:rPr lang="zh-CN" altLang="en-US" dirty="0"/>
              <a:t>，因此，可知采样的周期为</a:t>
            </a:r>
            <a:r>
              <a:rPr lang="en-US" altLang="zh-CN" dirty="0"/>
              <a:t>0.5</a:t>
            </a:r>
            <a:r>
              <a:rPr lang="zh-CN" altLang="en-US" dirty="0"/>
              <a:t>，恰好为正弦信号周期的一半。从频谱来看，采样使频谱发生的周期性延拓，为了使延拓后的频谱不发生混叠，因此，采样周期必须为信号周期的</a:t>
            </a:r>
            <a:r>
              <a:rPr lang="en-US" altLang="zh-CN" dirty="0"/>
              <a:t>2</a:t>
            </a:r>
            <a:r>
              <a:rPr lang="zh-CN" altLang="en-US" dirty="0"/>
              <a:t>倍。</a:t>
            </a:r>
            <a:br>
              <a:rPr lang="zh-CN" altLang="en-US" dirty="0"/>
            </a:br>
            <a:r>
              <a:rPr lang="zh-CN" altLang="en-US" dirty="0"/>
              <a:t>当然，这只是分析了一个简单的正（余）弦信号，但是绝大多数信号都是能够进行傅里叶变换的，就意味着，不管一个信号多么复杂，总可以分解为若干个正（余）弦信号的和，对应了信号的频率分量。因此，</a:t>
            </a:r>
            <a:r>
              <a:rPr lang="en-US" altLang="zh-CN" dirty="0" err="1"/>
              <a:t>Nyquist</a:t>
            </a:r>
            <a:r>
              <a:rPr lang="zh-CN" altLang="en-US" dirty="0"/>
              <a:t>采样定理只需找到信号最大的频率分量，再用</a:t>
            </a:r>
            <a:r>
              <a:rPr lang="en-US" altLang="zh-CN" dirty="0"/>
              <a:t>2</a:t>
            </a:r>
            <a:r>
              <a:rPr lang="zh-CN" altLang="en-US" dirty="0"/>
              <a:t>倍于最大频率分量的采样频率对信号进行采样，从理论上解决了，离散信号能够重建出连续信号的问题。故而，</a:t>
            </a:r>
            <a:r>
              <a:rPr lang="en-US" altLang="zh-CN" b="1" dirty="0" err="1"/>
              <a:t>Nyquist</a:t>
            </a:r>
            <a:r>
              <a:rPr lang="zh-CN" altLang="en-US" b="1" dirty="0"/>
              <a:t>采样定理是连接连续和离散的桥梁。</a:t>
            </a:r>
            <a:endParaRPr lang="zh-CN" altLang="en-US" dirty="0"/>
          </a:p>
          <a:p>
            <a:br>
              <a:rPr lang="zh-CN" altLang="en-US" dirty="0"/>
            </a:b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55</a:t>
            </a:fld>
            <a:endParaRPr lang="zh-CN" altLang="en-US"/>
          </a:p>
        </p:txBody>
      </p:sp>
    </p:spTree>
    <p:extLst>
      <p:ext uri="{BB962C8B-B14F-4D97-AF65-F5344CB8AC3E}">
        <p14:creationId xmlns:p14="http://schemas.microsoft.com/office/powerpoint/2010/main" val="1861476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均匀量化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非均匀量化：信号幅度小时，量化间隔小一些；信号幅度大时，量化间隔大一些；使得大小信号相对量化误差（量化信噪比）趋于一致。</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57</a:t>
            </a:fld>
            <a:endParaRPr lang="zh-CN" altLang="en-US"/>
          </a:p>
        </p:txBody>
      </p:sp>
    </p:spTree>
    <p:extLst>
      <p:ext uri="{BB962C8B-B14F-4D97-AF65-F5344CB8AC3E}">
        <p14:creationId xmlns:p14="http://schemas.microsoft.com/office/powerpoint/2010/main" val="1433901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早在</a:t>
            </a:r>
            <a:r>
              <a:rPr lang="en-US" altLang="zh-CN" sz="1200" b="0" i="0" kern="1200" dirty="0">
                <a:solidFill>
                  <a:schemeClr val="tx1"/>
                </a:solidFill>
                <a:effectLst/>
                <a:latin typeface="+mn-lt"/>
                <a:ea typeface="+mn-ea"/>
                <a:cs typeface="+mn-cs"/>
              </a:rPr>
              <a:t>1924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AT&amp;T</a:t>
            </a:r>
            <a:r>
              <a:rPr lang="zh-CN" altLang="en-US" sz="1200" b="0" i="0" kern="1200" dirty="0">
                <a:solidFill>
                  <a:schemeClr val="tx1"/>
                </a:solidFill>
                <a:effectLst/>
                <a:latin typeface="+mn-lt"/>
                <a:ea typeface="+mn-ea"/>
                <a:cs typeface="+mn-cs"/>
              </a:rPr>
              <a:t>的工程师奈奎斯特（</a:t>
            </a:r>
            <a:r>
              <a:rPr lang="en-US" altLang="zh-CN" sz="1200" b="0" i="0" kern="1200" dirty="0">
                <a:solidFill>
                  <a:schemeClr val="tx1"/>
                </a:solidFill>
                <a:effectLst/>
                <a:latin typeface="+mn-lt"/>
                <a:ea typeface="+mn-ea"/>
                <a:cs typeface="+mn-cs"/>
              </a:rPr>
              <a:t>Henry </a:t>
            </a:r>
            <a:r>
              <a:rPr lang="en-US" altLang="zh-CN" sz="1200" b="0" i="0" kern="1200" dirty="0" err="1">
                <a:solidFill>
                  <a:schemeClr val="tx1"/>
                </a:solidFill>
                <a:effectLst/>
                <a:latin typeface="+mn-lt"/>
                <a:ea typeface="+mn-ea"/>
                <a:cs typeface="+mn-cs"/>
              </a:rPr>
              <a:t>Nyquist</a:t>
            </a:r>
            <a:r>
              <a:rPr lang="zh-CN" altLang="en-US" sz="1200" b="0" i="0" kern="1200" dirty="0">
                <a:solidFill>
                  <a:schemeClr val="tx1"/>
                </a:solidFill>
                <a:effectLst/>
                <a:latin typeface="+mn-lt"/>
                <a:ea typeface="+mn-ea"/>
                <a:cs typeface="+mn-cs"/>
              </a:rPr>
              <a:t>）就认识到在任何信道中，码元传输的速率都是有上限的，并推导出一个计算公式，用来推算无噪声的、有限带宽信道的最大数据传输速率，这就是 今天的奈奎斯特定理。由于这个定理只局限在无噪声的环境下计算信道最大数据传输速率，而在有噪声的环境下仍然不能有效计算出信道最大数据传输速率，因此在 </a:t>
            </a:r>
            <a:r>
              <a:rPr lang="en-US" altLang="zh-CN" sz="1200" b="0" i="0" kern="1200" dirty="0">
                <a:solidFill>
                  <a:schemeClr val="tx1"/>
                </a:solidFill>
                <a:effectLst/>
                <a:latin typeface="+mn-lt"/>
                <a:ea typeface="+mn-ea"/>
                <a:cs typeface="+mn-cs"/>
              </a:rPr>
              <a:t>1948</a:t>
            </a:r>
            <a:r>
              <a:rPr lang="zh-CN" altLang="en-US" sz="1200" b="0" i="0" kern="1200" dirty="0">
                <a:solidFill>
                  <a:schemeClr val="tx1"/>
                </a:solidFill>
                <a:effectLst/>
                <a:latin typeface="+mn-lt"/>
                <a:ea typeface="+mn-ea"/>
                <a:cs typeface="+mn-cs"/>
              </a:rPr>
              <a:t>年，香农（</a:t>
            </a:r>
            <a:r>
              <a:rPr lang="en-US" altLang="zh-CN" sz="1200" b="0" i="0" kern="1200" dirty="0">
                <a:solidFill>
                  <a:schemeClr val="tx1"/>
                </a:solidFill>
                <a:effectLst/>
                <a:latin typeface="+mn-lt"/>
                <a:ea typeface="+mn-ea"/>
                <a:cs typeface="+mn-cs"/>
              </a:rPr>
              <a:t>Claude Shannon</a:t>
            </a:r>
            <a:r>
              <a:rPr lang="zh-CN" altLang="en-US" sz="1200" b="0" i="0" kern="1200" dirty="0">
                <a:solidFill>
                  <a:schemeClr val="tx1"/>
                </a:solidFill>
                <a:effectLst/>
                <a:latin typeface="+mn-lt"/>
                <a:ea typeface="+mn-ea"/>
                <a:cs typeface="+mn-cs"/>
              </a:rPr>
              <a:t>）把奈奎斯特的工作进一步扩展到了信道受到随机噪声干扰的情况，即在有随机噪声干扰的情况计算信道最大数据传输速率，这就是今天的香农定理。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如果被传输的信号包含了</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个状态值（信号的状态数是</a:t>
            </a:r>
            <a:r>
              <a:rPr lang="en-US"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假设带宽为</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赫兹信道中传输的信号是二进制信号（即信道中只有两种物理信号），那么该信号所能承载的最大数据传输速率是</a:t>
            </a:r>
            <a:r>
              <a:rPr lang="en-US" altLang="zh-CN" sz="1200" b="0" i="0" kern="1200" dirty="0">
                <a:solidFill>
                  <a:schemeClr val="tx1"/>
                </a:solidFill>
                <a:effectLst/>
                <a:latin typeface="+mn-lt"/>
                <a:ea typeface="+mn-ea"/>
                <a:cs typeface="+mn-cs"/>
              </a:rPr>
              <a:t>2Wbps</a:t>
            </a:r>
            <a:r>
              <a:rPr lang="zh-CN" altLang="en-US" sz="1200" b="0" i="0" kern="1200" dirty="0">
                <a:solidFill>
                  <a:schemeClr val="tx1"/>
                </a:solidFill>
                <a:effectLst/>
                <a:latin typeface="+mn-lt"/>
                <a:ea typeface="+mn-ea"/>
                <a:cs typeface="+mn-cs"/>
              </a:rPr>
              <a:t>。例如，使用 带宽为</a:t>
            </a:r>
            <a:r>
              <a:rPr lang="en-US" altLang="zh-CN" sz="1200" b="0" i="0" kern="1200" dirty="0">
                <a:solidFill>
                  <a:schemeClr val="tx1"/>
                </a:solidFill>
                <a:effectLst/>
                <a:latin typeface="+mn-lt"/>
                <a:ea typeface="+mn-ea"/>
                <a:cs typeface="+mn-cs"/>
              </a:rPr>
              <a:t>3KHz</a:t>
            </a:r>
            <a:r>
              <a:rPr lang="zh-CN" altLang="en-US" sz="1200" b="0" i="0" kern="1200" dirty="0">
                <a:solidFill>
                  <a:schemeClr val="tx1"/>
                </a:solidFill>
                <a:effectLst/>
                <a:latin typeface="+mn-lt"/>
                <a:ea typeface="+mn-ea"/>
                <a:cs typeface="+mn-cs"/>
              </a:rPr>
              <a:t>的话音信道通过调制解调器来传输数字数据，根据奈奎斯特定理，发送端每秒最多只能发送</a:t>
            </a:r>
            <a:r>
              <a:rPr lang="en-US" altLang="zh-CN" sz="1200" b="0" i="0" kern="1200" dirty="0">
                <a:solidFill>
                  <a:schemeClr val="tx1"/>
                </a:solidFill>
                <a:effectLst/>
                <a:latin typeface="+mn-lt"/>
                <a:ea typeface="+mn-ea"/>
                <a:cs typeface="+mn-cs"/>
              </a:rPr>
              <a:t>2×3000</a:t>
            </a:r>
            <a:r>
              <a:rPr lang="zh-CN" altLang="en-US" sz="1200" b="0" i="0" kern="1200" dirty="0">
                <a:solidFill>
                  <a:schemeClr val="tx1"/>
                </a:solidFill>
                <a:effectLst/>
                <a:latin typeface="+mn-lt"/>
                <a:ea typeface="+mn-ea"/>
                <a:cs typeface="+mn-cs"/>
              </a:rPr>
              <a:t>个码元。如果信号的状态数为</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，则每个信 号可以携带</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个比特信息，那么话音信道的最大数据传输速率是</a:t>
            </a:r>
            <a:r>
              <a:rPr lang="en-US" altLang="zh-CN" sz="1200" b="0" i="0" kern="1200" dirty="0">
                <a:solidFill>
                  <a:schemeClr val="tx1"/>
                </a:solidFill>
                <a:effectLst/>
                <a:latin typeface="+mn-lt"/>
                <a:ea typeface="+mn-ea"/>
                <a:cs typeface="+mn-cs"/>
              </a:rPr>
              <a:t>6Kbps</a:t>
            </a:r>
            <a:r>
              <a:rPr lang="zh-CN" altLang="en-US" sz="1200" b="0" i="0" kern="1200" dirty="0">
                <a:solidFill>
                  <a:schemeClr val="tx1"/>
                </a:solidFill>
                <a:effectLst/>
                <a:latin typeface="+mn-lt"/>
                <a:ea typeface="+mn-ea"/>
                <a:cs typeface="+mn-cs"/>
              </a:rPr>
              <a:t>；如果信号的状态数是</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，则每个信号可以携带</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个比特信息，那么话音信道的最大数据 传输速率是</a:t>
            </a:r>
            <a:r>
              <a:rPr lang="en-US" altLang="zh-CN" sz="1200" b="0" i="0" kern="1200" dirty="0">
                <a:solidFill>
                  <a:schemeClr val="tx1"/>
                </a:solidFill>
                <a:effectLst/>
                <a:latin typeface="+mn-lt"/>
                <a:ea typeface="+mn-ea"/>
                <a:cs typeface="+mn-cs"/>
              </a:rPr>
              <a:t>12Kbps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当所有其他条件相同时，信道带宽加倍则数据传输速率也加倍。但是对于有噪声的信道，情况将会迅速变坏。</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63</a:t>
            </a:fld>
            <a:endParaRPr lang="zh-CN" altLang="en-US"/>
          </a:p>
        </p:txBody>
      </p:sp>
    </p:spTree>
    <p:extLst>
      <p:ext uri="{BB962C8B-B14F-4D97-AF65-F5344CB8AC3E}">
        <p14:creationId xmlns:p14="http://schemas.microsoft.com/office/powerpoint/2010/main" val="565990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噪声的存在会破坏数据的一个比特或多个比特。假如数据传输速率增加了，每比特所占用的时间会变短，因而噪声会影响到更多比特，则误码率会越大。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64</a:t>
            </a:fld>
            <a:endParaRPr lang="zh-CN" altLang="en-US"/>
          </a:p>
        </p:txBody>
      </p:sp>
    </p:spTree>
    <p:extLst>
      <p:ext uri="{BB962C8B-B14F-4D97-AF65-F5344CB8AC3E}">
        <p14:creationId xmlns:p14="http://schemas.microsoft.com/office/powerpoint/2010/main" val="3923343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对于有噪声信道，我们希望通过提高信号强度来提高接收端正确接收数据的能力。衡量信道质量好坏的参数是信噪比（</a:t>
            </a:r>
            <a:r>
              <a:rPr lang="en-US" altLang="zh-CN" sz="1200" b="0" i="0" kern="1200" dirty="0">
                <a:solidFill>
                  <a:schemeClr val="tx1"/>
                </a:solidFill>
                <a:effectLst/>
                <a:latin typeface="+mn-lt"/>
                <a:ea typeface="+mn-ea"/>
                <a:cs typeface="+mn-cs"/>
              </a:rPr>
              <a:t>Signal-to-Noise Ratio</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），信噪比是信号功率与在信道某一个特定点处所呈现的噪声功率的比值。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通常信噪比在接收端进行测量，因为我们正是在接收端处理信号并试图消除噪声的。如果用</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表示信号功率，用</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表示噪声功率，则信噪比表示为</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。为了方便起见，人们一般用</a:t>
            </a:r>
            <a:r>
              <a:rPr lang="en-US" altLang="zh-CN" sz="1200" b="0" i="0" kern="1200" dirty="0">
                <a:solidFill>
                  <a:schemeClr val="tx1"/>
                </a:solidFill>
                <a:effectLst/>
                <a:latin typeface="+mn-lt"/>
                <a:ea typeface="+mn-ea"/>
                <a:cs typeface="+mn-cs"/>
              </a:rPr>
              <a:t>10log10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）来表示信噪比，单位是 分贝（</a:t>
            </a:r>
            <a:r>
              <a:rPr lang="en-US" altLang="zh-CN" sz="1200" b="0" i="0" kern="1200" dirty="0">
                <a:solidFill>
                  <a:schemeClr val="tx1"/>
                </a:solidFill>
                <a:effectLst/>
                <a:latin typeface="+mn-lt"/>
                <a:ea typeface="+mn-ea"/>
                <a:cs typeface="+mn-cs"/>
              </a:rPr>
              <a:t>dB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的值越高，表示信道的质量越好。例如，</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，其信噪比为</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，其信噪比为</a:t>
            </a:r>
            <a:r>
              <a:rPr lang="en-US" altLang="zh-CN" sz="1200" b="0" i="0" kern="1200" dirty="0">
                <a:solidFill>
                  <a:schemeClr val="tx1"/>
                </a:solidFill>
                <a:effectLst/>
                <a:latin typeface="+mn-lt"/>
                <a:ea typeface="+mn-ea"/>
                <a:cs typeface="+mn-cs"/>
              </a:rPr>
              <a:t>20dB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 其信噪比为</a:t>
            </a:r>
            <a:r>
              <a:rPr lang="en-US" altLang="zh-CN" sz="1200" b="0" i="0" kern="1200" dirty="0">
                <a:solidFill>
                  <a:schemeClr val="tx1"/>
                </a:solidFill>
                <a:effectLst/>
                <a:latin typeface="+mn-lt"/>
                <a:ea typeface="+mn-ea"/>
                <a:cs typeface="+mn-cs"/>
              </a:rPr>
              <a:t>10dB</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200" dirty="0">
                <a:solidFill>
                  <a:schemeClr val="tx1"/>
                </a:solidFill>
                <a:effectLst/>
                <a:latin typeface="+mn-lt"/>
                <a:ea typeface="+mn-ea"/>
                <a:cs typeface="+mn-cs"/>
              </a:rPr>
              <a:t>对数形式描述物理量是因为它们符合人的心理感受特性</a:t>
            </a:r>
            <a:r>
              <a:rPr lang="zh-CN" altLang="zh-CN" sz="1200" kern="1200" dirty="0">
                <a:solidFill>
                  <a:schemeClr val="tx1"/>
                </a:solidFill>
                <a:effectLst/>
                <a:latin typeface="+mn-lt"/>
                <a:ea typeface="+mn-ea"/>
                <a:cs typeface="+mn-cs"/>
              </a:rPr>
              <a:t>。这是因为，在一定的刺激范围内，</a:t>
            </a:r>
            <a:r>
              <a:rPr lang="zh-CN" altLang="zh-CN" sz="1200" b="1" kern="1200" dirty="0">
                <a:solidFill>
                  <a:schemeClr val="tx1"/>
                </a:solidFill>
                <a:effectLst/>
                <a:latin typeface="+mn-lt"/>
                <a:ea typeface="+mn-ea"/>
                <a:cs typeface="+mn-cs"/>
              </a:rPr>
              <a:t>当物理刺激量呈指数变化时，人们的心理感受是呈线性变化的</a:t>
            </a:r>
            <a:r>
              <a:rPr lang="zh-CN" altLang="zh-CN" sz="1200" kern="1200" dirty="0">
                <a:solidFill>
                  <a:schemeClr val="tx1"/>
                </a:solidFill>
                <a:effectLst/>
                <a:latin typeface="+mn-lt"/>
                <a:ea typeface="+mn-ea"/>
                <a:cs typeface="+mn-cs"/>
              </a:rPr>
              <a:t>，这就是心理学上的韦伯定律和费希钠定律。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例如频率从直流到</a:t>
            </a:r>
            <a:r>
              <a:rPr lang="en-US" altLang="zh-CN" sz="1200" kern="1200" dirty="0">
                <a:solidFill>
                  <a:schemeClr val="tx1"/>
                </a:solidFill>
                <a:effectLst/>
                <a:latin typeface="+mn-lt"/>
                <a:ea typeface="+mn-ea"/>
                <a:cs typeface="+mn-cs"/>
              </a:rPr>
              <a:t>1Hz</a:t>
            </a:r>
            <a:r>
              <a:rPr lang="zh-CN" altLang="zh-CN" sz="1200" kern="1200" dirty="0">
                <a:solidFill>
                  <a:schemeClr val="tx1"/>
                </a:solidFill>
                <a:effectLst/>
                <a:latin typeface="+mn-lt"/>
                <a:ea typeface="+mn-ea"/>
                <a:cs typeface="+mn-cs"/>
              </a:rPr>
              <a:t>的差别可比</a:t>
            </a:r>
            <a:r>
              <a:rPr lang="en-US" altLang="zh-CN" sz="1200" kern="1200" dirty="0">
                <a:solidFill>
                  <a:schemeClr val="tx1"/>
                </a:solidFill>
                <a:effectLst/>
                <a:latin typeface="+mn-lt"/>
                <a:ea typeface="+mn-ea"/>
                <a:cs typeface="+mn-cs"/>
              </a:rPr>
              <a:t>1000Hz</a:t>
            </a:r>
            <a:r>
              <a:rPr lang="zh-CN" altLang="zh-CN"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1001Hz</a:t>
            </a:r>
            <a:r>
              <a:rPr lang="zh-CN" altLang="zh-CN" sz="1200" kern="1200" dirty="0">
                <a:solidFill>
                  <a:schemeClr val="tx1"/>
                </a:solidFill>
                <a:effectLst/>
                <a:latin typeface="+mn-lt"/>
                <a:ea typeface="+mn-ea"/>
                <a:cs typeface="+mn-cs"/>
              </a:rPr>
              <a:t>差别大得多。</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65</a:t>
            </a:fld>
            <a:endParaRPr lang="zh-CN" altLang="en-US"/>
          </a:p>
        </p:txBody>
      </p:sp>
    </p:spTree>
    <p:extLst>
      <p:ext uri="{BB962C8B-B14F-4D97-AF65-F5344CB8AC3E}">
        <p14:creationId xmlns:p14="http://schemas.microsoft.com/office/powerpoint/2010/main" val="3811608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rPr>
              <a:t>dB</a:t>
            </a:r>
            <a:r>
              <a:rPr lang="zh-CN" altLang="zh-CN" b="1" dirty="0"/>
              <a:t>没有单位</a:t>
            </a:r>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en-US" altLang="zh-CN" sz="1200" b="1" kern="1200" dirty="0" err="1">
                <a:solidFill>
                  <a:schemeClr val="tx1"/>
                </a:solidFill>
                <a:effectLst/>
                <a:latin typeface="+mn-lt"/>
                <a:ea typeface="+mn-ea"/>
                <a:cs typeface="+mn-cs"/>
              </a:rPr>
              <a:t>dBm</a:t>
            </a:r>
            <a:r>
              <a:rPr lang="zh-CN" altLang="zh-CN" sz="1200" b="1" kern="1200" dirty="0">
                <a:solidFill>
                  <a:schemeClr val="tx1"/>
                </a:solidFill>
                <a:effectLst/>
                <a:latin typeface="+mn-lt"/>
                <a:ea typeface="+mn-ea"/>
                <a:cs typeface="+mn-cs"/>
              </a:rPr>
              <a:t>是一个表示功率绝对值的值</a:t>
            </a:r>
            <a:r>
              <a:rPr lang="zh-CN" altLang="zh-CN" sz="1200" kern="1200" dirty="0">
                <a:solidFill>
                  <a:schemeClr val="tx1"/>
                </a:solidFill>
                <a:effectLst/>
                <a:latin typeface="+mn-lt"/>
                <a:ea typeface="+mn-ea"/>
                <a:cs typeface="+mn-cs"/>
              </a:rPr>
              <a:t>（也可以认为是</a:t>
            </a:r>
            <a:r>
              <a:rPr lang="zh-CN" altLang="zh-CN" sz="1200" b="1" kern="1200" dirty="0">
                <a:solidFill>
                  <a:schemeClr val="tx1"/>
                </a:solidFill>
                <a:effectLst/>
                <a:latin typeface="+mn-lt"/>
                <a:ea typeface="+mn-ea"/>
                <a:cs typeface="+mn-cs"/>
              </a:rPr>
              <a:t>以</a:t>
            </a:r>
            <a:r>
              <a:rPr lang="en-US" altLang="zh-CN" sz="1200" b="1" kern="1200" dirty="0">
                <a:solidFill>
                  <a:schemeClr val="tx1"/>
                </a:solidFill>
                <a:effectLst/>
                <a:latin typeface="+mn-lt"/>
                <a:ea typeface="+mn-ea"/>
                <a:cs typeface="+mn-cs"/>
              </a:rPr>
              <a:t>1mW</a:t>
            </a:r>
            <a:r>
              <a:rPr lang="zh-CN" altLang="zh-CN" sz="1200" b="1" kern="1200" dirty="0">
                <a:solidFill>
                  <a:schemeClr val="tx1"/>
                </a:solidFill>
                <a:effectLst/>
                <a:latin typeface="+mn-lt"/>
                <a:ea typeface="+mn-ea"/>
                <a:cs typeface="+mn-cs"/>
              </a:rPr>
              <a:t>功率为基准</a:t>
            </a:r>
            <a:r>
              <a:rPr lang="zh-CN" altLang="zh-CN" sz="1200" kern="1200" dirty="0">
                <a:solidFill>
                  <a:schemeClr val="tx1"/>
                </a:solidFill>
                <a:effectLst/>
                <a:latin typeface="+mn-lt"/>
                <a:ea typeface="+mn-ea"/>
                <a:cs typeface="+mn-cs"/>
              </a:rPr>
              <a:t>的一个比值），计算公式为：</a:t>
            </a:r>
            <a:r>
              <a:rPr lang="en-US" altLang="zh-CN" sz="1200" kern="1200" dirty="0">
                <a:solidFill>
                  <a:schemeClr val="tx1"/>
                </a:solidFill>
                <a:effectLst/>
                <a:latin typeface="+mn-lt"/>
                <a:ea typeface="+mn-ea"/>
                <a:cs typeface="+mn-cs"/>
              </a:rPr>
              <a:t>10log</a:t>
            </a:r>
            <a:r>
              <a:rPr lang="zh-CN" altLang="zh-CN" sz="1200" kern="1200" dirty="0">
                <a:solidFill>
                  <a:schemeClr val="tx1"/>
                </a:solidFill>
                <a:effectLst/>
                <a:latin typeface="+mn-lt"/>
                <a:ea typeface="+mn-ea"/>
                <a:cs typeface="+mn-cs"/>
              </a:rPr>
              <a:t>（功率值</a:t>
            </a:r>
            <a:r>
              <a:rPr lang="en-US" altLang="zh-CN" sz="1200" kern="1200" dirty="0">
                <a:solidFill>
                  <a:schemeClr val="tx1"/>
                </a:solidFill>
                <a:effectLst/>
                <a:latin typeface="+mn-lt"/>
                <a:ea typeface="+mn-ea"/>
                <a:cs typeface="+mn-cs"/>
              </a:rPr>
              <a:t>/1mw</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a:solidFill>
                  <a:schemeClr val="tx1"/>
                </a:solidFill>
                <a:effectLst/>
                <a:latin typeface="+mn-lt"/>
                <a:ea typeface="+mn-ea"/>
                <a:cs typeface="+mn-cs"/>
              </a:rPr>
              <a:t>WiFi</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无线网卡的发射功率通常为</a:t>
            </a:r>
            <a:r>
              <a:rPr lang="en-US" altLang="zh-CN" sz="1200" kern="1200" dirty="0">
                <a:solidFill>
                  <a:schemeClr val="tx1"/>
                </a:solidFill>
                <a:effectLst/>
                <a:latin typeface="+mn-lt"/>
                <a:ea typeface="+mn-ea"/>
                <a:cs typeface="+mn-cs"/>
              </a:rPr>
              <a:t>0.036W </a:t>
            </a:r>
            <a:r>
              <a:rPr lang="zh-CN" altLang="zh-CN" sz="1200" kern="1200" dirty="0">
                <a:solidFill>
                  <a:schemeClr val="tx1"/>
                </a:solidFill>
                <a:effectLst/>
                <a:latin typeface="+mn-lt"/>
                <a:ea typeface="+mn-ea"/>
                <a:cs typeface="+mn-cs"/>
              </a:rPr>
              <a:t>，或者说</a:t>
            </a:r>
            <a:r>
              <a:rPr lang="en-US" altLang="zh-CN" sz="1200" kern="1200" dirty="0">
                <a:solidFill>
                  <a:schemeClr val="tx1"/>
                </a:solidFill>
                <a:effectLst/>
                <a:latin typeface="+mn-lt"/>
                <a:ea typeface="+mn-ea"/>
                <a:cs typeface="+mn-cs"/>
              </a:rPr>
              <a:t>36mW </a:t>
            </a:r>
            <a:r>
              <a:rPr lang="zh-CN" altLang="zh-CN" sz="1200" kern="1200" dirty="0">
                <a:solidFill>
                  <a:schemeClr val="tx1"/>
                </a:solidFill>
                <a:effectLst/>
                <a:latin typeface="+mn-lt"/>
                <a:ea typeface="+mn-ea"/>
                <a:cs typeface="+mn-cs"/>
              </a:rPr>
              <a:t>。增益（</a:t>
            </a:r>
            <a:r>
              <a:rPr lang="en-US" altLang="zh-CN" sz="1200" kern="1200" dirty="0" err="1">
                <a:solidFill>
                  <a:schemeClr val="tx1"/>
                </a:solidFill>
                <a:effectLst/>
                <a:latin typeface="+mn-lt"/>
                <a:ea typeface="+mn-ea"/>
                <a:cs typeface="+mn-cs"/>
              </a:rPr>
              <a:t>dBm</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相对</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毫瓦（</a:t>
            </a:r>
            <a:r>
              <a:rPr lang="en-US" altLang="zh-CN" sz="1200" kern="1200" dirty="0" err="1">
                <a:solidFill>
                  <a:schemeClr val="tx1"/>
                </a:solidFill>
                <a:effectLst/>
                <a:latin typeface="+mn-lt"/>
                <a:ea typeface="+mn-ea"/>
                <a:cs typeface="+mn-cs"/>
              </a:rPr>
              <a:t>milliwatt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）的比例水准。例如</a:t>
            </a:r>
            <a:r>
              <a:rPr lang="en-US" altLang="zh-CN" sz="1200" kern="1200" dirty="0" err="1">
                <a:solidFill>
                  <a:schemeClr val="tx1"/>
                </a:solidFill>
                <a:effectLst/>
                <a:latin typeface="+mn-lt"/>
                <a:ea typeface="+mn-ea"/>
                <a:cs typeface="+mn-cs"/>
              </a:rPr>
              <a:t>WiFi</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无线网卡的发射 增益 为</a:t>
            </a:r>
            <a:r>
              <a:rPr lang="en-US" altLang="zh-CN" sz="1200" kern="1200" dirty="0">
                <a:solidFill>
                  <a:schemeClr val="tx1"/>
                </a:solidFill>
                <a:effectLst/>
                <a:latin typeface="+mn-lt"/>
                <a:ea typeface="+mn-ea"/>
                <a:cs typeface="+mn-cs"/>
              </a:rPr>
              <a:t>15.56dBm </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手机上显示的数字的单位是那个是</a:t>
            </a:r>
            <a:r>
              <a:rPr lang="en-US" altLang="zh-CN" sz="1200" kern="1200" dirty="0" err="1">
                <a:solidFill>
                  <a:schemeClr val="tx1"/>
                </a:solidFill>
                <a:effectLst/>
                <a:latin typeface="+mn-lt"/>
                <a:ea typeface="+mn-ea"/>
                <a:cs typeface="+mn-cs"/>
              </a:rPr>
              <a:t>dBm</a:t>
            </a:r>
            <a:r>
              <a:rPr lang="zh-CN" altLang="zh-CN" sz="1200" kern="1200" dirty="0">
                <a:solidFill>
                  <a:schemeClr val="tx1"/>
                </a:solidFill>
                <a:effectLst/>
                <a:latin typeface="+mn-lt"/>
                <a:ea typeface="+mn-ea"/>
                <a:cs typeface="+mn-cs"/>
              </a:rPr>
              <a:t>。这个值是负的，也就是说手机会显示比如</a:t>
            </a:r>
            <a:r>
              <a:rPr lang="en-US" altLang="zh-CN" sz="1200" kern="1200" dirty="0">
                <a:solidFill>
                  <a:schemeClr val="tx1"/>
                </a:solidFill>
                <a:effectLst/>
                <a:latin typeface="+mn-lt"/>
                <a:ea typeface="+mn-ea"/>
                <a:cs typeface="+mn-cs"/>
              </a:rPr>
              <a:t>-67(</a:t>
            </a:r>
            <a:r>
              <a:rPr lang="en-US" altLang="zh-CN" sz="1200" kern="1200" dirty="0" err="1">
                <a:solidFill>
                  <a:schemeClr val="tx1"/>
                </a:solidFill>
                <a:effectLst/>
                <a:latin typeface="+mn-lt"/>
                <a:ea typeface="+mn-ea"/>
                <a:cs typeface="+mn-cs"/>
              </a:rPr>
              <a:t>dBm</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那就说明信号很强了。中国移动的规范规定，手机接收电平</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城市取</a:t>
            </a:r>
            <a:r>
              <a:rPr lang="en-US" altLang="zh-CN" sz="1200" kern="1200" dirty="0">
                <a:solidFill>
                  <a:schemeClr val="tx1"/>
                </a:solidFill>
                <a:effectLst/>
                <a:latin typeface="+mn-lt"/>
                <a:ea typeface="+mn-ea"/>
                <a:cs typeface="+mn-cs"/>
              </a:rPr>
              <a:t>-90dBm</a:t>
            </a:r>
            <a:r>
              <a:rPr lang="zh-CN" altLang="zh-CN" sz="1200" kern="1200" dirty="0">
                <a:solidFill>
                  <a:schemeClr val="tx1"/>
                </a:solidFill>
                <a:effectLst/>
                <a:latin typeface="+mn-lt"/>
                <a:ea typeface="+mn-ea"/>
                <a:cs typeface="+mn-cs"/>
              </a:rPr>
              <a:t>；乡村取</a:t>
            </a:r>
            <a:r>
              <a:rPr lang="en-US" altLang="zh-CN" sz="1200" kern="1200" dirty="0">
                <a:solidFill>
                  <a:schemeClr val="tx1"/>
                </a:solidFill>
                <a:effectLst/>
                <a:latin typeface="+mn-lt"/>
                <a:ea typeface="+mn-ea"/>
                <a:cs typeface="+mn-cs"/>
              </a:rPr>
              <a:t>-94dBm)</a:t>
            </a:r>
            <a:r>
              <a:rPr lang="zh-CN" altLang="zh-CN" sz="1200" kern="1200" dirty="0">
                <a:solidFill>
                  <a:schemeClr val="tx1"/>
                </a:solidFill>
                <a:effectLst/>
                <a:latin typeface="+mn-lt"/>
                <a:ea typeface="+mn-ea"/>
                <a:cs typeface="+mn-cs"/>
              </a:rPr>
              <a:t>时，则满足覆盖要求，也就是说此处无线信号强度满足覆盖要求。</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ASU</a:t>
            </a:r>
            <a:r>
              <a:rPr lang="zh-CN" altLang="zh-CN" sz="1200" kern="1200" dirty="0">
                <a:solidFill>
                  <a:schemeClr val="tx1"/>
                </a:solidFill>
                <a:effectLst/>
                <a:latin typeface="+mn-lt"/>
                <a:ea typeface="+mn-ea"/>
                <a:cs typeface="+mn-cs"/>
              </a:rPr>
              <a:t>仅仅代表</a:t>
            </a:r>
            <a:r>
              <a:rPr lang="zh-CN" altLang="zh-CN" sz="1200" b="1" kern="1200" dirty="0">
                <a:solidFill>
                  <a:schemeClr val="tx1"/>
                </a:solidFill>
                <a:effectLst/>
                <a:latin typeface="+mn-lt"/>
                <a:ea typeface="+mn-ea"/>
                <a:cs typeface="+mn-cs"/>
              </a:rPr>
              <a:t>手机将它的位置传递给附近的信号塔的速率</a:t>
            </a:r>
            <a:r>
              <a:rPr lang="zh-CN" altLang="zh-CN" sz="1200" kern="1200" dirty="0">
                <a:solidFill>
                  <a:schemeClr val="tx1"/>
                </a:solidFill>
                <a:effectLst/>
                <a:latin typeface="+mn-lt"/>
                <a:ea typeface="+mn-ea"/>
                <a:cs typeface="+mn-cs"/>
              </a:rPr>
              <a:t>。它和</a:t>
            </a:r>
            <a:r>
              <a:rPr lang="en-US" altLang="zh-CN" sz="1200" kern="1200" dirty="0" err="1">
                <a:solidFill>
                  <a:schemeClr val="tx1"/>
                </a:solidFill>
                <a:effectLst/>
                <a:latin typeface="+mn-lt"/>
                <a:ea typeface="+mn-ea"/>
                <a:cs typeface="+mn-cs"/>
              </a:rPr>
              <a:t>dBm</a:t>
            </a:r>
            <a:r>
              <a:rPr lang="zh-CN" altLang="zh-CN" sz="1200" kern="1200" dirty="0">
                <a:solidFill>
                  <a:schemeClr val="tx1"/>
                </a:solidFill>
                <a:effectLst/>
                <a:latin typeface="+mn-lt"/>
                <a:ea typeface="+mn-ea"/>
                <a:cs typeface="+mn-cs"/>
              </a:rPr>
              <a:t>测量的是一样的东西，但是是以一种更加线性的方式来表示。你可以用这个公式将</a:t>
            </a:r>
            <a:r>
              <a:rPr lang="en-US" altLang="zh-CN" sz="1200" kern="1200" dirty="0">
                <a:solidFill>
                  <a:schemeClr val="tx1"/>
                </a:solidFill>
                <a:effectLst/>
                <a:latin typeface="+mn-lt"/>
                <a:ea typeface="+mn-ea"/>
                <a:cs typeface="+mn-cs"/>
              </a:rPr>
              <a:t>ASU</a:t>
            </a:r>
            <a:r>
              <a:rPr lang="zh-CN" altLang="zh-CN" sz="1200" kern="1200" dirty="0">
                <a:solidFill>
                  <a:schemeClr val="tx1"/>
                </a:solidFill>
                <a:effectLst/>
                <a:latin typeface="+mn-lt"/>
                <a:ea typeface="+mn-ea"/>
                <a:cs typeface="+mn-cs"/>
              </a:rPr>
              <a:t>转换成</a:t>
            </a:r>
            <a:r>
              <a:rPr lang="en-US" altLang="zh-CN" sz="1200" kern="1200" dirty="0" err="1">
                <a:solidFill>
                  <a:schemeClr val="tx1"/>
                </a:solidFill>
                <a:effectLst/>
                <a:latin typeface="+mn-lt"/>
                <a:ea typeface="+mn-ea"/>
                <a:cs typeface="+mn-cs"/>
              </a:rPr>
              <a:t>dBm</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dBm</a:t>
            </a:r>
            <a:r>
              <a:rPr lang="en-US" altLang="zh-CN" sz="1200" kern="1200" dirty="0">
                <a:solidFill>
                  <a:schemeClr val="tx1"/>
                </a:solidFill>
                <a:effectLst/>
                <a:latin typeface="+mn-lt"/>
                <a:ea typeface="+mn-ea"/>
                <a:cs typeface="+mn-cs"/>
              </a:rPr>
              <a:t>=-113+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2*ASU</a:t>
            </a:r>
            <a:r>
              <a:rPr lang="zh-CN" altLang="en-US"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66</a:t>
            </a:fld>
            <a:endParaRPr lang="zh-CN" altLang="en-US"/>
          </a:p>
        </p:txBody>
      </p:sp>
    </p:spTree>
    <p:extLst>
      <p:ext uri="{BB962C8B-B14F-4D97-AF65-F5344CB8AC3E}">
        <p14:creationId xmlns:p14="http://schemas.microsoft.com/office/powerpoint/2010/main" val="234111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对于通过有噪声信道传输数字数据而言，信噪比非常重要，因为它设定了有噪声信道一个可达的数据传输速率上限。</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0" dirty="0">
                <a:solidFill>
                  <a:srgbClr val="0070C0"/>
                </a:solidFill>
                <a:latin typeface="Arial" panose="020B0604020202020204" pitchFamily="34" charset="0"/>
                <a:cs typeface="Arial" panose="020B0604020202020204" pitchFamily="34" charset="0"/>
              </a:rPr>
              <a:t>有限带宽、有随机热噪声</a:t>
            </a:r>
            <a:r>
              <a:rPr lang="en-US" altLang="zh-CN" sz="1200" kern="0" dirty="0">
                <a:solidFill>
                  <a:srgbClr val="136EC2"/>
                </a:solidFill>
                <a:latin typeface="Arial" panose="020B0604020202020204" pitchFamily="34" charset="0"/>
                <a:cs typeface="Arial" panose="020B0604020202020204" pitchFamily="34" charset="0"/>
                <a:hlinkClick r:id="rId3"/>
              </a:rPr>
              <a:t>信道</a:t>
            </a:r>
            <a:r>
              <a:rPr lang="zh-CN" altLang="zh-CN" sz="1200" kern="0" dirty="0">
                <a:solidFill>
                  <a:srgbClr val="333333"/>
                </a:solidFill>
                <a:latin typeface="Arial" panose="020B0604020202020204" pitchFamily="34" charset="0"/>
                <a:cs typeface="Arial" panose="020B0604020202020204" pitchFamily="34" charset="0"/>
              </a:rPr>
              <a:t>的最大传输速率与</a:t>
            </a:r>
            <a:r>
              <a:rPr lang="en-US" altLang="zh-CN" sz="1200" b="1" kern="0" dirty="0" err="1">
                <a:solidFill>
                  <a:srgbClr val="0070C0"/>
                </a:solidFill>
                <a:latin typeface="Arial" panose="020B0604020202020204" pitchFamily="34" charset="0"/>
                <a:cs typeface="Arial" panose="020B0604020202020204" pitchFamily="34" charset="0"/>
              </a:rPr>
              <a:t>信道带宽</a:t>
            </a:r>
            <a:r>
              <a:rPr lang="zh-CN" altLang="zh-CN" sz="1200" b="1" kern="0" dirty="0">
                <a:solidFill>
                  <a:srgbClr val="0070C0"/>
                </a:solidFill>
                <a:latin typeface="Arial" panose="020B0604020202020204" pitchFamily="34" charset="0"/>
                <a:cs typeface="Arial" panose="020B0604020202020204" pitchFamily="34" charset="0"/>
              </a:rPr>
              <a:t>、信号噪声功率比</a:t>
            </a:r>
            <a:r>
              <a:rPr lang="zh-CN" altLang="zh-CN" sz="1200" kern="0" dirty="0">
                <a:solidFill>
                  <a:srgbClr val="333333"/>
                </a:solidFill>
                <a:latin typeface="Arial" panose="020B0604020202020204" pitchFamily="34" charset="0"/>
                <a:cs typeface="Arial" panose="020B0604020202020204" pitchFamily="34" charset="0"/>
              </a:rPr>
              <a:t>之间的关系</a:t>
            </a:r>
            <a:r>
              <a:rPr lang="zh-CN" altLang="en-US" sz="1200" kern="0" dirty="0">
                <a:solidFill>
                  <a:srgbClr val="333333"/>
                </a:solidFill>
                <a:latin typeface="Arial" panose="020B0604020202020204" pitchFamily="34" charset="0"/>
                <a:cs typeface="Arial" panose="020B0604020202020204" pitchFamily="34" charset="0"/>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例如，对于一个带宽为</a:t>
            </a:r>
            <a:r>
              <a:rPr lang="en-US" altLang="zh-CN" sz="1200" b="0" i="0" kern="1200" dirty="0">
                <a:solidFill>
                  <a:schemeClr val="tx1"/>
                </a:solidFill>
                <a:effectLst/>
                <a:latin typeface="+mn-lt"/>
                <a:ea typeface="+mn-ea"/>
                <a:cs typeface="+mn-cs"/>
              </a:rPr>
              <a:t>3KHz</a:t>
            </a:r>
            <a:r>
              <a:rPr lang="zh-CN" altLang="en-US" sz="1200" b="0" i="0" kern="1200" dirty="0">
                <a:solidFill>
                  <a:schemeClr val="tx1"/>
                </a:solidFill>
                <a:effectLst/>
                <a:latin typeface="+mn-lt"/>
                <a:ea typeface="+mn-ea"/>
                <a:cs typeface="+mn-cs"/>
              </a:rPr>
              <a:t>，信噪比为</a:t>
            </a:r>
            <a:r>
              <a:rPr lang="en-US" altLang="zh-CN" sz="1200" b="0" i="0" kern="1200" dirty="0">
                <a:solidFill>
                  <a:schemeClr val="tx1"/>
                </a:solidFill>
                <a:effectLst/>
                <a:latin typeface="+mn-lt"/>
                <a:ea typeface="+mn-ea"/>
                <a:cs typeface="+mn-cs"/>
              </a:rPr>
              <a:t>30dB</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S/N</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）的话音信道，无论其使用多少个电平信号发送二进制数据，其数据传输速率 不可能超过</a:t>
            </a:r>
            <a:r>
              <a:rPr lang="en-US" altLang="zh-CN" sz="1200" b="0" i="0" kern="1200" dirty="0">
                <a:solidFill>
                  <a:schemeClr val="tx1"/>
                </a:solidFill>
                <a:effectLst/>
                <a:latin typeface="+mn-lt"/>
                <a:ea typeface="+mn-ea"/>
                <a:cs typeface="+mn-cs"/>
              </a:rPr>
              <a:t>30Kbps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香农定理仅仅给出了一个理论极限，实际应用中能够达到的速率要低得多。其中一个原因是香农定理只考虑了热噪声（白噪声），而没有考虑脉冲噪声等因素。</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香农定理给出的是无误码数据传输速率。香农还证明，假设信道实际数据传输速率比无误码数据传输速率低，那么使用一个适当的信号编码来达到无误码数据传 输速率在理论上是可能的。遗憾的是，香农并没有给出如何找到这种编码的方法。不可否认的是，香农定理确实提供了一个用来衡量实际通信系统性能的标准。</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67</a:t>
            </a:fld>
            <a:endParaRPr lang="zh-CN" altLang="en-US"/>
          </a:p>
        </p:txBody>
      </p:sp>
    </p:spTree>
    <p:extLst>
      <p:ext uri="{BB962C8B-B14F-4D97-AF65-F5344CB8AC3E}">
        <p14:creationId xmlns:p14="http://schemas.microsoft.com/office/powerpoint/2010/main" val="243794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网络中，移动设备处于网络的边缘，而网络中心是固定、移动网络的通信基础构架。</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14</a:t>
            </a:fld>
            <a:endParaRPr lang="zh-CN" altLang="en-US"/>
          </a:p>
        </p:txBody>
      </p:sp>
    </p:spTree>
    <p:extLst>
      <p:ext uri="{BB962C8B-B14F-4D97-AF65-F5344CB8AC3E}">
        <p14:creationId xmlns:p14="http://schemas.microsoft.com/office/powerpoint/2010/main" val="3786576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MIPS</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位和</a:t>
            </a:r>
            <a:r>
              <a:rPr lang="en-US" altLang="zh-CN" sz="1200" b="0" i="0" kern="1200" dirty="0">
                <a:solidFill>
                  <a:schemeClr val="tx1"/>
                </a:solidFill>
                <a:effectLst/>
                <a:latin typeface="+mn-lt"/>
                <a:ea typeface="+mn-ea"/>
                <a:cs typeface="+mn-cs"/>
              </a:rPr>
              <a:t>64</a:t>
            </a:r>
            <a:r>
              <a:rPr lang="zh-CN" altLang="en-US" sz="1200" b="0" i="0" kern="1200" dirty="0">
                <a:solidFill>
                  <a:schemeClr val="tx1"/>
                </a:solidFill>
                <a:effectLst/>
                <a:latin typeface="+mn-lt"/>
                <a:ea typeface="+mn-ea"/>
                <a:cs typeface="+mn-cs"/>
              </a:rPr>
              <a:t>位嵌入式领域中历史悠久，获得了不少的成功</a:t>
            </a:r>
            <a:endParaRPr lang="en-US" altLang="zh-CN" sz="1200" b="0"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ARM</a:t>
            </a:r>
            <a:r>
              <a:rPr lang="zh-CN" altLang="en-US" sz="1200" b="1" i="0" kern="1200" dirty="0">
                <a:solidFill>
                  <a:schemeClr val="tx1"/>
                </a:solidFill>
                <a:effectLst/>
                <a:latin typeface="+mn-lt"/>
                <a:ea typeface="+mn-ea"/>
                <a:cs typeface="+mn-cs"/>
              </a:rPr>
              <a:t>和</a:t>
            </a:r>
            <a:r>
              <a:rPr lang="en-US" altLang="zh-CN" sz="1200" b="1" i="0" kern="1200" dirty="0">
                <a:solidFill>
                  <a:schemeClr val="tx1"/>
                </a:solidFill>
                <a:effectLst/>
                <a:latin typeface="+mn-lt"/>
                <a:ea typeface="+mn-ea"/>
                <a:cs typeface="+mn-cs"/>
              </a:rPr>
              <a:t>Intel</a:t>
            </a:r>
            <a:r>
              <a:rPr lang="zh-CN" altLang="en-US" sz="1200" b="1" i="0" kern="1200" dirty="0">
                <a:solidFill>
                  <a:schemeClr val="tx1"/>
                </a:solidFill>
                <a:effectLst/>
                <a:latin typeface="+mn-lt"/>
                <a:ea typeface="+mn-ea"/>
                <a:cs typeface="+mn-cs"/>
              </a:rPr>
              <a:t>处理器的第一个区别是，前者使用精简指令集（</a:t>
            </a:r>
            <a:r>
              <a:rPr lang="en-US" altLang="zh-CN" sz="1200" b="1" i="0" kern="1200" dirty="0">
                <a:solidFill>
                  <a:schemeClr val="tx1"/>
                </a:solidFill>
                <a:effectLst/>
                <a:latin typeface="+mn-lt"/>
                <a:ea typeface="+mn-ea"/>
                <a:cs typeface="+mn-cs"/>
              </a:rPr>
              <a:t>RISC</a:t>
            </a:r>
            <a:r>
              <a:rPr lang="zh-CN" altLang="en-US" sz="1200" b="1" i="0" kern="1200" dirty="0">
                <a:solidFill>
                  <a:schemeClr val="tx1"/>
                </a:solidFill>
                <a:effectLst/>
                <a:latin typeface="+mn-lt"/>
                <a:ea typeface="+mn-ea"/>
                <a:cs typeface="+mn-cs"/>
              </a:rPr>
              <a:t>），而后者使用复杂指令集（</a:t>
            </a:r>
            <a:r>
              <a:rPr lang="en-US" altLang="zh-CN" sz="1200" b="1" i="0" kern="1200" dirty="0">
                <a:solidFill>
                  <a:schemeClr val="tx1"/>
                </a:solidFill>
                <a:effectLst/>
                <a:latin typeface="+mn-lt"/>
                <a:ea typeface="+mn-ea"/>
                <a:cs typeface="+mn-cs"/>
              </a:rPr>
              <a:t>CISC)</a:t>
            </a:r>
            <a:r>
              <a:rPr lang="zh-CN" altLang="en-US" sz="1200" b="1" i="0" kern="1200" dirty="0">
                <a:solidFill>
                  <a:schemeClr val="tx1"/>
                </a:solidFill>
                <a:effectLst/>
                <a:latin typeface="+mn-lt"/>
                <a:ea typeface="+mn-ea"/>
                <a:cs typeface="+mn-cs"/>
              </a:rPr>
              <a:t>。</a:t>
            </a:r>
            <a:endParaRPr lang="en-US"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处理器的另外一个主要区别是</a:t>
            </a:r>
            <a:r>
              <a:rPr lang="en-US" altLang="zh-CN" sz="1200" b="1" i="0" kern="1200" dirty="0">
                <a:solidFill>
                  <a:schemeClr val="tx1"/>
                </a:solidFill>
                <a:effectLst/>
                <a:latin typeface="+mn-lt"/>
                <a:ea typeface="+mn-ea"/>
                <a:cs typeface="+mn-cs"/>
              </a:rPr>
              <a:t>ARM</a:t>
            </a:r>
            <a:r>
              <a:rPr lang="zh-CN" altLang="en-US" sz="1200" b="1" i="0" kern="1200" dirty="0">
                <a:solidFill>
                  <a:schemeClr val="tx1"/>
                </a:solidFill>
                <a:effectLst/>
                <a:latin typeface="+mn-lt"/>
                <a:ea typeface="+mn-ea"/>
                <a:cs typeface="+mn-cs"/>
              </a:rPr>
              <a:t>从来只是设计低功耗处理器</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的强项是设计超高性能的台式机和服务器处理器。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Intel i7</a:t>
            </a:r>
            <a:r>
              <a:rPr lang="zh-CN" altLang="en-US" sz="1200" b="0" i="0" kern="1200" dirty="0">
                <a:solidFill>
                  <a:schemeClr val="tx1"/>
                </a:solidFill>
                <a:effectLst/>
                <a:latin typeface="+mn-lt"/>
                <a:ea typeface="+mn-ea"/>
                <a:cs typeface="+mn-cs"/>
              </a:rPr>
              <a:t>处理器平均发热率为</a:t>
            </a:r>
            <a:r>
              <a:rPr lang="en-US" altLang="zh-CN" sz="1200" b="0" i="0" kern="1200" dirty="0">
                <a:solidFill>
                  <a:schemeClr val="tx1"/>
                </a:solidFill>
                <a:effectLst/>
                <a:latin typeface="+mn-lt"/>
                <a:ea typeface="+mn-ea"/>
                <a:cs typeface="+mn-cs"/>
              </a:rPr>
              <a:t>45</a:t>
            </a:r>
            <a:r>
              <a:rPr lang="zh-CN" altLang="en-US" sz="1200" b="0" i="0" kern="1200" dirty="0">
                <a:solidFill>
                  <a:schemeClr val="tx1"/>
                </a:solidFill>
                <a:effectLst/>
                <a:latin typeface="+mn-lt"/>
                <a:ea typeface="+mn-ea"/>
                <a:cs typeface="+mn-cs"/>
              </a:rPr>
              <a:t>瓦。基于</a:t>
            </a:r>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的片上系统（其中包括图形处理器）的发热率最大瞬间峰值大约是</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瓦，约为</a:t>
            </a:r>
            <a:r>
              <a:rPr lang="en-US" altLang="zh-CN" sz="1200" b="0" i="0" kern="1200" dirty="0">
                <a:solidFill>
                  <a:schemeClr val="tx1"/>
                </a:solidFill>
                <a:effectLst/>
                <a:latin typeface="+mn-lt"/>
                <a:ea typeface="+mn-ea"/>
                <a:cs typeface="+mn-cs"/>
              </a:rPr>
              <a:t>Intel i7</a:t>
            </a:r>
            <a:r>
              <a:rPr lang="zh-CN" altLang="en-US" sz="1200" b="0" i="0" kern="1200" dirty="0">
                <a:solidFill>
                  <a:schemeClr val="tx1"/>
                </a:solidFill>
                <a:effectLst/>
                <a:latin typeface="+mn-lt"/>
                <a:ea typeface="+mn-ea"/>
                <a:cs typeface="+mn-cs"/>
              </a:rPr>
              <a:t>处理器的</a:t>
            </a:r>
            <a:r>
              <a:rPr lang="en-US" altLang="zh-CN" sz="1200" b="0" i="0" kern="1200" dirty="0">
                <a:solidFill>
                  <a:schemeClr val="tx1"/>
                </a:solidFill>
                <a:effectLst/>
                <a:latin typeface="+mn-lt"/>
                <a:ea typeface="+mn-ea"/>
                <a:cs typeface="+mn-cs"/>
              </a:rPr>
              <a:t>1/15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其最新的</a:t>
            </a:r>
            <a:r>
              <a:rPr lang="en-US" altLang="zh-CN" sz="1200" b="0" i="0" kern="1200" dirty="0">
                <a:solidFill>
                  <a:schemeClr val="tx1"/>
                </a:solidFill>
                <a:effectLst/>
                <a:latin typeface="+mn-lt"/>
                <a:ea typeface="+mn-ea"/>
                <a:cs typeface="+mn-cs"/>
              </a:rPr>
              <a:t>Atom</a:t>
            </a:r>
            <a:r>
              <a:rPr lang="zh-CN" altLang="en-US" sz="1200" b="0" i="0" kern="1200" dirty="0">
                <a:solidFill>
                  <a:schemeClr val="tx1"/>
                </a:solidFill>
                <a:effectLst/>
                <a:latin typeface="+mn-lt"/>
                <a:ea typeface="+mn-ea"/>
                <a:cs typeface="+mn-cs"/>
              </a:rPr>
              <a:t>系列处理器采用了跟</a:t>
            </a:r>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处理器类似的温度控制设计，为此</a:t>
            </a:r>
            <a:r>
              <a:rPr lang="en-US" altLang="zh-CN" sz="1200" b="0" i="0" kern="1200" dirty="0">
                <a:solidFill>
                  <a:schemeClr val="tx1"/>
                </a:solidFill>
                <a:effectLst/>
                <a:latin typeface="+mn-lt"/>
                <a:ea typeface="+mn-ea"/>
                <a:cs typeface="+mn-cs"/>
              </a:rPr>
              <a:t>Intel</a:t>
            </a:r>
            <a:r>
              <a:rPr lang="zh-CN" altLang="en-US" sz="1200" b="0" i="0" kern="1200" dirty="0">
                <a:solidFill>
                  <a:schemeClr val="tx1"/>
                </a:solidFill>
                <a:effectLst/>
                <a:latin typeface="+mn-lt"/>
                <a:ea typeface="+mn-ea"/>
                <a:cs typeface="+mn-cs"/>
              </a:rPr>
              <a:t>必须使用最新的</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纳米制造工艺。一般而言，制造工艺的纳米数越小，能量的使用效率越高。</a:t>
            </a:r>
            <a:r>
              <a:rPr lang="en-US" altLang="zh-CN" sz="1200" b="0" i="0" kern="1200" dirty="0">
                <a:solidFill>
                  <a:schemeClr val="tx1"/>
                </a:solidFill>
                <a:effectLst/>
                <a:latin typeface="+mn-lt"/>
                <a:ea typeface="+mn-ea"/>
                <a:cs typeface="+mn-cs"/>
              </a:rPr>
              <a:t>ARM</a:t>
            </a:r>
            <a:r>
              <a:rPr lang="zh-CN" altLang="en-US" sz="1200" b="0" i="0" kern="1200" dirty="0">
                <a:solidFill>
                  <a:schemeClr val="tx1"/>
                </a:solidFill>
                <a:effectLst/>
                <a:latin typeface="+mn-lt"/>
                <a:ea typeface="+mn-ea"/>
                <a:cs typeface="+mn-cs"/>
              </a:rPr>
              <a:t>处理器使用更低的制造工艺，拥有类似的温控效果。比如，高通晓龙</a:t>
            </a:r>
            <a:r>
              <a:rPr lang="en-US" altLang="zh-CN" sz="1200" b="0" i="0" kern="1200" dirty="0">
                <a:solidFill>
                  <a:schemeClr val="tx1"/>
                </a:solidFill>
                <a:effectLst/>
                <a:latin typeface="+mn-lt"/>
                <a:ea typeface="+mn-ea"/>
                <a:cs typeface="+mn-cs"/>
              </a:rPr>
              <a:t>805</a:t>
            </a:r>
            <a:r>
              <a:rPr lang="zh-CN" altLang="en-US" sz="1200" b="0" i="0" kern="1200" dirty="0">
                <a:solidFill>
                  <a:schemeClr val="tx1"/>
                </a:solidFill>
                <a:effectLst/>
                <a:latin typeface="+mn-lt"/>
                <a:ea typeface="+mn-ea"/>
                <a:cs typeface="+mn-cs"/>
              </a:rPr>
              <a:t>处理器使用</a:t>
            </a:r>
            <a:r>
              <a:rPr lang="en-US" altLang="zh-CN" sz="1200" b="0" i="0" kern="1200" dirty="0">
                <a:solidFill>
                  <a:schemeClr val="tx1"/>
                </a:solidFill>
                <a:effectLst/>
                <a:latin typeface="+mn-lt"/>
                <a:ea typeface="+mn-ea"/>
                <a:cs typeface="+mn-cs"/>
              </a:rPr>
              <a:t>28</a:t>
            </a:r>
            <a:r>
              <a:rPr lang="zh-CN" altLang="en-US" sz="1200" b="0" i="0" kern="1200" dirty="0">
                <a:solidFill>
                  <a:schemeClr val="tx1"/>
                </a:solidFill>
                <a:effectLst/>
                <a:latin typeface="+mn-lt"/>
                <a:ea typeface="+mn-ea"/>
                <a:cs typeface="+mn-cs"/>
              </a:rPr>
              <a:t>纳米制造工艺。</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70</a:t>
            </a:fld>
            <a:endParaRPr lang="zh-CN" altLang="en-US"/>
          </a:p>
        </p:txBody>
      </p:sp>
    </p:spTree>
    <p:extLst>
      <p:ext uri="{BB962C8B-B14F-4D97-AF65-F5344CB8AC3E}">
        <p14:creationId xmlns:p14="http://schemas.microsoft.com/office/powerpoint/2010/main" val="509278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过于关注硬件</a:t>
            </a:r>
            <a:endParaRPr lang="en-US" altLang="zh-CN" dirty="0"/>
          </a:p>
          <a:p>
            <a:r>
              <a:rPr lang="en-US" altLang="zh-CN" dirty="0"/>
              <a:t>Symbian</a:t>
            </a:r>
            <a:r>
              <a:rPr lang="zh-CN" altLang="en-US" dirty="0"/>
              <a:t>开发的门槛比较高</a:t>
            </a:r>
            <a:endParaRPr lang="en-US" altLang="zh-CN" dirty="0"/>
          </a:p>
          <a:p>
            <a:r>
              <a:rPr lang="en-US" altLang="zh-CN" dirty="0"/>
              <a:t>Symbian</a:t>
            </a:r>
            <a:r>
              <a:rPr lang="zh-CN" altLang="en-US" dirty="0"/>
              <a:t>应用的调试比较麻烦</a:t>
            </a:r>
            <a:endParaRPr lang="en-US" altLang="zh-CN" dirty="0"/>
          </a:p>
          <a:p>
            <a:r>
              <a:rPr lang="zh-CN" altLang="en-US" dirty="0"/>
              <a:t>签名机制，只有有签名的应用才能安装到机器上</a:t>
            </a:r>
            <a:endParaRPr lang="en-US" altLang="zh-CN" dirty="0"/>
          </a:p>
          <a:p>
            <a:r>
              <a:rPr lang="en-US" altLang="zh-CN" dirty="0"/>
              <a:t>…… ……</a:t>
            </a:r>
          </a:p>
          <a:p>
            <a:endParaRPr lang="en-US" altLang="zh-CN" dirty="0"/>
          </a:p>
          <a:p>
            <a:r>
              <a:rPr lang="zh-CN" altLang="en-US" sz="1200" b="0" i="0" kern="1200" dirty="0">
                <a:solidFill>
                  <a:schemeClr val="tx1"/>
                </a:solidFill>
                <a:effectLst/>
                <a:latin typeface="+mn-lt"/>
                <a:ea typeface="+mn-ea"/>
                <a:cs typeface="+mn-cs"/>
              </a:rPr>
              <a:t>在系统上，不讨好开发者；在使用的时候，也不讨好使用者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Symbian</a:t>
            </a:r>
            <a:r>
              <a:rPr lang="zh-CN" altLang="en-US" sz="1200" b="0" i="0" kern="1200" dirty="0">
                <a:solidFill>
                  <a:schemeClr val="tx1"/>
                </a:solidFill>
                <a:effectLst/>
                <a:latin typeface="+mn-lt"/>
                <a:ea typeface="+mn-ea"/>
                <a:cs typeface="+mn-cs"/>
              </a:rPr>
              <a:t>因为定位能在性能比较差的机器上运行，诺基亚的智能机在性能、种类和价格上，以及</a:t>
            </a:r>
            <a:r>
              <a:rPr lang="en-US" altLang="zh-CN" sz="1200" b="0" i="0" kern="1200" dirty="0">
                <a:solidFill>
                  <a:schemeClr val="tx1"/>
                </a:solidFill>
                <a:effectLst/>
                <a:latin typeface="+mn-lt"/>
                <a:ea typeface="+mn-ea"/>
                <a:cs typeface="+mn-cs"/>
              </a:rPr>
              <a:t>Symbian</a:t>
            </a:r>
            <a:r>
              <a:rPr lang="zh-CN" altLang="en-US" sz="1200" b="0" i="0" kern="1200" dirty="0">
                <a:solidFill>
                  <a:schemeClr val="tx1"/>
                </a:solidFill>
                <a:effectLst/>
                <a:latin typeface="+mn-lt"/>
                <a:ea typeface="+mn-ea"/>
                <a:cs typeface="+mn-cs"/>
              </a:rPr>
              <a:t>平台上的众多的应用，稳稳的压倒了其他竞争者。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诺基亚如今已经成为一家专业的通信设备制造商。</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78</a:t>
            </a:fld>
            <a:endParaRPr lang="zh-CN" altLang="en-US"/>
          </a:p>
        </p:txBody>
      </p:sp>
    </p:spTree>
    <p:extLst>
      <p:ext uri="{BB962C8B-B14F-4D97-AF65-F5344CB8AC3E}">
        <p14:creationId xmlns:p14="http://schemas.microsoft.com/office/powerpoint/2010/main" val="1697076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这一次最先出现在法国作家利尔 亚当在</a:t>
            </a:r>
            <a:r>
              <a:rPr lang="en-US" altLang="zh-CN" sz="1200" b="0" i="0" kern="1200" dirty="0">
                <a:solidFill>
                  <a:schemeClr val="tx1"/>
                </a:solidFill>
                <a:effectLst/>
                <a:latin typeface="+mn-lt"/>
                <a:ea typeface="+mn-ea"/>
                <a:cs typeface="+mn-cs"/>
              </a:rPr>
              <a:t>1886</a:t>
            </a:r>
            <a:r>
              <a:rPr lang="zh-CN" altLang="en-US" sz="1200" b="0" i="0" kern="1200" dirty="0">
                <a:solidFill>
                  <a:schemeClr val="tx1"/>
                </a:solidFill>
                <a:effectLst/>
                <a:latin typeface="+mn-lt"/>
                <a:ea typeface="+mn-ea"/>
                <a:cs typeface="+mn-cs"/>
              </a:rPr>
              <a:t>年发行的科幻小说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未来夏娃</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中，作者将外表像人类的机器起名为</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，这也就是</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小人名字的由来。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Andy Rubin</a:t>
            </a:r>
            <a:r>
              <a:rPr lang="zh-CN" altLang="en-US" sz="1200" b="0" i="0" kern="1200" dirty="0">
                <a:solidFill>
                  <a:schemeClr val="tx1"/>
                </a:solidFill>
                <a:effectLst/>
                <a:latin typeface="+mn-lt"/>
                <a:ea typeface="+mn-ea"/>
                <a:cs typeface="+mn-cs"/>
              </a:rPr>
              <a:t>创立了两个</a:t>
            </a:r>
            <a:r>
              <a:rPr lang="zh-CN" altLang="en-US" sz="1200" b="0" i="0" u="none" strike="noStrike" kern="1200" dirty="0">
                <a:solidFill>
                  <a:schemeClr val="tx1"/>
                </a:solidFill>
                <a:effectLst/>
                <a:latin typeface="+mn-lt"/>
                <a:ea typeface="+mn-ea"/>
                <a:cs typeface="+mn-cs"/>
                <a:hlinkClick r:id="rId3"/>
              </a:rPr>
              <a:t>手机操作系统</a:t>
            </a:r>
            <a:r>
              <a:rPr lang="zh-CN" altLang="en-US" sz="1200" b="0" i="0" kern="1200" dirty="0">
                <a:solidFill>
                  <a:schemeClr val="tx1"/>
                </a:solidFill>
                <a:effectLst/>
                <a:latin typeface="+mn-lt"/>
                <a:ea typeface="+mn-ea"/>
                <a:cs typeface="+mn-cs"/>
              </a:rPr>
              <a:t>公司：</a:t>
            </a:r>
            <a:r>
              <a:rPr lang="en-US" altLang="zh-CN" sz="1200" b="0" i="0" kern="1200" dirty="0">
                <a:solidFill>
                  <a:schemeClr val="tx1"/>
                </a:solidFill>
                <a:effectLst/>
                <a:latin typeface="+mn-lt"/>
                <a:ea typeface="+mn-ea"/>
                <a:cs typeface="+mn-cs"/>
              </a:rPr>
              <a:t>Danger</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Danger 5</a:t>
            </a:r>
            <a:r>
              <a:rPr lang="zh-CN" altLang="en-US" sz="1200" b="0" i="0" kern="1200" dirty="0">
                <a:solidFill>
                  <a:schemeClr val="tx1"/>
                </a:solidFill>
                <a:effectLst/>
                <a:latin typeface="+mn-lt"/>
                <a:ea typeface="+mn-ea"/>
                <a:cs typeface="+mn-cs"/>
              </a:rPr>
              <a:t>亿美元卖给</a:t>
            </a:r>
            <a:r>
              <a:rPr lang="zh-CN" altLang="en-US" sz="1200" b="0" i="0" u="none" strike="noStrike" kern="1200" dirty="0">
                <a:solidFill>
                  <a:schemeClr val="tx1"/>
                </a:solidFill>
                <a:effectLst/>
                <a:latin typeface="+mn-lt"/>
                <a:ea typeface="+mn-ea"/>
                <a:cs typeface="+mn-cs"/>
                <a:hlinkClick r:id="rId4"/>
              </a:rPr>
              <a:t>微软</a:t>
            </a:r>
            <a:r>
              <a:rPr lang="zh-CN" altLang="en-US" sz="1200" b="0" i="0" kern="1200" dirty="0">
                <a:solidFill>
                  <a:schemeClr val="tx1"/>
                </a:solidFill>
                <a:effectLst/>
                <a:latin typeface="+mn-lt"/>
                <a:ea typeface="+mn-ea"/>
                <a:cs typeface="+mn-cs"/>
              </a:rPr>
              <a:t>，成为了</a:t>
            </a:r>
            <a:r>
              <a:rPr lang="en-US" altLang="zh-CN" sz="1200" b="0" i="0" kern="1200" dirty="0">
                <a:solidFill>
                  <a:schemeClr val="tx1"/>
                </a:solidFill>
                <a:effectLst/>
                <a:latin typeface="+mn-lt"/>
                <a:ea typeface="+mn-ea"/>
                <a:cs typeface="+mn-cs"/>
              </a:rPr>
              <a:t>Kin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Android 4</a:t>
            </a:r>
            <a:r>
              <a:rPr lang="zh-CN" altLang="en-US" sz="1200" b="0" i="0" kern="1200" dirty="0">
                <a:solidFill>
                  <a:schemeClr val="tx1"/>
                </a:solidFill>
                <a:effectLst/>
                <a:latin typeface="+mn-lt"/>
                <a:ea typeface="+mn-ea"/>
                <a:cs typeface="+mn-cs"/>
              </a:rPr>
              <a:t>千万美元卖给</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dirty="0">
                <a:latin typeface="Arial" panose="020B0604020202020204" pitchFamily="34" charset="0"/>
                <a:ea typeface="微软雅黑" panose="020B0503020204020204" pitchFamily="34" charset="-122"/>
                <a:cs typeface="Arial" panose="020B0604020202020204" pitchFamily="34" charset="0"/>
              </a:rPr>
              <a:t>2005</a:t>
            </a:r>
            <a:r>
              <a:rPr lang="zh-CN" altLang="en-US" sz="1200" dirty="0">
                <a:latin typeface="Arial" panose="020B0604020202020204" pitchFamily="34" charset="0"/>
                <a:ea typeface="微软雅黑" panose="020B0503020204020204" pitchFamily="34" charset="-122"/>
                <a:cs typeface="Arial" panose="020B0604020202020204" pitchFamily="34" charset="0"/>
              </a:rPr>
              <a:t>年</a:t>
            </a:r>
            <a:r>
              <a:rPr lang="en-US" altLang="zh-CN" sz="1200" dirty="0">
                <a:latin typeface="Arial" panose="020B0604020202020204" pitchFamily="34" charset="0"/>
                <a:ea typeface="微软雅黑" panose="020B0503020204020204" pitchFamily="34" charset="-122"/>
                <a:cs typeface="Arial" panose="020B0604020202020204" pitchFamily="34" charset="0"/>
              </a:rPr>
              <a:t>8</a:t>
            </a:r>
            <a:r>
              <a:rPr lang="zh-CN" altLang="en-US" sz="1200" dirty="0">
                <a:latin typeface="Arial" panose="020B0604020202020204" pitchFamily="34" charset="0"/>
                <a:ea typeface="微软雅黑" panose="020B0503020204020204" pitchFamily="34" charset="-122"/>
                <a:cs typeface="Arial" panose="020B0604020202020204" pitchFamily="34" charset="0"/>
              </a:rPr>
              <a:t>月由</a:t>
            </a:r>
            <a:r>
              <a:rPr lang="zh-CN" altLang="en-US" sz="1200" b="0" i="0" kern="1200" dirty="0">
                <a:solidFill>
                  <a:schemeClr val="tx1"/>
                </a:solidFill>
                <a:effectLst/>
                <a:latin typeface="+mn-lt"/>
                <a:ea typeface="+mn-ea"/>
                <a:cs typeface="+mn-cs"/>
              </a:rPr>
              <a:t>谷歌公司收购了这个仅成立</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月的高科技企业</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2007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日这天，谷歌公司正式向外接展示了这款名为</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的</a:t>
            </a:r>
            <a:r>
              <a:rPr lang="zh-CN" altLang="en-US" sz="1200" b="1" i="0" u="none" strike="noStrike" kern="1200" dirty="0">
                <a:solidFill>
                  <a:schemeClr val="tx1"/>
                </a:solidFill>
                <a:effectLst/>
                <a:latin typeface="+mn-lt"/>
                <a:ea typeface="+mn-ea"/>
                <a:cs typeface="+mn-cs"/>
                <a:hlinkClick r:id="rId5" tooltip="操作系统知识库"/>
              </a:rPr>
              <a:t>操作系统</a:t>
            </a:r>
            <a:r>
              <a:rPr lang="zh-CN" altLang="en-US" sz="1200" b="1" i="0" u="none" strike="noStrike" kern="1200" dirty="0">
                <a:solidFill>
                  <a:schemeClr val="tx1"/>
                </a:solidFill>
                <a:effectLst/>
                <a:latin typeface="+mn-lt"/>
                <a:ea typeface="+mn-ea"/>
                <a:cs typeface="+mn-cs"/>
              </a:rPr>
              <a:t>。</a:t>
            </a:r>
            <a:endParaRPr lang="en-US" altLang="zh-CN" sz="1200" b="1" i="0" u="none" strike="noStrike" kern="1200" dirty="0">
              <a:solidFill>
                <a:schemeClr val="tx1"/>
              </a:solidFill>
              <a:effectLst/>
              <a:latin typeface="+mn-lt"/>
              <a:ea typeface="+mn-ea"/>
              <a:cs typeface="+mn-cs"/>
            </a:endParaRPr>
          </a:p>
          <a:p>
            <a:endParaRPr lang="en-US" altLang="zh-CN" sz="1200" b="1" i="0" u="none" strike="noStrike"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2008</a:t>
            </a:r>
            <a:r>
              <a:rPr lang="zh-CN" altLang="en-US" sz="1200" b="0" i="0" kern="1200" dirty="0">
                <a:solidFill>
                  <a:schemeClr val="tx1"/>
                </a:solidFill>
                <a:effectLst/>
                <a:latin typeface="+mn-lt"/>
                <a:ea typeface="+mn-ea"/>
                <a:cs typeface="+mn-cs"/>
              </a:rPr>
              <a:t>年，在智能手机领域还是诺基亚的天下，</a:t>
            </a:r>
            <a:r>
              <a:rPr lang="en-US" altLang="zh-CN" sz="1200" b="0" i="0" kern="1200" dirty="0">
                <a:solidFill>
                  <a:schemeClr val="tx1"/>
                </a:solidFill>
                <a:effectLst/>
                <a:latin typeface="+mn-lt"/>
                <a:ea typeface="+mn-ea"/>
                <a:cs typeface="+mn-cs"/>
              </a:rPr>
              <a:t>Symbian</a:t>
            </a:r>
            <a:r>
              <a:rPr lang="zh-CN" altLang="en-US" sz="1200" b="0" i="0" kern="1200" dirty="0">
                <a:solidFill>
                  <a:schemeClr val="tx1"/>
                </a:solidFill>
                <a:effectLst/>
                <a:latin typeface="+mn-lt"/>
                <a:ea typeface="+mn-ea"/>
                <a:cs typeface="+mn-cs"/>
              </a:rPr>
              <a:t>系统在智能手机市场中占有绝对优势，在这种前提下，谷歌发布的</a:t>
            </a:r>
            <a:r>
              <a:rPr lang="en-US" altLang="zh-CN" sz="1200" b="0" i="0" kern="1200" dirty="0">
                <a:solidFill>
                  <a:schemeClr val="tx1"/>
                </a:solidFill>
                <a:effectLst/>
                <a:latin typeface="+mn-lt"/>
                <a:ea typeface="+mn-ea"/>
                <a:cs typeface="+mn-cs"/>
              </a:rPr>
              <a:t>Android 1.0</a:t>
            </a:r>
            <a:r>
              <a:rPr lang="zh-CN" altLang="en-US" sz="1200" b="0" i="0" kern="1200" dirty="0">
                <a:solidFill>
                  <a:schemeClr val="tx1"/>
                </a:solidFill>
                <a:effectLst/>
                <a:latin typeface="+mn-lt"/>
                <a:ea typeface="+mn-ea"/>
                <a:cs typeface="+mn-cs"/>
              </a:rPr>
              <a:t>系统并没有被外界看好，甚至言论称最多一年谷歌就会放弃</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系统。</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80</a:t>
            </a:fld>
            <a:endParaRPr lang="zh-CN" altLang="en-US"/>
          </a:p>
        </p:txBody>
      </p:sp>
    </p:spTree>
    <p:extLst>
      <p:ext uri="{BB962C8B-B14F-4D97-AF65-F5344CB8AC3E}">
        <p14:creationId xmlns:p14="http://schemas.microsoft.com/office/powerpoint/2010/main" val="2109767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T-Mobile G1</a:t>
            </a:r>
            <a:r>
              <a:rPr lang="zh-CN" altLang="en-US" sz="1200" b="0" i="0" kern="1200" dirty="0">
                <a:solidFill>
                  <a:schemeClr val="tx1"/>
                </a:solidFill>
                <a:effectLst/>
                <a:latin typeface="+mn-lt"/>
                <a:ea typeface="+mn-ea"/>
                <a:cs typeface="+mn-cs"/>
              </a:rPr>
              <a:t>是世界上第一款使用</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操作系统的手机，手机的全名为</a:t>
            </a:r>
            <a:r>
              <a:rPr lang="en-US" altLang="zh-CN" sz="1200" b="0" i="0" kern="1200" dirty="0">
                <a:solidFill>
                  <a:schemeClr val="tx1"/>
                </a:solidFill>
                <a:effectLst/>
                <a:latin typeface="+mn-lt"/>
                <a:ea typeface="+mn-ea"/>
                <a:cs typeface="+mn-cs"/>
              </a:rPr>
              <a:t>HTC Dream</a:t>
            </a:r>
            <a:r>
              <a:rPr lang="zh-CN" altLang="en-US" sz="1200" b="0" i="0" kern="1200" dirty="0">
                <a:solidFill>
                  <a:schemeClr val="tx1"/>
                </a:solidFill>
                <a:effectLst/>
                <a:latin typeface="+mn-lt"/>
                <a:ea typeface="+mn-ea"/>
                <a:cs typeface="+mn-cs"/>
              </a:rPr>
              <a:t>，手机是由运营商</a:t>
            </a:r>
            <a:r>
              <a:rPr lang="en-US" altLang="zh-CN" sz="1200" b="0" i="0" kern="1200" dirty="0">
                <a:solidFill>
                  <a:schemeClr val="tx1"/>
                </a:solidFill>
                <a:effectLst/>
                <a:latin typeface="+mn-lt"/>
                <a:ea typeface="+mn-ea"/>
                <a:cs typeface="+mn-cs"/>
              </a:rPr>
              <a:t>T-Mobile</a:t>
            </a:r>
            <a:r>
              <a:rPr lang="zh-CN" altLang="en-US" sz="1200" b="0" i="0" kern="1200" dirty="0">
                <a:solidFill>
                  <a:schemeClr val="tx1"/>
                </a:solidFill>
                <a:effectLst/>
                <a:latin typeface="+mn-lt"/>
                <a:ea typeface="+mn-ea"/>
                <a:cs typeface="+mn-cs"/>
              </a:rPr>
              <a:t>定制，台湾</a:t>
            </a:r>
            <a:r>
              <a:rPr lang="en-US" altLang="zh-CN" sz="1200" b="0" i="0" kern="1200" dirty="0">
                <a:solidFill>
                  <a:schemeClr val="tx1"/>
                </a:solidFill>
                <a:effectLst/>
                <a:latin typeface="+mn-lt"/>
                <a:ea typeface="+mn-ea"/>
                <a:cs typeface="+mn-cs"/>
              </a:rPr>
              <a:t>HTC(</a:t>
            </a:r>
            <a:r>
              <a:rPr lang="zh-CN" altLang="en-US" sz="1200" b="0" i="0" kern="1200" dirty="0">
                <a:solidFill>
                  <a:schemeClr val="tx1"/>
                </a:solidFill>
                <a:effectLst/>
                <a:latin typeface="+mn-lt"/>
                <a:ea typeface="+mn-ea"/>
                <a:cs typeface="+mn-cs"/>
              </a:rPr>
              <a:t>宏达电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代工制造。</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Android 1.5</a:t>
            </a:r>
            <a:r>
              <a:rPr lang="zh-CN" altLang="en-US" sz="1200" b="0" i="0" kern="1200" dirty="0">
                <a:solidFill>
                  <a:schemeClr val="tx1"/>
                </a:solidFill>
                <a:effectLst/>
                <a:latin typeface="+mn-lt"/>
                <a:ea typeface="+mn-ea"/>
                <a:cs typeface="+mn-cs"/>
              </a:rPr>
              <a:t>版本开始，谷歌开始将</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的版本以甜品的名字命名。在</a:t>
            </a:r>
            <a:r>
              <a:rPr lang="en-US" altLang="zh-CN" sz="1200" b="0" i="0" kern="1200" dirty="0">
                <a:solidFill>
                  <a:schemeClr val="tx1"/>
                </a:solidFill>
                <a:effectLst/>
                <a:latin typeface="+mn-lt"/>
                <a:ea typeface="+mn-ea"/>
                <a:cs typeface="+mn-cs"/>
              </a:rPr>
              <a:t>2009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HTC Dream</a:t>
            </a:r>
            <a:r>
              <a:rPr lang="zh-CN" altLang="en-US" sz="1200" b="0" i="0" kern="1200" dirty="0">
                <a:solidFill>
                  <a:schemeClr val="tx1"/>
                </a:solidFill>
                <a:effectLst/>
                <a:latin typeface="+mn-lt"/>
                <a:ea typeface="+mn-ea"/>
                <a:cs typeface="+mn-cs"/>
              </a:rPr>
              <a:t>以及</a:t>
            </a:r>
            <a:r>
              <a:rPr lang="en-US" altLang="zh-CN" sz="1200" b="0" i="0" kern="1200" dirty="0">
                <a:solidFill>
                  <a:schemeClr val="tx1"/>
                </a:solidFill>
                <a:effectLst/>
                <a:latin typeface="+mn-lt"/>
                <a:ea typeface="+mn-ea"/>
                <a:cs typeface="+mn-cs"/>
              </a:rPr>
              <a:t>HTC Magic</a:t>
            </a:r>
            <a:r>
              <a:rPr lang="zh-CN" altLang="en-US" sz="1200" b="0" i="0" kern="1200" dirty="0">
                <a:solidFill>
                  <a:schemeClr val="tx1"/>
                </a:solidFill>
                <a:effectLst/>
                <a:latin typeface="+mn-lt"/>
                <a:ea typeface="+mn-ea"/>
                <a:cs typeface="+mn-cs"/>
              </a:rPr>
              <a:t>成为当时仅次于</a:t>
            </a:r>
            <a:r>
              <a:rPr lang="en-US" altLang="zh-CN" sz="1200" b="0" i="0" kern="1200" dirty="0">
                <a:solidFill>
                  <a:schemeClr val="tx1"/>
                </a:solidFill>
                <a:effectLst/>
                <a:latin typeface="+mn-lt"/>
                <a:ea typeface="+mn-ea"/>
                <a:cs typeface="+mn-cs"/>
              </a:rPr>
              <a:t>iPhone</a:t>
            </a:r>
            <a:r>
              <a:rPr lang="zh-CN" altLang="en-US" sz="1200" b="0" i="0" kern="1200" dirty="0">
                <a:solidFill>
                  <a:schemeClr val="tx1"/>
                </a:solidFill>
                <a:effectLst/>
                <a:latin typeface="+mn-lt"/>
                <a:ea typeface="+mn-ea"/>
                <a:cs typeface="+mn-cs"/>
              </a:rPr>
              <a:t>的热门机型。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a:t>
            </a:r>
            <a:r>
              <a:rPr lang="en-US" altLang="zh-CN" sz="1200" b="0" i="0" kern="1200" dirty="0">
                <a:solidFill>
                  <a:schemeClr val="tx1"/>
                </a:solidFill>
                <a:effectLst/>
                <a:latin typeface="+mn-lt"/>
                <a:ea typeface="+mn-ea"/>
                <a:cs typeface="+mn-cs"/>
              </a:rPr>
              <a:t>2010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月份，</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内核开发者</a:t>
            </a:r>
            <a:r>
              <a:rPr lang="en-US" altLang="zh-CN" sz="1200" b="0" i="0" kern="1200" dirty="0">
                <a:solidFill>
                  <a:schemeClr val="tx1"/>
                </a:solidFill>
                <a:effectLst/>
                <a:latin typeface="+mn-lt"/>
                <a:ea typeface="+mn-ea"/>
                <a:cs typeface="+mn-cs"/>
              </a:rPr>
              <a:t>Greg </a:t>
            </a:r>
            <a:r>
              <a:rPr lang="en-US" altLang="zh-CN" sz="1200" b="0" i="0" kern="1200" dirty="0" err="1">
                <a:solidFill>
                  <a:schemeClr val="tx1"/>
                </a:solidFill>
                <a:effectLst/>
                <a:latin typeface="+mn-lt"/>
                <a:ea typeface="+mn-ea"/>
                <a:cs typeface="+mn-cs"/>
              </a:rPr>
              <a:t>Kroah</a:t>
            </a:r>
            <a:r>
              <a:rPr lang="en-US" altLang="zh-CN" sz="1200" b="0" i="0" kern="1200" dirty="0">
                <a:solidFill>
                  <a:schemeClr val="tx1"/>
                </a:solidFill>
                <a:effectLst/>
                <a:latin typeface="+mn-lt"/>
                <a:ea typeface="+mn-ea"/>
                <a:cs typeface="+mn-cs"/>
              </a:rPr>
              <a:t>-Hartman</a:t>
            </a:r>
            <a:r>
              <a:rPr lang="zh-CN" altLang="en-US" sz="1200" b="0" i="0" kern="1200" dirty="0">
                <a:solidFill>
                  <a:schemeClr val="tx1"/>
                </a:solidFill>
                <a:effectLst/>
                <a:latin typeface="+mn-lt"/>
                <a:ea typeface="+mn-ea"/>
                <a:cs typeface="+mn-cs"/>
              </a:rPr>
              <a:t>将</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的驱动程序从</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内核“状态树”</a:t>
            </a:r>
            <a:r>
              <a:rPr lang="en-US" altLang="zh-CN" sz="1200" b="0" i="0" kern="1200" dirty="0">
                <a:solidFill>
                  <a:schemeClr val="tx1"/>
                </a:solidFill>
                <a:effectLst/>
                <a:latin typeface="+mn-lt"/>
                <a:ea typeface="+mn-ea"/>
                <a:cs typeface="+mn-cs"/>
              </a:rPr>
              <a:t>(“staging tree”)</a:t>
            </a:r>
            <a:r>
              <a:rPr lang="zh-CN" altLang="en-US" sz="1200" b="0" i="0" kern="1200" dirty="0">
                <a:solidFill>
                  <a:schemeClr val="tx1"/>
                </a:solidFill>
                <a:effectLst/>
                <a:latin typeface="+mn-lt"/>
                <a:ea typeface="+mn-ea"/>
                <a:cs typeface="+mn-cs"/>
              </a:rPr>
              <a:t>上除去，从此，</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开发主流将分道扬镳。</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5.0</a:t>
            </a:r>
          </a:p>
          <a:p>
            <a:pPr marL="228600" indent="-228600">
              <a:buAutoNum type="arabicPeriod"/>
            </a:pPr>
            <a:r>
              <a:rPr lang="zh-CN" altLang="en-US" dirty="0"/>
              <a:t>全新</a:t>
            </a:r>
            <a:r>
              <a:rPr lang="en-US" altLang="zh-CN" dirty="0" err="1"/>
              <a:t>MaterialDesign</a:t>
            </a:r>
            <a:r>
              <a:rPr lang="zh-CN" altLang="en-US" dirty="0"/>
              <a:t>设计风格</a:t>
            </a:r>
            <a:endParaRPr lang="en-US" altLang="zh-CN" dirty="0"/>
          </a:p>
          <a:p>
            <a:pPr marL="228600" indent="-228600">
              <a:buAutoNum type="arabicPeriod"/>
            </a:pPr>
            <a:r>
              <a:rPr lang="zh-CN" altLang="en-US" dirty="0"/>
              <a:t>使用</a:t>
            </a:r>
            <a:r>
              <a:rPr lang="en-US" altLang="zh-CN" dirty="0"/>
              <a:t>ART</a:t>
            </a:r>
            <a:r>
              <a:rPr lang="zh-CN" altLang="en-US" dirty="0"/>
              <a:t>抛弃</a:t>
            </a:r>
            <a:r>
              <a:rPr lang="en-US" altLang="zh-CN" dirty="0" err="1"/>
              <a:t>Dalvik</a:t>
            </a:r>
            <a:r>
              <a:rPr lang="zh-CN" altLang="en-US" dirty="0"/>
              <a:t>，和之前的</a:t>
            </a:r>
            <a:r>
              <a:rPr lang="en-US" altLang="zh-CN" dirty="0" err="1"/>
              <a:t>Dalvik</a:t>
            </a:r>
            <a:r>
              <a:rPr lang="zh-CN" altLang="en-US" dirty="0"/>
              <a:t>虚拟机</a:t>
            </a:r>
            <a:r>
              <a:rPr lang="en-US" altLang="zh-CN" dirty="0"/>
              <a:t>JIT</a:t>
            </a:r>
            <a:r>
              <a:rPr lang="zh-CN" altLang="en-US" dirty="0"/>
              <a:t>即使编译相比，</a:t>
            </a:r>
            <a:r>
              <a:rPr lang="en-US" altLang="zh-CN" dirty="0"/>
              <a:t>ART</a:t>
            </a:r>
            <a:r>
              <a:rPr lang="zh-CN" altLang="en-US" dirty="0"/>
              <a:t>模式会预先将安卓</a:t>
            </a:r>
            <a:r>
              <a:rPr lang="en-US" altLang="zh-CN" dirty="0"/>
              <a:t>App</a:t>
            </a:r>
            <a:r>
              <a:rPr lang="zh-CN" altLang="en-US" dirty="0"/>
              <a:t>编译成为本地代码，减少了即使编译对计算性能的浪费，提高了安卓</a:t>
            </a:r>
            <a:r>
              <a:rPr lang="en-US" altLang="zh-CN" dirty="0"/>
              <a:t>App</a:t>
            </a:r>
            <a:r>
              <a:rPr lang="zh-CN" altLang="en-US" dirty="0"/>
              <a:t>运行效率。</a:t>
            </a:r>
            <a:endParaRPr lang="en-US" altLang="zh-CN" dirty="0"/>
          </a:p>
          <a:p>
            <a:pPr marL="228600" indent="-228600">
              <a:buAutoNum type="arabicPeriod"/>
            </a:pPr>
            <a:r>
              <a:rPr lang="zh-CN" altLang="en-US" dirty="0"/>
              <a:t>支持</a:t>
            </a:r>
            <a:r>
              <a:rPr lang="en-US" altLang="zh-CN" dirty="0"/>
              <a:t>64</a:t>
            </a:r>
            <a:r>
              <a:rPr lang="zh-CN" altLang="en-US" dirty="0"/>
              <a:t>位计算</a:t>
            </a:r>
            <a:endParaRPr lang="en-US" altLang="zh-CN" dirty="0"/>
          </a:p>
          <a:p>
            <a:pPr marL="228600" indent="-228600">
              <a:buAutoNum type="arabicPeriod"/>
            </a:pPr>
            <a:endParaRPr lang="en-US" altLang="zh-CN" dirty="0"/>
          </a:p>
          <a:p>
            <a:pPr marL="0" indent="0">
              <a:buNone/>
            </a:pPr>
            <a:r>
              <a:rPr lang="en-US" altLang="zh-CN" dirty="0"/>
              <a:t>6.0</a:t>
            </a:r>
          </a:p>
          <a:p>
            <a:pPr marL="228600" indent="-228600">
              <a:buAutoNum type="arabicPeriod"/>
            </a:pPr>
            <a:r>
              <a:rPr lang="zh-CN" altLang="en-US" dirty="0"/>
              <a:t>对内存管理进行进一步的优化。对于非社交类的</a:t>
            </a:r>
            <a:r>
              <a:rPr lang="en-US" altLang="zh-CN" dirty="0"/>
              <a:t>APP</a:t>
            </a:r>
            <a:r>
              <a:rPr lang="zh-CN" altLang="en-US" dirty="0"/>
              <a:t>，安卓</a:t>
            </a:r>
            <a:r>
              <a:rPr lang="en-US" altLang="zh-CN" dirty="0"/>
              <a:t>6.0</a:t>
            </a:r>
            <a:r>
              <a:rPr lang="zh-CN" altLang="en-US" dirty="0"/>
              <a:t>会启用“墓碑机制”，后台运行时将不再占用内存。升级到安卓</a:t>
            </a:r>
            <a:r>
              <a:rPr lang="en-US" altLang="zh-CN" dirty="0"/>
              <a:t>6.0</a:t>
            </a:r>
            <a:r>
              <a:rPr lang="zh-CN" altLang="en-US" dirty="0"/>
              <a:t>后，</a:t>
            </a:r>
            <a:r>
              <a:rPr lang="en-US" altLang="zh-CN" dirty="0"/>
              <a:t>512</a:t>
            </a:r>
            <a:r>
              <a:rPr lang="zh-CN" altLang="en-US" dirty="0"/>
              <a:t>内存都可以流畅到爆。</a:t>
            </a:r>
            <a:endParaRPr lang="en-US" altLang="zh-CN" dirty="0"/>
          </a:p>
          <a:p>
            <a:pPr marL="228600" indent="-228600">
              <a:buAutoNum type="arabicPeriod"/>
            </a:pPr>
            <a:endParaRPr lang="en-US" altLang="zh-CN" dirty="0"/>
          </a:p>
          <a:p>
            <a:pPr marL="0" indent="0">
              <a:buNone/>
            </a:pPr>
            <a:r>
              <a:rPr lang="en-US" altLang="zh-CN" dirty="0"/>
              <a:t>7.0</a:t>
            </a:r>
          </a:p>
          <a:p>
            <a:pPr marL="228600" indent="-228600">
              <a:buAutoNum type="arabicPeriod"/>
            </a:pPr>
            <a:r>
              <a:rPr lang="en-US" altLang="zh-CN" sz="1200" b="0" i="0" kern="1200" dirty="0">
                <a:solidFill>
                  <a:schemeClr val="tx1"/>
                </a:solidFill>
                <a:effectLst/>
                <a:latin typeface="+mn-lt"/>
                <a:ea typeface="+mn-ea"/>
                <a:cs typeface="+mn-cs"/>
              </a:rPr>
              <a:t>Android N</a:t>
            </a:r>
            <a:r>
              <a:rPr lang="zh-CN" altLang="en-US" sz="1200" b="0" i="0" kern="1200" dirty="0">
                <a:solidFill>
                  <a:schemeClr val="tx1"/>
                </a:solidFill>
                <a:effectLst/>
                <a:latin typeface="+mn-lt"/>
                <a:ea typeface="+mn-ea"/>
                <a:cs typeface="+mn-cs"/>
              </a:rPr>
              <a:t>建立了先进的图形处理</a:t>
            </a:r>
            <a:r>
              <a:rPr lang="en-US" altLang="zh-CN" sz="1200" b="0" i="0" u="none" strike="noStrike" kern="1200" dirty="0" err="1">
                <a:solidFill>
                  <a:schemeClr val="tx1"/>
                </a:solidFill>
                <a:effectLst/>
                <a:latin typeface="+mn-lt"/>
                <a:ea typeface="+mn-ea"/>
                <a:cs typeface="+mn-cs"/>
                <a:hlinkClick r:id="rId3"/>
              </a:rPr>
              <a:t>Vulkan</a:t>
            </a:r>
            <a:r>
              <a:rPr lang="zh-CN" altLang="en-US" sz="1200" b="0" i="0" kern="1200" dirty="0">
                <a:solidFill>
                  <a:schemeClr val="tx1"/>
                </a:solidFill>
                <a:effectLst/>
                <a:latin typeface="+mn-lt"/>
                <a:ea typeface="+mn-ea"/>
                <a:cs typeface="+mn-cs"/>
              </a:rPr>
              <a:t>系统，能少的减少对</a:t>
            </a:r>
            <a:r>
              <a:rPr lang="en-US" altLang="zh-CN" sz="1200" b="0" i="0" u="none" strike="noStrike" kern="1200" dirty="0">
                <a:solidFill>
                  <a:schemeClr val="tx1"/>
                </a:solidFill>
                <a:effectLst/>
                <a:latin typeface="+mn-lt"/>
                <a:ea typeface="+mn-ea"/>
                <a:cs typeface="+mn-cs"/>
                <a:hlinkClick r:id="rId4"/>
              </a:rPr>
              <a:t>CPU</a:t>
            </a:r>
            <a:r>
              <a:rPr lang="zh-CN" altLang="en-US" sz="1200" b="0" i="0" kern="1200" dirty="0">
                <a:solidFill>
                  <a:schemeClr val="tx1"/>
                </a:solidFill>
                <a:effectLst/>
                <a:latin typeface="+mn-lt"/>
                <a:ea typeface="+mn-ea"/>
                <a:cs typeface="+mn-cs"/>
              </a:rPr>
              <a:t>的占用。与此同时，</a:t>
            </a:r>
            <a:r>
              <a:rPr lang="en-US" altLang="zh-CN" sz="1200" b="0" i="0" kern="1200" dirty="0">
                <a:solidFill>
                  <a:schemeClr val="tx1"/>
                </a:solidFill>
                <a:effectLst/>
                <a:latin typeface="+mn-lt"/>
                <a:ea typeface="+mn-ea"/>
                <a:cs typeface="+mn-cs"/>
              </a:rPr>
              <a:t>Android N</a:t>
            </a:r>
            <a:r>
              <a:rPr lang="zh-CN" altLang="en-US" sz="1200" b="0" i="0" kern="1200" dirty="0">
                <a:solidFill>
                  <a:schemeClr val="tx1"/>
                </a:solidFill>
                <a:effectLst/>
                <a:latin typeface="+mn-lt"/>
                <a:ea typeface="+mn-ea"/>
                <a:cs typeface="+mn-cs"/>
              </a:rPr>
              <a:t>加入了</a:t>
            </a:r>
            <a:r>
              <a:rPr lang="en-US" altLang="zh-CN" sz="1200" b="0" i="0" kern="1200" dirty="0">
                <a:solidFill>
                  <a:schemeClr val="tx1"/>
                </a:solidFill>
                <a:effectLst/>
                <a:latin typeface="+mn-lt"/>
                <a:ea typeface="+mn-ea"/>
                <a:cs typeface="+mn-cs"/>
              </a:rPr>
              <a:t>JIT</a:t>
            </a:r>
            <a:r>
              <a:rPr lang="zh-CN" altLang="en-US" sz="1200" b="0" i="0" kern="1200" dirty="0">
                <a:solidFill>
                  <a:schemeClr val="tx1"/>
                </a:solidFill>
                <a:effectLst/>
                <a:latin typeface="+mn-lt"/>
                <a:ea typeface="+mn-ea"/>
                <a:cs typeface="+mn-cs"/>
              </a:rPr>
              <a:t>编译器，安装程序快了</a:t>
            </a:r>
            <a:r>
              <a:rPr lang="en-US" altLang="zh-CN" sz="1200" b="0" i="0" kern="1200" dirty="0">
                <a:solidFill>
                  <a:schemeClr val="tx1"/>
                </a:solidFill>
                <a:effectLst/>
                <a:latin typeface="+mn-lt"/>
                <a:ea typeface="+mn-ea"/>
                <a:cs typeface="+mn-cs"/>
              </a:rPr>
              <a:t>75%</a:t>
            </a:r>
            <a:r>
              <a:rPr lang="zh-CN" altLang="en-US" sz="1200" b="0" i="0" kern="1200" dirty="0">
                <a:solidFill>
                  <a:schemeClr val="tx1"/>
                </a:solidFill>
                <a:effectLst/>
                <a:latin typeface="+mn-lt"/>
                <a:ea typeface="+mn-ea"/>
                <a:cs typeface="+mn-cs"/>
              </a:rPr>
              <a:t>，所占空间减少了</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在安全性上，</a:t>
            </a:r>
            <a:r>
              <a:rPr lang="en-US" altLang="zh-CN" sz="1200" b="0" i="0" kern="1200" dirty="0">
                <a:solidFill>
                  <a:schemeClr val="tx1"/>
                </a:solidFill>
                <a:effectLst/>
                <a:latin typeface="+mn-lt"/>
                <a:ea typeface="+mn-ea"/>
                <a:cs typeface="+mn-cs"/>
              </a:rPr>
              <a:t>Android N</a:t>
            </a:r>
            <a:r>
              <a:rPr lang="zh-CN" altLang="en-US" sz="1200" b="0" i="0" kern="1200" dirty="0">
                <a:solidFill>
                  <a:schemeClr val="tx1"/>
                </a:solidFill>
                <a:effectLst/>
                <a:latin typeface="+mn-lt"/>
                <a:ea typeface="+mn-ea"/>
                <a:cs typeface="+mn-cs"/>
              </a:rPr>
              <a:t>加入了全新安全性能，其中包括基于文件的数据加密。</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81</a:t>
            </a:fld>
            <a:endParaRPr lang="zh-CN" altLang="en-US"/>
          </a:p>
        </p:txBody>
      </p:sp>
    </p:spTree>
    <p:extLst>
      <p:ext uri="{BB962C8B-B14F-4D97-AF65-F5344CB8AC3E}">
        <p14:creationId xmlns:p14="http://schemas.microsoft.com/office/powerpoint/2010/main" val="3440155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BlackBerry OS</a:t>
            </a:r>
            <a:r>
              <a:rPr lang="zh-CN" altLang="en-US" sz="1200" b="0" i="0" kern="1200" dirty="0">
                <a:solidFill>
                  <a:schemeClr val="tx1"/>
                </a:solidFill>
                <a:effectLst/>
                <a:latin typeface="+mn-lt"/>
                <a:ea typeface="+mn-ea"/>
                <a:cs typeface="+mn-cs"/>
              </a:rPr>
              <a:t>由</a:t>
            </a:r>
            <a:r>
              <a:rPr lang="en-US" altLang="zh-CN" sz="1200" b="0" i="0" kern="1200" dirty="0">
                <a:solidFill>
                  <a:schemeClr val="tx1"/>
                </a:solidFill>
                <a:effectLst/>
                <a:latin typeface="+mn-lt"/>
                <a:ea typeface="+mn-ea"/>
                <a:cs typeface="+mn-cs"/>
              </a:rPr>
              <a:t>Research In Motion</a:t>
            </a:r>
            <a:r>
              <a:rPr lang="zh-CN" altLang="en-US" sz="1200" b="0" i="0" kern="1200" dirty="0">
                <a:solidFill>
                  <a:schemeClr val="tx1"/>
                </a:solidFill>
                <a:effectLst/>
                <a:latin typeface="+mn-lt"/>
                <a:ea typeface="+mn-ea"/>
                <a:cs typeface="+mn-cs"/>
              </a:rPr>
              <a:t>为其智能手机产品</a:t>
            </a:r>
            <a:r>
              <a:rPr lang="en-US" altLang="zh-CN" sz="1200" b="0" i="0" u="none" strike="noStrike" kern="1200" dirty="0">
                <a:solidFill>
                  <a:schemeClr val="tx1"/>
                </a:solidFill>
                <a:effectLst/>
                <a:latin typeface="+mn-lt"/>
                <a:ea typeface="+mn-ea"/>
                <a:cs typeface="+mn-cs"/>
                <a:hlinkClick r:id="rId3"/>
              </a:rPr>
              <a:t>BlackBerry</a:t>
            </a:r>
            <a:r>
              <a:rPr lang="zh-CN" altLang="en-US" sz="1200" b="0" i="0" kern="1200" dirty="0">
                <a:solidFill>
                  <a:schemeClr val="tx1"/>
                </a:solidFill>
                <a:effectLst/>
                <a:latin typeface="+mn-lt"/>
                <a:ea typeface="+mn-ea"/>
                <a:cs typeface="+mn-cs"/>
              </a:rPr>
              <a:t>开发的专用操作系统。</a:t>
            </a:r>
            <a:r>
              <a:rPr lang="en-US" altLang="zh-CN" sz="1200" b="0" i="0" kern="1200" dirty="0">
                <a:solidFill>
                  <a:schemeClr val="tx1"/>
                </a:solidFill>
                <a:effectLst/>
                <a:latin typeface="+mn-lt"/>
                <a:ea typeface="+mn-ea"/>
                <a:cs typeface="+mn-cs"/>
              </a:rPr>
              <a:t>BlackBerry</a:t>
            </a:r>
            <a:r>
              <a:rPr lang="zh-CN" altLang="en-US" sz="1200" b="0" i="0" kern="1200" dirty="0">
                <a:solidFill>
                  <a:schemeClr val="tx1"/>
                </a:solidFill>
                <a:effectLst/>
                <a:latin typeface="+mn-lt"/>
                <a:ea typeface="+mn-ea"/>
                <a:cs typeface="+mn-cs"/>
              </a:rPr>
              <a:t>平台最著名的莫过于它处理邮件的能力。</a:t>
            </a:r>
            <a:r>
              <a:rPr lang="en-US" altLang="zh-CN" sz="1200" b="0" i="0" kern="1200" dirty="0">
                <a:solidFill>
                  <a:schemeClr val="tx1"/>
                </a:solidFill>
                <a:effectLst/>
                <a:latin typeface="+mn-lt"/>
                <a:ea typeface="+mn-ea"/>
                <a:cs typeface="+mn-cs"/>
              </a:rPr>
              <a:t>2010</a:t>
            </a:r>
            <a:r>
              <a:rPr lang="zh-CN" altLang="en-US" sz="1200" b="0" i="0" kern="1200" dirty="0">
                <a:solidFill>
                  <a:schemeClr val="tx1"/>
                </a:solidFill>
                <a:effectLst/>
                <a:latin typeface="+mn-lt"/>
                <a:ea typeface="+mn-ea"/>
                <a:cs typeface="+mn-cs"/>
              </a:rPr>
              <a:t>年末数据显示，</a:t>
            </a:r>
            <a:r>
              <a:rPr lang="en-US" altLang="zh-CN" sz="1200" b="0" i="0" u="none" strike="noStrike" kern="1200" dirty="0">
                <a:solidFill>
                  <a:schemeClr val="tx1"/>
                </a:solidFill>
                <a:effectLst/>
                <a:latin typeface="+mn-lt"/>
                <a:ea typeface="+mn-ea"/>
                <a:cs typeface="+mn-cs"/>
                <a:hlinkClick r:id="rId3"/>
              </a:rPr>
              <a:t>BlackBerry</a:t>
            </a:r>
            <a:r>
              <a:rPr lang="zh-CN" altLang="en-US" sz="1200" b="0" i="0" kern="1200" dirty="0">
                <a:solidFill>
                  <a:schemeClr val="tx1"/>
                </a:solidFill>
                <a:effectLst/>
                <a:latin typeface="+mn-lt"/>
                <a:ea typeface="+mn-ea"/>
                <a:cs typeface="+mn-cs"/>
              </a:rPr>
              <a:t>操作系统</a:t>
            </a:r>
            <a:r>
              <a:rPr lang="en-US" altLang="zh-CN" sz="1200" b="1" i="0" kern="1200" dirty="0">
                <a:solidFill>
                  <a:schemeClr val="tx1"/>
                </a:solidFill>
                <a:effectLst/>
                <a:latin typeface="+mn-lt"/>
                <a:ea typeface="+mn-ea"/>
                <a:cs typeface="+mn-cs"/>
              </a:rPr>
              <a:t>BlackBerry OS</a:t>
            </a:r>
            <a:r>
              <a:rPr lang="zh-CN" altLang="en-US" sz="1200" b="0" i="0" kern="1200" dirty="0">
                <a:solidFill>
                  <a:schemeClr val="tx1"/>
                </a:solidFill>
                <a:effectLst/>
                <a:latin typeface="+mn-lt"/>
                <a:ea typeface="+mn-ea"/>
                <a:cs typeface="+mn-cs"/>
              </a:rPr>
              <a:t>在市场占有率上已经超越称霸逾十年的</a:t>
            </a:r>
            <a:r>
              <a:rPr lang="zh-CN" altLang="en-US" sz="1200" b="0" i="0" u="none" strike="noStrike" kern="1200" dirty="0">
                <a:solidFill>
                  <a:schemeClr val="tx1"/>
                </a:solidFill>
                <a:effectLst/>
                <a:latin typeface="+mn-lt"/>
                <a:ea typeface="+mn-ea"/>
                <a:cs typeface="+mn-cs"/>
                <a:hlinkClick r:id="rId4"/>
              </a:rPr>
              <a:t>诺基亚</a:t>
            </a:r>
            <a:r>
              <a:rPr lang="zh-CN" altLang="en-US" sz="1200" b="0" i="0" kern="1200" dirty="0">
                <a:solidFill>
                  <a:schemeClr val="tx1"/>
                </a:solidFill>
                <a:effectLst/>
                <a:latin typeface="+mn-lt"/>
                <a:ea typeface="+mn-ea"/>
                <a:cs typeface="+mn-cs"/>
              </a:rPr>
              <a:t>，仅次于</a:t>
            </a:r>
            <a:r>
              <a:rPr lang="en-US" altLang="zh-CN" sz="1200" b="0" i="0" u="none" strike="noStrike" kern="1200" dirty="0">
                <a:solidFill>
                  <a:schemeClr val="tx1"/>
                </a:solidFill>
                <a:effectLst/>
                <a:latin typeface="+mn-lt"/>
                <a:ea typeface="+mn-ea"/>
                <a:cs typeface="+mn-cs"/>
                <a:hlinkClick r:id="rId5"/>
              </a:rPr>
              <a:t>Google</a:t>
            </a:r>
            <a:r>
              <a:rPr lang="zh-CN" altLang="en-US" sz="1200" b="0" i="0" kern="1200" dirty="0">
                <a:solidFill>
                  <a:schemeClr val="tx1"/>
                </a:solidFill>
                <a:effectLst/>
                <a:latin typeface="+mn-lt"/>
                <a:ea typeface="+mn-ea"/>
                <a:cs typeface="+mn-cs"/>
              </a:rPr>
              <a:t>操作系统</a:t>
            </a:r>
            <a:r>
              <a:rPr lang="en-US" altLang="zh-CN" sz="1200" b="0" i="0" kern="1200" dirty="0">
                <a:solidFill>
                  <a:schemeClr val="tx1"/>
                </a:solidFill>
                <a:effectLst/>
                <a:latin typeface="+mn-lt"/>
                <a:ea typeface="+mn-ea"/>
                <a:cs typeface="+mn-cs"/>
              </a:rPr>
              <a:t>Android</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6"/>
              </a:rPr>
              <a:t>苹果公司</a:t>
            </a:r>
            <a:r>
              <a:rPr lang="zh-CN" altLang="en-US" sz="1200" b="0" i="0" kern="1200" dirty="0">
                <a:solidFill>
                  <a:schemeClr val="tx1"/>
                </a:solidFill>
                <a:effectLst/>
                <a:latin typeface="+mn-lt"/>
                <a:ea typeface="+mn-ea"/>
                <a:cs typeface="+mn-cs"/>
              </a:rPr>
              <a:t>操作系统</a:t>
            </a:r>
            <a:r>
              <a:rPr lang="en-US" altLang="zh-CN" sz="1200" b="0" i="0" u="none" strike="noStrike" kern="1200" dirty="0">
                <a:solidFill>
                  <a:schemeClr val="tx1"/>
                </a:solidFill>
                <a:effectLst/>
                <a:latin typeface="+mn-lt"/>
                <a:ea typeface="+mn-ea"/>
                <a:cs typeface="+mn-cs"/>
                <a:hlinkClick r:id="rId7"/>
              </a:rPr>
              <a:t>iOS</a:t>
            </a:r>
            <a:r>
              <a:rPr lang="zh-CN" altLang="en-US" sz="1200" b="0" i="0" kern="1200" dirty="0">
                <a:solidFill>
                  <a:schemeClr val="tx1"/>
                </a:solidFill>
                <a:effectLst/>
                <a:latin typeface="+mn-lt"/>
                <a:ea typeface="+mn-ea"/>
                <a:cs typeface="+mn-cs"/>
              </a:rPr>
              <a:t>和微软公司</a:t>
            </a:r>
            <a:r>
              <a:rPr lang="en-US" altLang="zh-CN" sz="1200" b="0" i="0" u="none" strike="noStrike" kern="1200" dirty="0">
                <a:solidFill>
                  <a:schemeClr val="tx1"/>
                </a:solidFill>
                <a:effectLst/>
                <a:latin typeface="+mn-lt"/>
                <a:ea typeface="+mn-ea"/>
                <a:cs typeface="+mn-cs"/>
                <a:hlinkClick r:id="rId8"/>
              </a:rPr>
              <a:t>windows phone</a:t>
            </a:r>
            <a:r>
              <a:rPr lang="zh-CN" altLang="en-US" sz="1200" b="0" i="0" kern="1200" dirty="0">
                <a:solidFill>
                  <a:schemeClr val="tx1"/>
                </a:solidFill>
                <a:effectLst/>
                <a:latin typeface="+mn-lt"/>
                <a:ea typeface="+mn-ea"/>
                <a:cs typeface="+mn-cs"/>
              </a:rPr>
              <a:t>操作系统，成为全球第四大智慧型手机操作系统。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纵轴：</a:t>
            </a:r>
            <a:r>
              <a:rPr lang="en-US" altLang="zh-CN" dirty="0"/>
              <a:t>Millions of units shipped</a:t>
            </a:r>
          </a:p>
          <a:p>
            <a:r>
              <a:rPr lang="en-US" altLang="zh-CN" dirty="0"/>
              <a:t> </a:t>
            </a:r>
          </a:p>
          <a:p>
            <a:r>
              <a:rPr lang="en-US" altLang="zh-CN" dirty="0"/>
              <a:t>BlackBerry </a:t>
            </a:r>
            <a:r>
              <a:rPr lang="zh-CN" altLang="en-US" dirty="0"/>
              <a:t>（</a:t>
            </a:r>
            <a:r>
              <a:rPr lang="en-US" altLang="zh-CN" dirty="0"/>
              <a:t>RIM</a:t>
            </a:r>
            <a:r>
              <a:rPr lang="zh-CN" altLang="en-US" dirty="0"/>
              <a:t>） </a:t>
            </a:r>
            <a:r>
              <a:rPr lang="en-US" altLang="zh-CN" dirty="0"/>
              <a:t>Smartphone shipments</a:t>
            </a:r>
          </a:p>
          <a:p>
            <a:endParaRPr lang="en-US" altLang="zh-CN" dirty="0"/>
          </a:p>
          <a:p>
            <a:r>
              <a:rPr lang="zh-CN" altLang="en-US" sz="1200" b="0" i="0" kern="1200" dirty="0">
                <a:solidFill>
                  <a:schemeClr val="tx1"/>
                </a:solidFill>
                <a:effectLst/>
                <a:latin typeface="+mn-lt"/>
                <a:ea typeface="+mn-ea"/>
                <a:cs typeface="+mn-cs"/>
              </a:rPr>
              <a:t>通过全键盘、企业安全功能在美国获得主导地位。黑莓手机曾经在企业用户市场非常成功，其强大的电子邮件功能、</a:t>
            </a:r>
            <a:r>
              <a:rPr lang="en-US" altLang="zh-CN" sz="1200" b="0" i="0" kern="1200" dirty="0">
                <a:solidFill>
                  <a:schemeClr val="tx1"/>
                </a:solidFill>
                <a:effectLst/>
                <a:latin typeface="+mn-lt"/>
                <a:ea typeface="+mn-ea"/>
                <a:cs typeface="+mn-cs"/>
              </a:rPr>
              <a:t>BBM</a:t>
            </a:r>
            <a:r>
              <a:rPr lang="zh-CN" altLang="en-US" sz="1200" b="0" i="0" kern="1200" dirty="0">
                <a:solidFill>
                  <a:schemeClr val="tx1"/>
                </a:solidFill>
                <a:effectLst/>
                <a:latin typeface="+mn-lt"/>
                <a:ea typeface="+mn-ea"/>
                <a:cs typeface="+mn-cs"/>
              </a:rPr>
              <a:t>信息以及安全性都备受肯定。在</a:t>
            </a:r>
            <a:r>
              <a:rPr lang="en-US" altLang="zh-CN" sz="1200" b="0" i="0" kern="1200" dirty="0">
                <a:solidFill>
                  <a:schemeClr val="tx1"/>
                </a:solidFill>
                <a:effectLst/>
                <a:latin typeface="+mn-lt"/>
                <a:ea typeface="+mn-ea"/>
                <a:cs typeface="+mn-cs"/>
              </a:rPr>
              <a:t>911</a:t>
            </a:r>
            <a:r>
              <a:rPr lang="zh-CN" altLang="en-US" sz="1200" b="0" i="0" kern="1200" dirty="0">
                <a:solidFill>
                  <a:schemeClr val="tx1"/>
                </a:solidFill>
                <a:effectLst/>
                <a:latin typeface="+mn-lt"/>
                <a:ea typeface="+mn-ea"/>
                <a:cs typeface="+mn-cs"/>
              </a:rPr>
              <a:t>恐怖袭击之后（</a:t>
            </a:r>
            <a:r>
              <a:rPr lang="en-US" altLang="zh-CN" sz="1200" b="0" i="0" kern="1200" dirty="0">
                <a:solidFill>
                  <a:schemeClr val="tx1"/>
                </a:solidFill>
                <a:effectLst/>
                <a:latin typeface="+mn-lt"/>
                <a:ea typeface="+mn-ea"/>
                <a:cs typeface="+mn-cs"/>
              </a:rPr>
              <a:t>2001</a:t>
            </a:r>
            <a:r>
              <a:rPr lang="zh-CN" altLang="en-US" sz="1200" b="0" i="0" kern="1200" dirty="0">
                <a:solidFill>
                  <a:schemeClr val="tx1"/>
                </a:solidFill>
                <a:effectLst/>
                <a:latin typeface="+mn-lt"/>
                <a:ea typeface="+mn-ea"/>
                <a:cs typeface="+mn-cs"/>
              </a:rPr>
              <a:t>）风靡北美洲乃至全球，实体全键盘的设计也成为黑莓的标志性特色。</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致命的失败原因，则是保守主义和自满。</a:t>
            </a:r>
            <a:endParaRPr lang="en-US" altLang="zh-CN" sz="1200" b="0" i="0" kern="1200" dirty="0">
              <a:solidFill>
                <a:schemeClr val="tx1"/>
              </a:solidFill>
              <a:effectLst/>
              <a:latin typeface="+mn-lt"/>
              <a:ea typeface="+mn-ea"/>
              <a:cs typeface="+mn-cs"/>
            </a:endParaRPr>
          </a:p>
          <a:p>
            <a:endParaRPr lang="en-US" altLang="zh-CN" dirty="0"/>
          </a:p>
          <a:p>
            <a:pPr marL="228600" indent="-228600">
              <a:buAutoNum type="arabicPeriod"/>
            </a:pPr>
            <a:r>
              <a:rPr lang="zh-CN" altLang="en-US" sz="1200" b="0" i="0" kern="1200" dirty="0">
                <a:solidFill>
                  <a:schemeClr val="tx1"/>
                </a:solidFill>
                <a:effectLst/>
                <a:latin typeface="+mn-lt"/>
                <a:ea typeface="+mn-ea"/>
                <a:cs typeface="+mn-cs"/>
              </a:rPr>
              <a:t>应用程序匮乏依然是一个很大的问题；</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无法割舍全键盘、放弃大屏触摸设计；</a:t>
            </a:r>
            <a:endParaRPr lang="en-US" altLang="zh-CN" sz="1200" b="0" i="0" kern="1200" dirty="0">
              <a:solidFill>
                <a:schemeClr val="tx1"/>
              </a:solidFill>
              <a:effectLst/>
              <a:latin typeface="+mn-lt"/>
              <a:ea typeface="+mn-ea"/>
              <a:cs typeface="+mn-cs"/>
            </a:endParaRPr>
          </a:p>
          <a:p>
            <a:pPr marL="228600" indent="-228600">
              <a:buAutoNum type="arabicPeriod"/>
            </a:pPr>
            <a:r>
              <a:rPr lang="en-US" altLang="zh-CN" sz="1200" b="0" i="0" kern="1200" dirty="0" err="1">
                <a:solidFill>
                  <a:schemeClr val="tx1"/>
                </a:solidFill>
                <a:effectLst/>
                <a:latin typeface="+mn-lt"/>
                <a:ea typeface="+mn-ea"/>
                <a:cs typeface="+mn-cs"/>
              </a:rPr>
              <a:t>PlayBook</a:t>
            </a:r>
            <a:r>
              <a:rPr lang="zh-CN" altLang="en-US" sz="1200" b="0" i="0" kern="1200" dirty="0">
                <a:solidFill>
                  <a:schemeClr val="tx1"/>
                </a:solidFill>
                <a:effectLst/>
                <a:latin typeface="+mn-lt"/>
                <a:ea typeface="+mn-ea"/>
                <a:cs typeface="+mn-cs"/>
              </a:rPr>
              <a:t>平板，一款居然要依靠手机才能收发电子邮件的平板，是不是有些荒谬？</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黑莓认为</a:t>
            </a:r>
            <a:r>
              <a:rPr lang="en-US" altLang="zh-CN" sz="1200" b="0" i="0" kern="1200" dirty="0">
                <a:solidFill>
                  <a:schemeClr val="tx1"/>
                </a:solidFill>
                <a:effectLst/>
                <a:latin typeface="+mn-lt"/>
                <a:ea typeface="+mn-ea"/>
                <a:cs typeface="+mn-cs"/>
              </a:rPr>
              <a:t>Adobe Flash</a:t>
            </a:r>
            <a:r>
              <a:rPr lang="zh-CN" altLang="en-US" sz="1200" b="0" i="0" kern="1200" dirty="0">
                <a:solidFill>
                  <a:schemeClr val="tx1"/>
                </a:solidFill>
                <a:effectLst/>
                <a:latin typeface="+mn-lt"/>
                <a:ea typeface="+mn-ea"/>
                <a:cs typeface="+mn-cs"/>
              </a:rPr>
              <a:t>是未来趋势，苹果已经把重点放在</a:t>
            </a:r>
            <a:r>
              <a:rPr lang="en-US" altLang="zh-CN" sz="1200" b="0" i="0" kern="1200" dirty="0">
                <a:solidFill>
                  <a:schemeClr val="tx1"/>
                </a:solidFill>
                <a:effectLst/>
                <a:latin typeface="+mn-lt"/>
                <a:ea typeface="+mn-ea"/>
                <a:cs typeface="+mn-cs"/>
              </a:rPr>
              <a:t>HTML5</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228600" indent="-228600">
              <a:buAutoNum type="arabicPeriod"/>
            </a:pPr>
            <a:r>
              <a:rPr lang="zh-CN" altLang="en-US" sz="1200" b="0" i="0" kern="1200" dirty="0">
                <a:solidFill>
                  <a:schemeClr val="tx1"/>
                </a:solidFill>
                <a:effectLst/>
                <a:latin typeface="+mn-lt"/>
                <a:ea typeface="+mn-ea"/>
                <a:cs typeface="+mn-cs"/>
              </a:rPr>
              <a:t>黑莓没有选择及时转向安卓系统，而是开发全新的操作系统“黑莓</a:t>
            </a:r>
            <a:r>
              <a:rPr lang="en-US" altLang="zh-CN" sz="1200" b="0" i="0" kern="1200" dirty="0">
                <a:solidFill>
                  <a:schemeClr val="tx1"/>
                </a:solidFill>
                <a:effectLst/>
                <a:latin typeface="+mn-lt"/>
                <a:ea typeface="+mn-ea"/>
                <a:cs typeface="+mn-cs"/>
              </a:rPr>
              <a:t>10”</a:t>
            </a:r>
          </a:p>
          <a:p>
            <a:pPr marL="228600" indent="-228600">
              <a:buAutoNum type="arabicPeriod"/>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82</a:t>
            </a:fld>
            <a:endParaRPr lang="zh-CN" altLang="en-US"/>
          </a:p>
        </p:txBody>
      </p:sp>
    </p:spTree>
    <p:extLst>
      <p:ext uri="{BB962C8B-B14F-4D97-AF65-F5344CB8AC3E}">
        <p14:creationId xmlns:p14="http://schemas.microsoft.com/office/powerpoint/2010/main" val="861894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華為</a:t>
            </a:r>
            <a:r>
              <a:rPr lang="en" altLang="zh-CN" sz="1200" b="0" i="0" kern="1200" dirty="0" err="1">
                <a:solidFill>
                  <a:schemeClr val="tx1"/>
                </a:solidFill>
                <a:effectLst/>
                <a:latin typeface="+mn-lt"/>
                <a:ea typeface="+mn-ea"/>
                <a:cs typeface="+mn-cs"/>
              </a:rPr>
              <a:t>LiteOS</a:t>
            </a:r>
            <a:r>
              <a:rPr lang="zh-CN" altLang="en-US" sz="1200" b="0" i="0" kern="1200" dirty="0">
                <a:solidFill>
                  <a:schemeClr val="tx1"/>
                </a:solidFill>
                <a:effectLst/>
                <a:latin typeface="+mn-lt"/>
                <a:ea typeface="+mn-ea"/>
                <a:cs typeface="+mn-cs"/>
              </a:rPr>
              <a:t>是一款輕量級的實時操作系統。它是一個開源操作系統，根據物聯網智能終端的</a:t>
            </a:r>
            <a:r>
              <a:rPr lang="en" altLang="zh-CN" sz="1200" b="0" i="0" kern="1200" dirty="0">
                <a:solidFill>
                  <a:schemeClr val="tx1"/>
                </a:solidFill>
                <a:effectLst/>
                <a:latin typeface="+mn-lt"/>
                <a:ea typeface="+mn-ea"/>
                <a:cs typeface="+mn-cs"/>
              </a:rPr>
              <a:t>BSD 3</a:t>
            </a:r>
            <a:r>
              <a:rPr lang="zh-CN" altLang="en-US" sz="1200" b="0" i="0" kern="1200" dirty="0">
                <a:solidFill>
                  <a:schemeClr val="tx1"/>
                </a:solidFill>
                <a:effectLst/>
                <a:latin typeface="+mn-lt"/>
                <a:ea typeface="+mn-ea"/>
                <a:cs typeface="+mn-cs"/>
              </a:rPr>
              <a:t>條款許可證授權。該項目支持不同體系結構的微控制器，如</a:t>
            </a:r>
            <a:r>
              <a:rPr lang="en" altLang="zh-CN" sz="1200" b="0" i="0" kern="1200" dirty="0">
                <a:solidFill>
                  <a:schemeClr val="tx1"/>
                </a:solidFill>
                <a:effectLst/>
                <a:latin typeface="+mn-lt"/>
                <a:ea typeface="+mn-ea"/>
                <a:cs typeface="+mn-cs"/>
              </a:rPr>
              <a:t>ARM</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x86</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RISC-V</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華為</a:t>
            </a:r>
            <a:r>
              <a:rPr lang="en" altLang="zh-CN" sz="1200" b="0" i="0" kern="1200" dirty="0" err="1">
                <a:solidFill>
                  <a:schemeClr val="tx1"/>
                </a:solidFill>
                <a:effectLst/>
                <a:latin typeface="+mn-lt"/>
                <a:ea typeface="+mn-ea"/>
                <a:cs typeface="+mn-cs"/>
              </a:rPr>
              <a:t>LiteOS</a:t>
            </a:r>
            <a:r>
              <a:rPr lang="zh-CN" altLang="en-US" sz="1200" b="0" i="0" kern="1200" dirty="0">
                <a:solidFill>
                  <a:schemeClr val="tx1"/>
                </a:solidFill>
                <a:effectLst/>
                <a:latin typeface="+mn-lt"/>
                <a:ea typeface="+mn-ea"/>
                <a:cs typeface="+mn-cs"/>
              </a:rPr>
              <a:t>是華為“</a:t>
            </a:r>
            <a:r>
              <a:rPr lang="en-US" altLang="zh-CN" sz="1200" b="0" i="0" kern="1200" dirty="0">
                <a:solidFill>
                  <a:schemeClr val="tx1"/>
                </a:solidFill>
                <a:effectLst/>
                <a:latin typeface="+mn-lt"/>
                <a:ea typeface="+mn-ea"/>
                <a:cs typeface="+mn-cs"/>
              </a:rPr>
              <a:t>1 + 2 + 1”</a:t>
            </a:r>
            <a:r>
              <a:rPr lang="zh-CN" altLang="en-US" sz="1200" b="0" i="0" kern="1200" dirty="0">
                <a:solidFill>
                  <a:schemeClr val="tx1"/>
                </a:solidFill>
                <a:effectLst/>
                <a:latin typeface="+mn-lt"/>
                <a:ea typeface="+mn-ea"/>
                <a:cs typeface="+mn-cs"/>
              </a:rPr>
              <a:t>物聯網解決方案的一部分，並已在眾多開源開發套件和行業產品中得到推廣。</a:t>
            </a:r>
            <a:endParaRPr kumimoji="1" lang="zh-CN" altLang="en-US" dirty="0"/>
          </a:p>
        </p:txBody>
      </p:sp>
      <p:sp>
        <p:nvSpPr>
          <p:cNvPr id="4" name="灯片编号占位符 3"/>
          <p:cNvSpPr>
            <a:spLocks noGrp="1"/>
          </p:cNvSpPr>
          <p:nvPr>
            <p:ph type="sldNum" sz="quarter" idx="5"/>
          </p:nvPr>
        </p:nvSpPr>
        <p:spPr/>
        <p:txBody>
          <a:bodyPr/>
          <a:lstStyle/>
          <a:p>
            <a:fld id="{0F2076A9-7AC7-469C-99F7-1CB70429BA05}" type="slidenum">
              <a:rPr lang="zh-CN" altLang="en-US" smtClean="0"/>
              <a:t>83</a:t>
            </a:fld>
            <a:endParaRPr lang="zh-CN" altLang="en-US"/>
          </a:p>
        </p:txBody>
      </p:sp>
    </p:spTree>
    <p:extLst>
      <p:ext uri="{BB962C8B-B14F-4D97-AF65-F5344CB8AC3E}">
        <p14:creationId xmlns:p14="http://schemas.microsoft.com/office/powerpoint/2010/main" val="2458641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Tiny OS</a:t>
            </a:r>
            <a:r>
              <a:rPr lang="zh-CN" altLang="en-US" sz="1200" b="0" i="0" kern="1200" dirty="0">
                <a:solidFill>
                  <a:schemeClr val="tx1"/>
                </a:solidFill>
                <a:effectLst/>
                <a:latin typeface="+mn-lt"/>
                <a:ea typeface="+mn-ea"/>
                <a:cs typeface="+mn-cs"/>
              </a:rPr>
              <a:t>只需要几</a:t>
            </a:r>
            <a:r>
              <a:rPr lang="en-US" altLang="zh-CN" sz="1200" b="0" i="0" kern="1200" dirty="0">
                <a:solidFill>
                  <a:schemeClr val="tx1"/>
                </a:solidFill>
                <a:effectLst/>
                <a:latin typeface="+mn-lt"/>
                <a:ea typeface="+mn-ea"/>
                <a:cs typeface="+mn-cs"/>
              </a:rPr>
              <a:t>KB</a:t>
            </a:r>
            <a:r>
              <a:rPr lang="zh-CN" altLang="en-US" sz="1200" b="0" i="0" kern="1200" dirty="0">
                <a:solidFill>
                  <a:schemeClr val="tx1"/>
                </a:solidFill>
                <a:effectLst/>
                <a:latin typeface="+mn-lt"/>
                <a:ea typeface="+mn-ea"/>
                <a:cs typeface="+mn-cs"/>
              </a:rPr>
              <a:t>的内存空间和几十</a:t>
            </a:r>
            <a:r>
              <a:rPr lang="en-US" altLang="zh-CN" sz="1200" b="0" i="0" kern="1200" dirty="0">
                <a:solidFill>
                  <a:schemeClr val="tx1"/>
                </a:solidFill>
                <a:effectLst/>
                <a:latin typeface="+mn-lt"/>
                <a:ea typeface="+mn-ea"/>
                <a:cs typeface="+mn-cs"/>
              </a:rPr>
              <a:t>KB</a:t>
            </a:r>
            <a:r>
              <a:rPr lang="zh-CN" altLang="en-US" sz="1200" b="0" i="0" kern="1200" dirty="0">
                <a:solidFill>
                  <a:schemeClr val="tx1"/>
                </a:solidFill>
                <a:effectLst/>
                <a:latin typeface="+mn-lt"/>
                <a:ea typeface="+mn-ea"/>
                <a:cs typeface="+mn-cs"/>
              </a:rPr>
              <a:t>的编码空间就可以运行的起来，而且功耗较低，特别适合传感器这种受内存、功耗限制的设备。</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Tiny OS</a:t>
            </a:r>
            <a:r>
              <a:rPr lang="zh-CN" altLang="en-US" sz="1200" b="0" i="0" kern="1200" dirty="0">
                <a:solidFill>
                  <a:schemeClr val="tx1"/>
                </a:solidFill>
                <a:effectLst/>
                <a:latin typeface="+mn-lt"/>
                <a:ea typeface="+mn-ea"/>
                <a:cs typeface="+mn-cs"/>
              </a:rPr>
              <a:t>本身提供了一系列的组件，包括：网络协议、分布式服务器、传感器驱动及数据识别工具等，使用者可以通过简单方便的编制程序将多个组件连接起来，用来获取和处理传感器的数据并通过无线电来传输信息。</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Tiny OS</a:t>
            </a:r>
            <a:r>
              <a:rPr lang="zh-CN" altLang="en-US" sz="1200" b="0" i="0" kern="1200" dirty="0">
                <a:solidFill>
                  <a:schemeClr val="tx1"/>
                </a:solidFill>
                <a:effectLst/>
                <a:latin typeface="+mn-lt"/>
                <a:ea typeface="+mn-ea"/>
                <a:cs typeface="+mn-cs"/>
              </a:rPr>
              <a:t>在构建无线传感器网络时，通过一个基地控制台控制各个传感器子节点，聚集和处理各子节点采集到的信息。</a:t>
            </a:r>
            <a:r>
              <a:rPr lang="en-US" altLang="zh-CN" sz="1200" b="0" i="0" kern="1200" dirty="0">
                <a:solidFill>
                  <a:schemeClr val="tx1"/>
                </a:solidFill>
                <a:effectLst/>
                <a:latin typeface="+mn-lt"/>
                <a:ea typeface="+mn-ea"/>
                <a:cs typeface="+mn-cs"/>
              </a:rPr>
              <a:t>Tiny OS</a:t>
            </a:r>
            <a:r>
              <a:rPr lang="zh-CN" altLang="en-US" sz="1200" b="0" i="0" kern="1200" dirty="0">
                <a:solidFill>
                  <a:schemeClr val="tx1"/>
                </a:solidFill>
                <a:effectLst/>
                <a:latin typeface="+mn-lt"/>
                <a:ea typeface="+mn-ea"/>
                <a:cs typeface="+mn-cs"/>
              </a:rPr>
              <a:t>只要在控制台发出管理信息，然后由各个节点通过无线网络互相传递，最后达到协同一致的目的。</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84</a:t>
            </a:fld>
            <a:endParaRPr lang="zh-CN" altLang="en-US"/>
          </a:p>
        </p:txBody>
      </p:sp>
    </p:spTree>
    <p:extLst>
      <p:ext uri="{BB962C8B-B14F-4D97-AF65-F5344CB8AC3E}">
        <p14:creationId xmlns:p14="http://schemas.microsoft.com/office/powerpoint/2010/main" val="3928149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Clr>
                <a:srgbClr val="000000"/>
              </a:buClr>
            </a:pPr>
            <a:r>
              <a:rPr lang="zh-CN" altLang="en-US" noProof="1">
                <a:latin typeface="宋体" charset="-122"/>
              </a:rPr>
              <a:t>将有用、准确、及时的</a:t>
            </a:r>
            <a:r>
              <a:rPr lang="zh-CN" altLang="en-US" b="1" noProof="1">
                <a:solidFill>
                  <a:srgbClr val="C00000"/>
                </a:solidFill>
                <a:latin typeface="宋体" charset="-122"/>
              </a:rPr>
              <a:t>信息</a:t>
            </a:r>
            <a:r>
              <a:rPr lang="zh-CN" altLang="en-US" noProof="1">
                <a:latin typeface="宋体" charset="-122"/>
              </a:rPr>
              <a:t>提供给</a:t>
            </a:r>
            <a:r>
              <a:rPr lang="zh-CN" altLang="en-US" b="1" noProof="1">
                <a:solidFill>
                  <a:srgbClr val="C00000"/>
                </a:solidFill>
                <a:latin typeface="宋体" charset="-122"/>
              </a:rPr>
              <a:t>任何时间、任何地点的任何客户</a:t>
            </a:r>
            <a:endParaRPr lang="en-US" altLang="zh-CN" b="1" noProof="1">
              <a:solidFill>
                <a:srgbClr val="C00000"/>
              </a:solidFill>
              <a:latin typeface="宋体" charset="-122"/>
            </a:endParaRPr>
          </a:p>
          <a:p>
            <a:pPr>
              <a:buClr>
                <a:srgbClr val="000000"/>
              </a:buClr>
            </a:pPr>
            <a:r>
              <a:rPr lang="zh-CN" altLang="en-US" noProof="1"/>
              <a:t>解决</a:t>
            </a:r>
            <a:r>
              <a:rPr lang="zh-CN" altLang="en-US" b="1" noProof="1">
                <a:solidFill>
                  <a:srgbClr val="C00000"/>
                </a:solidFill>
              </a:rPr>
              <a:t>不同网络</a:t>
            </a:r>
            <a:r>
              <a:rPr lang="zh-CN" altLang="en-US" noProof="1"/>
              <a:t>的接入和无缝计算问题</a:t>
            </a:r>
            <a:endParaRPr lang="en-US" altLang="zh-CN" noProof="1"/>
          </a:p>
          <a:p>
            <a:pPr>
              <a:buClr>
                <a:srgbClr val="000000"/>
              </a:buClr>
            </a:pPr>
            <a:r>
              <a:rPr lang="zh-CN" altLang="en-US" noProof="1"/>
              <a:t>提供随时随地能够</a:t>
            </a:r>
            <a:r>
              <a:rPr lang="zh-CN" altLang="en-US" b="1" noProof="1">
                <a:solidFill>
                  <a:srgbClr val="C00000"/>
                </a:solidFill>
              </a:rPr>
              <a:t>交换和处理信息</a:t>
            </a:r>
            <a:r>
              <a:rPr lang="zh-CN" altLang="en-US" noProof="1"/>
              <a:t>的能力</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86</a:t>
            </a:fld>
            <a:endParaRPr lang="zh-CN" altLang="en-US"/>
          </a:p>
        </p:txBody>
      </p:sp>
    </p:spTree>
    <p:extLst>
      <p:ext uri="{BB962C8B-B14F-4D97-AF65-F5344CB8AC3E}">
        <p14:creationId xmlns:p14="http://schemas.microsoft.com/office/powerpoint/2010/main" val="4152932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ts val="1200"/>
              </a:spcBef>
              <a:buClr>
                <a:srgbClr val="E666C8"/>
              </a:buClr>
              <a:buSzPct val="80000"/>
            </a:pPr>
            <a:r>
              <a:rPr lang="zh-CN" altLang="en-US" sz="1200" b="0" i="0" kern="1200" dirty="0">
                <a:solidFill>
                  <a:schemeClr val="tx1"/>
                </a:solidFill>
                <a:effectLst/>
                <a:latin typeface="+mn-lt"/>
                <a:ea typeface="+mn-ea"/>
                <a:cs typeface="+mn-cs"/>
              </a:rPr>
              <a:t>蚂蚁：触角进行交流（接触式），通过信息素（外激素，</a:t>
            </a:r>
            <a:r>
              <a:rPr lang="zh-CN" altLang="en-US" sz="1200" kern="1200" dirty="0">
                <a:solidFill>
                  <a:schemeClr val="tx1"/>
                </a:solidFill>
                <a:effectLst/>
                <a:latin typeface="+mn-lt"/>
                <a:ea typeface="+mn-ea"/>
                <a:cs typeface="+mn-cs"/>
              </a:rPr>
              <a:t>费洛蒙</a:t>
            </a:r>
            <a:r>
              <a:rPr lang="zh-CN" altLang="en-US" sz="1200" b="0" i="0" kern="1200" dirty="0">
                <a:solidFill>
                  <a:schemeClr val="tx1"/>
                </a:solidFill>
                <a:effectLst/>
                <a:latin typeface="+mn-lt"/>
                <a:ea typeface="+mn-ea"/>
                <a:cs typeface="+mn-cs"/>
              </a:rPr>
              <a:t>），蚁群算法（</a:t>
            </a:r>
            <a:r>
              <a:rPr lang="zh-CN" altLang="en-US" sz="1200" kern="1200" dirty="0">
                <a:solidFill>
                  <a:schemeClr val="tx1"/>
                </a:solidFill>
                <a:effectLst/>
                <a:latin typeface="+mn-lt"/>
                <a:ea typeface="+mn-ea"/>
                <a:cs typeface="+mn-cs"/>
              </a:rPr>
              <a:t>寻找优化路径的机率型算法</a:t>
            </a:r>
            <a:r>
              <a:rPr lang="en-US" altLang="zh-CN"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它由</a:t>
            </a:r>
            <a:r>
              <a:rPr lang="en-US" altLang="zh-CN" sz="1200" b="0" i="0" kern="1200" dirty="0">
                <a:solidFill>
                  <a:schemeClr val="tx1"/>
                </a:solidFill>
                <a:effectLst/>
                <a:latin typeface="+mn-lt"/>
                <a:ea typeface="+mn-ea"/>
                <a:cs typeface="+mn-cs"/>
              </a:rPr>
              <a:t>Marco </a:t>
            </a:r>
            <a:r>
              <a:rPr lang="en-US" altLang="zh-CN" sz="1200" b="0" i="0" kern="1200" dirty="0" err="1">
                <a:solidFill>
                  <a:schemeClr val="tx1"/>
                </a:solidFill>
                <a:effectLst/>
                <a:latin typeface="+mn-lt"/>
                <a:ea typeface="+mn-ea"/>
                <a:cs typeface="+mn-cs"/>
              </a:rPr>
              <a:t>Dorigo</a:t>
            </a:r>
            <a:r>
              <a:rPr lang="zh-CN" altLang="en-US" sz="1200" b="0" i="0" kern="1200" dirty="0">
                <a:solidFill>
                  <a:schemeClr val="tx1"/>
                </a:solidFill>
                <a:effectLst/>
                <a:latin typeface="+mn-lt"/>
                <a:ea typeface="+mn-ea"/>
                <a:cs typeface="+mn-cs"/>
              </a:rPr>
              <a:t>于</a:t>
            </a:r>
            <a:r>
              <a:rPr lang="en-US" altLang="zh-CN" sz="1200" b="0" i="0" kern="1200" dirty="0">
                <a:solidFill>
                  <a:schemeClr val="tx1"/>
                </a:solidFill>
                <a:effectLst/>
                <a:latin typeface="+mn-lt"/>
                <a:ea typeface="+mn-ea"/>
                <a:cs typeface="+mn-cs"/>
              </a:rPr>
              <a:t>1992</a:t>
            </a:r>
            <a:r>
              <a:rPr lang="zh-CN" altLang="en-US" sz="1200" b="0" i="0" kern="1200" dirty="0">
                <a:solidFill>
                  <a:schemeClr val="tx1"/>
                </a:solidFill>
                <a:effectLst/>
                <a:latin typeface="+mn-lt"/>
                <a:ea typeface="+mn-ea"/>
                <a:cs typeface="+mn-cs"/>
              </a:rPr>
              <a:t>年在他的博士论文中提出，其灵感来源于蚂蚁在寻找食物过程中发现路径的行为。）。</a:t>
            </a:r>
            <a:endParaRPr lang="en-US" altLang="zh-CN" sz="1200" b="0" i="0" kern="1200" dirty="0">
              <a:solidFill>
                <a:schemeClr val="tx1"/>
              </a:solidFill>
              <a:effectLst/>
              <a:latin typeface="+mn-lt"/>
              <a:ea typeface="+mn-ea"/>
              <a:cs typeface="+mn-cs"/>
            </a:endParaRPr>
          </a:p>
          <a:p>
            <a:pPr eaLnBrk="1" hangingPunct="1">
              <a:spcBef>
                <a:spcPts val="1200"/>
              </a:spcBef>
              <a:buClr>
                <a:srgbClr val="E666C8"/>
              </a:buClr>
              <a:buSzPct val="80000"/>
            </a:pPr>
            <a:endParaRPr lang="en-US" altLang="zh-CN" sz="1200" b="0" i="0" kern="1200" dirty="0">
              <a:solidFill>
                <a:schemeClr val="tx1"/>
              </a:solidFill>
              <a:effectLst/>
              <a:latin typeface="+mn-lt"/>
              <a:ea typeface="+mn-ea"/>
              <a:cs typeface="+mn-cs"/>
            </a:endParaRPr>
          </a:p>
          <a:p>
            <a:pPr eaLnBrk="1" hangingPunct="1">
              <a:spcBef>
                <a:spcPts val="1200"/>
              </a:spcBef>
              <a:buClr>
                <a:srgbClr val="E666C8"/>
              </a:buClr>
              <a:buSzPct val="80000"/>
            </a:pPr>
            <a:r>
              <a:rPr lang="zh-CN" altLang="en-US" sz="1200" b="0" i="0" kern="1200" dirty="0">
                <a:solidFill>
                  <a:schemeClr val="tx1"/>
                </a:solidFill>
                <a:effectLst/>
                <a:latin typeface="+mn-lt"/>
                <a:ea typeface="+mn-ea"/>
                <a:cs typeface="+mn-cs"/>
              </a:rPr>
              <a:t>蜜蜂：八字舞。</a:t>
            </a:r>
            <a:r>
              <a:rPr lang="zh-CN" altLang="en-US" dirty="0"/>
              <a:t>蜜蜂是依靠蜂房、采蜜地点和太阳三个点来定位的。蜂房是三角形的顶点，而顶点角的大小是由两条线来决定的：一条是从蜂房到太阳，另一条是从蜂房到采蜜地点的直线，这两条线所夹的角叫“太阳角”，是蜜蜂的“方向盘”。</a:t>
            </a:r>
            <a:endParaRPr lang="en-US" altLang="zh-CN" dirty="0"/>
          </a:p>
          <a:p>
            <a:pPr eaLnBrk="1" hangingPunct="1">
              <a:spcBef>
                <a:spcPts val="1200"/>
              </a:spcBef>
              <a:buClr>
                <a:srgbClr val="E666C8"/>
              </a:buClr>
              <a:buSzPct val="80000"/>
            </a:pPr>
            <a:endParaRPr lang="en-US" altLang="zh-CN" sz="1200" b="0" i="0" kern="1200" dirty="0">
              <a:solidFill>
                <a:schemeClr val="tx1"/>
              </a:solidFill>
              <a:effectLst/>
              <a:latin typeface="+mn-lt"/>
              <a:ea typeface="+mn-ea"/>
              <a:cs typeface="+mn-cs"/>
            </a:endParaRPr>
          </a:p>
          <a:p>
            <a:pPr eaLnBrk="1" hangingPunct="1">
              <a:spcBef>
                <a:spcPts val="1200"/>
              </a:spcBef>
              <a:buClr>
                <a:srgbClr val="E666C8"/>
              </a:buClr>
              <a:buSzPct val="80000"/>
            </a:pPr>
            <a:r>
              <a:rPr lang="zh-CN" altLang="en-US" sz="1200" b="0" i="0" kern="1200" dirty="0">
                <a:solidFill>
                  <a:schemeClr val="tx1"/>
                </a:solidFill>
                <a:effectLst/>
                <a:latin typeface="+mn-lt"/>
                <a:ea typeface="+mn-ea"/>
                <a:cs typeface="+mn-cs"/>
              </a:rPr>
              <a:t>军事上有哪些通信方式呢？战鼓、旗语、烽火、驿马等等。</a:t>
            </a:r>
            <a:endParaRPr lang="en-US" altLang="zh-CN" sz="1200" b="0" i="0" kern="1200" dirty="0">
              <a:solidFill>
                <a:schemeClr val="tx1"/>
              </a:solidFill>
              <a:effectLst/>
              <a:latin typeface="+mn-lt"/>
              <a:ea typeface="+mn-ea"/>
              <a:cs typeface="+mn-cs"/>
            </a:endParaRPr>
          </a:p>
          <a:p>
            <a:pPr eaLnBrk="1" hangingPunct="1">
              <a:spcBef>
                <a:spcPts val="1200"/>
              </a:spcBef>
              <a:buClr>
                <a:srgbClr val="E666C8"/>
              </a:buClr>
              <a:buSzPct val="80000"/>
            </a:pPr>
            <a:endParaRPr lang="en-US" altLang="zh-CN" sz="1200" b="0" i="0" kern="1200" dirty="0">
              <a:solidFill>
                <a:schemeClr val="tx1"/>
              </a:solidFill>
              <a:effectLst/>
              <a:latin typeface="+mn-lt"/>
              <a:ea typeface="+mn-ea"/>
              <a:cs typeface="+mn-cs"/>
            </a:endParaRPr>
          </a:p>
          <a:p>
            <a:pPr eaLnBrk="1" hangingPunct="1">
              <a:spcBef>
                <a:spcPts val="1200"/>
              </a:spcBef>
              <a:buClr>
                <a:srgbClr val="E666C8"/>
              </a:buClr>
              <a:buSzPct val="80000"/>
            </a:pPr>
            <a:r>
              <a:rPr lang="zh-CN" altLang="en-US" sz="1200" b="0" i="0" kern="1200" dirty="0">
                <a:solidFill>
                  <a:schemeClr val="tx1"/>
                </a:solidFill>
                <a:effectLst/>
                <a:latin typeface="+mn-lt"/>
                <a:ea typeface="+mn-ea"/>
                <a:cs typeface="+mn-cs"/>
              </a:rPr>
              <a:t>美国人</a:t>
            </a:r>
            <a:r>
              <a:rPr lang="zh-CN" altLang="en-US" sz="1200" b="0" i="0" u="none" strike="noStrike" kern="1200" dirty="0">
                <a:solidFill>
                  <a:schemeClr val="tx1"/>
                </a:solidFill>
                <a:effectLst/>
                <a:latin typeface="+mn-lt"/>
                <a:ea typeface="+mn-ea"/>
                <a:cs typeface="+mn-cs"/>
                <a:hlinkClick r:id="rId3"/>
              </a:rPr>
              <a:t>莫尔斯</a:t>
            </a:r>
            <a:r>
              <a:rPr lang="zh-CN" altLang="en-US" sz="1200" b="0" i="0" kern="1200" dirty="0">
                <a:solidFill>
                  <a:schemeClr val="tx1"/>
                </a:solidFill>
                <a:effectLst/>
                <a:latin typeface="+mn-lt"/>
                <a:ea typeface="+mn-ea"/>
                <a:cs typeface="+mn-cs"/>
              </a:rPr>
              <a:t>是一位画家，凭借了他丰富的想象力，不屈不挠的奋斗精神，实现了许多人梦寐以求的目标。在他</a:t>
            </a:r>
            <a:r>
              <a:rPr lang="en-US" altLang="zh-CN" sz="1200" b="0" i="0" kern="1200" dirty="0">
                <a:solidFill>
                  <a:schemeClr val="tx1"/>
                </a:solidFill>
                <a:effectLst/>
                <a:latin typeface="+mn-lt"/>
                <a:ea typeface="+mn-ea"/>
                <a:cs typeface="+mn-cs"/>
              </a:rPr>
              <a:t>41</a:t>
            </a:r>
            <a:r>
              <a:rPr lang="zh-CN" altLang="en-US" sz="1200" b="0" i="0" kern="1200" dirty="0">
                <a:solidFill>
                  <a:schemeClr val="tx1"/>
                </a:solidFill>
                <a:effectLst/>
                <a:latin typeface="+mn-lt"/>
                <a:ea typeface="+mn-ea"/>
                <a:cs typeface="+mn-cs"/>
              </a:rPr>
              <a:t>岁那年，他从法国学画后返回美国的轮船上，医生</a:t>
            </a:r>
            <a:r>
              <a:rPr lang="zh-CN" altLang="en-US" sz="1200" b="0" i="0" u="none" strike="noStrike" kern="1200" dirty="0">
                <a:solidFill>
                  <a:schemeClr val="tx1"/>
                </a:solidFill>
                <a:effectLst/>
                <a:latin typeface="+mn-lt"/>
                <a:ea typeface="+mn-ea"/>
                <a:cs typeface="+mn-cs"/>
                <a:hlinkClick r:id="rId4"/>
              </a:rPr>
              <a:t>杰克逊</a:t>
            </a:r>
            <a:r>
              <a:rPr lang="zh-CN" altLang="en-US" sz="1200" b="0" i="0" kern="1200" dirty="0">
                <a:solidFill>
                  <a:schemeClr val="tx1"/>
                </a:solidFill>
                <a:effectLst/>
                <a:latin typeface="+mn-lt"/>
                <a:ea typeface="+mn-ea"/>
                <a:cs typeface="+mn-cs"/>
              </a:rPr>
              <a:t>将他引入了</a:t>
            </a:r>
            <a:r>
              <a:rPr lang="zh-CN" altLang="en-US" sz="1200" b="0" i="0" u="none" strike="noStrike" kern="1200" dirty="0">
                <a:solidFill>
                  <a:schemeClr val="tx1"/>
                </a:solidFill>
                <a:effectLst/>
                <a:latin typeface="+mn-lt"/>
                <a:ea typeface="+mn-ea"/>
                <a:cs typeface="+mn-cs"/>
                <a:hlinkClick r:id="rId5"/>
              </a:rPr>
              <a:t>电磁学</a:t>
            </a:r>
            <a:r>
              <a:rPr lang="zh-CN" altLang="en-US" sz="1200" b="0" i="0" kern="1200" dirty="0">
                <a:solidFill>
                  <a:schemeClr val="tx1"/>
                </a:solidFill>
                <a:effectLst/>
                <a:latin typeface="+mn-lt"/>
                <a:ea typeface="+mn-ea"/>
                <a:cs typeface="+mn-cs"/>
              </a:rPr>
              <a:t>这个神奇世界。</a:t>
            </a:r>
            <a:r>
              <a:rPr lang="en-US" altLang="zh-CN" sz="1200" b="0" i="0" kern="1200" dirty="0">
                <a:solidFill>
                  <a:schemeClr val="tx1"/>
                </a:solidFill>
                <a:effectLst/>
                <a:latin typeface="+mn-lt"/>
                <a:ea typeface="+mn-ea"/>
                <a:cs typeface="+mn-cs"/>
              </a:rPr>
              <a:t>1836</a:t>
            </a:r>
            <a:r>
              <a:rPr lang="zh-CN" altLang="en-US" sz="1200" b="0" i="0" kern="1200" dirty="0">
                <a:solidFill>
                  <a:schemeClr val="tx1"/>
                </a:solidFill>
                <a:effectLst/>
                <a:latin typeface="+mn-lt"/>
                <a:ea typeface="+mn-ea"/>
                <a:cs typeface="+mn-cs"/>
              </a:rPr>
              <a:t>年，莫尔斯终于找到了新方法。他在笔记本上记下了新的设计方案：“电流只要停止片刻，就会现出火花。有火花出现可以看成是一种符号，没有火花出现是另一种符号，没有火花的时间长度又是一种符号。这三种符号组合起来可代表字母和数字，就可以通过导线来传递文字了。”莫尔斯的奇特构想，即著名的“</a:t>
            </a:r>
            <a:r>
              <a:rPr lang="zh-CN" altLang="en-US" sz="1200" b="0" i="0" u="none" strike="noStrike" kern="1200" dirty="0">
                <a:solidFill>
                  <a:schemeClr val="tx1"/>
                </a:solidFill>
                <a:effectLst/>
                <a:latin typeface="+mn-lt"/>
                <a:ea typeface="+mn-ea"/>
                <a:cs typeface="+mn-cs"/>
                <a:hlinkClick r:id="rId6"/>
              </a:rPr>
              <a:t>莫尔斯电码</a:t>
            </a:r>
            <a:r>
              <a:rPr lang="zh-CN" altLang="en-US" sz="1200" b="0" i="0" kern="1200" dirty="0">
                <a:solidFill>
                  <a:schemeClr val="tx1"/>
                </a:solidFill>
                <a:effectLst/>
                <a:latin typeface="+mn-lt"/>
                <a:ea typeface="+mn-ea"/>
                <a:cs typeface="+mn-cs"/>
              </a:rPr>
              <a:t>”，是电信史上最早的编码，是电报发明史上的重大突破。</a:t>
            </a:r>
            <a:r>
              <a:rPr lang="en-US" altLang="zh-CN" sz="1200" b="0" i="0" kern="1200" dirty="0">
                <a:solidFill>
                  <a:schemeClr val="tx1"/>
                </a:solidFill>
                <a:effectLst/>
                <a:latin typeface="+mn-lt"/>
                <a:ea typeface="+mn-ea"/>
                <a:cs typeface="+mn-cs"/>
              </a:rPr>
              <a:t>1844</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日，是世界电信史上光辉的一页。莫尔斯在美国国会大厅里，亲自按动电报机按键。随着一连串嘀嘀嗒嗒声响起，电文通过电线很快传到了数十公里外的</a:t>
            </a:r>
            <a:r>
              <a:rPr lang="zh-CN" altLang="en-US" sz="1200" b="0" i="0" u="none" strike="noStrike" kern="1200" dirty="0">
                <a:solidFill>
                  <a:schemeClr val="tx1"/>
                </a:solidFill>
                <a:effectLst/>
                <a:latin typeface="+mn-lt"/>
                <a:ea typeface="+mn-ea"/>
                <a:cs typeface="+mn-cs"/>
                <a:hlinkClick r:id="rId7"/>
              </a:rPr>
              <a:t>巴尔的摩</a:t>
            </a:r>
            <a:r>
              <a:rPr lang="zh-CN" altLang="en-US" sz="1200" b="0" i="0" kern="1200" dirty="0">
                <a:solidFill>
                  <a:schemeClr val="tx1"/>
                </a:solidFill>
                <a:effectLst/>
                <a:latin typeface="+mn-lt"/>
                <a:ea typeface="+mn-ea"/>
                <a:cs typeface="+mn-cs"/>
              </a:rPr>
              <a:t>。他的助手准确无误地把电文译了出来。</a:t>
            </a:r>
            <a:r>
              <a:rPr lang="zh-CN" altLang="en-US" sz="1200" b="0" i="0" u="none" strike="noStrike" kern="1200" dirty="0">
                <a:solidFill>
                  <a:schemeClr val="tx1"/>
                </a:solidFill>
                <a:effectLst/>
                <a:latin typeface="+mn-lt"/>
                <a:ea typeface="+mn-ea"/>
                <a:cs typeface="+mn-cs"/>
                <a:hlinkClick r:id="rId8"/>
              </a:rPr>
              <a:t>莫尔斯电报</a:t>
            </a:r>
            <a:r>
              <a:rPr lang="zh-CN" altLang="en-US" sz="1200" b="0" i="0" kern="1200" dirty="0">
                <a:solidFill>
                  <a:schemeClr val="tx1"/>
                </a:solidFill>
                <a:effectLst/>
                <a:latin typeface="+mn-lt"/>
                <a:ea typeface="+mn-ea"/>
                <a:cs typeface="+mn-cs"/>
              </a:rPr>
              <a:t>的成功轰动了美国、英国和世界其他各国，他的电报很快风靡全球。</a:t>
            </a:r>
            <a:endParaRPr lang="en-US" altLang="zh-CN" sz="1200" b="0" i="0" kern="1200" dirty="0">
              <a:solidFill>
                <a:schemeClr val="tx1"/>
              </a:solidFill>
              <a:effectLst/>
              <a:latin typeface="+mn-lt"/>
              <a:ea typeface="+mn-ea"/>
              <a:cs typeface="+mn-cs"/>
            </a:endParaRPr>
          </a:p>
          <a:p>
            <a:pPr eaLnBrk="1" hangingPunct="1">
              <a:spcBef>
                <a:spcPts val="1200"/>
              </a:spcBef>
              <a:buClr>
                <a:srgbClr val="E666C8"/>
              </a:buClr>
              <a:buSzPct val="80000"/>
            </a:pPr>
            <a:endParaRPr lang="en-US" altLang="zh-CN" sz="1200" b="0" i="0" kern="1200" dirty="0">
              <a:solidFill>
                <a:schemeClr val="tx1"/>
              </a:solidFill>
              <a:effectLst/>
              <a:latin typeface="+mn-lt"/>
              <a:ea typeface="+mn-ea"/>
              <a:cs typeface="+mn-cs"/>
            </a:endParaRPr>
          </a:p>
          <a:p>
            <a:pPr eaLnBrk="1" hangingPunct="1">
              <a:spcBef>
                <a:spcPts val="1200"/>
              </a:spcBef>
              <a:buClr>
                <a:srgbClr val="E666C8"/>
              </a:buClr>
              <a:buSzPct val="80000"/>
            </a:pPr>
            <a:r>
              <a:rPr lang="en-US" altLang="zh-CN" sz="1200" b="0" i="0" kern="1200" dirty="0">
                <a:solidFill>
                  <a:schemeClr val="tx1"/>
                </a:solidFill>
                <a:effectLst/>
                <a:latin typeface="+mn-lt"/>
                <a:ea typeface="+mn-ea"/>
                <a:cs typeface="+mn-cs"/>
              </a:rPr>
              <a:t>1837</a:t>
            </a:r>
            <a:r>
              <a:rPr lang="zh-CN" altLang="en-US" sz="1200" b="0" i="0" kern="1200" dirty="0">
                <a:solidFill>
                  <a:schemeClr val="tx1"/>
                </a:solidFill>
                <a:effectLst/>
                <a:latin typeface="+mn-lt"/>
                <a:ea typeface="+mn-ea"/>
                <a:cs typeface="+mn-cs"/>
              </a:rPr>
              <a:t>年，英国库克和</a:t>
            </a:r>
            <a:r>
              <a:rPr lang="zh-CN" altLang="en-US" sz="1200" b="0" i="0" u="none" strike="noStrike" kern="1200" dirty="0">
                <a:solidFill>
                  <a:schemeClr val="tx1"/>
                </a:solidFill>
                <a:effectLst/>
                <a:latin typeface="+mn-lt"/>
                <a:ea typeface="+mn-ea"/>
                <a:cs typeface="+mn-cs"/>
                <a:hlinkClick r:id="rId9"/>
              </a:rPr>
              <a:t>惠斯通</a:t>
            </a:r>
            <a:r>
              <a:rPr lang="zh-CN" altLang="en-US" sz="1200" b="0" i="0" kern="1200" dirty="0">
                <a:solidFill>
                  <a:schemeClr val="tx1"/>
                </a:solidFill>
                <a:effectLst/>
                <a:latin typeface="+mn-lt"/>
                <a:ea typeface="+mn-ea"/>
                <a:cs typeface="+mn-cs"/>
              </a:rPr>
              <a:t>设计制造了第一个有线电报，且不断加以改进，发报速度不断提高。这种电报很快在铁路通信中获得了应用。他们的电报系统的特点是电文直接指向字母。</a:t>
            </a:r>
            <a:endParaRPr lang="en-US" altLang="zh-CN" sz="1200" dirty="0">
              <a:latin typeface="宋体" panose="02010600030101010101" pitchFamily="2" charset="-122"/>
              <a:ea typeface="宋体" panose="02010600030101010101" pitchFamily="2" charset="-122"/>
            </a:endParaRPr>
          </a:p>
          <a:p>
            <a:pPr eaLnBrk="1" hangingPunct="1">
              <a:spcBef>
                <a:spcPts val="1200"/>
              </a:spcBef>
              <a:buClr>
                <a:srgbClr val="E666C8"/>
              </a:buClr>
              <a:buSzPct val="80000"/>
            </a:pPr>
            <a:endParaRPr lang="en-US" altLang="zh-CN" sz="1200" dirty="0">
              <a:latin typeface="宋体" panose="02010600030101010101" pitchFamily="2" charset="-122"/>
              <a:ea typeface="宋体" panose="02010600030101010101" pitchFamily="2" charset="-122"/>
            </a:endParaRPr>
          </a:p>
          <a:p>
            <a:pPr eaLnBrk="1" hangingPunct="1">
              <a:spcBef>
                <a:spcPts val="1200"/>
              </a:spcBef>
              <a:buClr>
                <a:srgbClr val="E666C8"/>
              </a:buClr>
              <a:buSzPct val="80000"/>
            </a:pPr>
            <a:r>
              <a:rPr lang="en-US" altLang="zh-CN" sz="1200" dirty="0">
                <a:latin typeface="宋体" panose="02010600030101010101" pitchFamily="2" charset="-122"/>
                <a:ea typeface="宋体" panose="02010600030101010101" pitchFamily="2" charset="-122"/>
              </a:rPr>
              <a:t>1864</a:t>
            </a:r>
            <a:r>
              <a:rPr lang="zh-CN" altLang="en-US" sz="1200" dirty="0">
                <a:latin typeface="宋体" panose="02010600030101010101" pitchFamily="2" charset="-122"/>
                <a:ea typeface="宋体" panose="02010600030101010101" pitchFamily="2" charset="-122"/>
              </a:rPr>
              <a:t>年，麦克斯韦从理论上证明了电磁波的存在。</a:t>
            </a:r>
            <a:r>
              <a:rPr lang="zh-CN" altLang="en-US" sz="1200" b="0" i="0" kern="1200" dirty="0">
                <a:solidFill>
                  <a:schemeClr val="tx1"/>
                </a:solidFill>
                <a:effectLst/>
                <a:latin typeface="+mn-lt"/>
                <a:ea typeface="+mn-ea"/>
                <a:cs typeface="+mn-cs"/>
              </a:rPr>
              <a:t>后由德国物理学家</a:t>
            </a:r>
            <a:r>
              <a:rPr lang="zh-CN" altLang="en-US" sz="1200" b="0" i="0" u="none" strike="noStrike" kern="1200" dirty="0">
                <a:solidFill>
                  <a:schemeClr val="tx1"/>
                </a:solidFill>
                <a:effectLst/>
                <a:latin typeface="+mn-lt"/>
                <a:ea typeface="+mn-ea"/>
                <a:cs typeface="+mn-cs"/>
                <a:hlinkClick r:id="rId10"/>
              </a:rPr>
              <a:t>海因里希</a:t>
            </a:r>
            <a:r>
              <a:rPr lang="en-US" altLang="zh-CN" sz="1200" b="0" i="0" u="none" strike="noStrike" kern="1200" dirty="0">
                <a:solidFill>
                  <a:schemeClr val="tx1"/>
                </a:solidFill>
                <a:effectLst/>
                <a:latin typeface="+mn-lt"/>
                <a:ea typeface="+mn-ea"/>
                <a:cs typeface="+mn-cs"/>
                <a:hlinkClick r:id="rId10"/>
              </a:rPr>
              <a:t>·</a:t>
            </a:r>
            <a:r>
              <a:rPr lang="zh-CN" altLang="en-US" sz="1200" b="0" i="0" u="none" strike="noStrike" kern="1200" dirty="0">
                <a:solidFill>
                  <a:schemeClr val="tx1"/>
                </a:solidFill>
                <a:effectLst/>
                <a:latin typeface="+mn-lt"/>
                <a:ea typeface="+mn-ea"/>
                <a:cs typeface="+mn-cs"/>
                <a:hlinkClick r:id="rId10"/>
              </a:rPr>
              <a:t>赫兹</a:t>
            </a:r>
            <a:r>
              <a:rPr lang="zh-CN" altLang="en-US" sz="1200" b="0" i="0" kern="1200" dirty="0">
                <a:solidFill>
                  <a:schemeClr val="tx1"/>
                </a:solidFill>
                <a:effectLst/>
                <a:latin typeface="+mn-lt"/>
                <a:ea typeface="+mn-ea"/>
                <a:cs typeface="+mn-cs"/>
              </a:rPr>
              <a:t>于</a:t>
            </a:r>
            <a:r>
              <a:rPr lang="en-US" altLang="zh-CN" sz="1200" b="0" i="0" kern="1200" dirty="0">
                <a:solidFill>
                  <a:schemeClr val="tx1"/>
                </a:solidFill>
                <a:effectLst/>
                <a:latin typeface="+mn-lt"/>
                <a:ea typeface="+mn-ea"/>
                <a:cs typeface="+mn-cs"/>
              </a:rPr>
              <a:t>1887</a:t>
            </a:r>
            <a:r>
              <a:rPr lang="zh-CN" altLang="en-US" sz="1200" b="0" i="0" kern="1200" dirty="0">
                <a:solidFill>
                  <a:schemeClr val="tx1"/>
                </a:solidFill>
                <a:effectLst/>
                <a:latin typeface="+mn-lt"/>
                <a:ea typeface="+mn-ea"/>
                <a:cs typeface="+mn-cs"/>
              </a:rPr>
              <a:t>年至</a:t>
            </a:r>
            <a:r>
              <a:rPr lang="en-US" altLang="zh-CN" sz="1200" b="0" i="0" kern="1200" dirty="0">
                <a:solidFill>
                  <a:schemeClr val="tx1"/>
                </a:solidFill>
                <a:effectLst/>
                <a:latin typeface="+mn-lt"/>
                <a:ea typeface="+mn-ea"/>
                <a:cs typeface="+mn-cs"/>
              </a:rPr>
              <a:t>1888</a:t>
            </a:r>
            <a:r>
              <a:rPr lang="zh-CN" altLang="en-US" sz="1200" b="0" i="0" kern="1200" dirty="0">
                <a:solidFill>
                  <a:schemeClr val="tx1"/>
                </a:solidFill>
                <a:effectLst/>
                <a:latin typeface="+mn-lt"/>
                <a:ea typeface="+mn-ea"/>
                <a:cs typeface="+mn-cs"/>
              </a:rPr>
              <a:t>年间在实验中证实存在。</a:t>
            </a:r>
            <a:endParaRPr lang="zh-CN" altLang="en-US" sz="1200" dirty="0">
              <a:latin typeface="宋体" panose="02010600030101010101" pitchFamily="2" charset="-122"/>
              <a:ea typeface="宋体" panose="02010600030101010101" pitchFamily="2" charset="-122"/>
            </a:endParaRPr>
          </a:p>
          <a:p>
            <a:pPr eaLnBrk="1" hangingPunct="1">
              <a:spcBef>
                <a:spcPts val="1200"/>
              </a:spcBef>
              <a:spcAft>
                <a:spcPts val="600"/>
              </a:spcAft>
              <a:buClr>
                <a:srgbClr val="E666C8"/>
              </a:buClr>
              <a:buSzPct val="80000"/>
            </a:pPr>
            <a:r>
              <a:rPr lang="en-US" altLang="zh-CN" sz="1200" dirty="0">
                <a:latin typeface="宋体" panose="02010600030101010101" pitchFamily="2" charset="-122"/>
                <a:ea typeface="宋体" panose="02010600030101010101" pitchFamily="2" charset="-122"/>
                <a:sym typeface="宋体" panose="02010600030101010101" pitchFamily="2" charset="-122"/>
              </a:rPr>
              <a:t>1897</a:t>
            </a:r>
            <a:r>
              <a:rPr lang="zh-CN" altLang="en-US" sz="1200" dirty="0">
                <a:latin typeface="宋体" panose="02010600030101010101" pitchFamily="2" charset="-122"/>
                <a:ea typeface="宋体" panose="02010600030101010101" pitchFamily="2" charset="-122"/>
              </a:rPr>
              <a:t>年，</a:t>
            </a:r>
            <a:r>
              <a:rPr lang="en-US" altLang="zh-CN" sz="1200" dirty="0">
                <a:latin typeface="宋体" panose="02010600030101010101" pitchFamily="2" charset="-122"/>
                <a:ea typeface="宋体" panose="02010600030101010101" pitchFamily="2" charset="-122"/>
              </a:rPr>
              <a:t>M.G.</a:t>
            </a:r>
            <a:r>
              <a:rPr lang="zh-CN" altLang="en-US" sz="1200" dirty="0">
                <a:latin typeface="宋体" panose="02010600030101010101" pitchFamily="2" charset="-122"/>
                <a:ea typeface="宋体" panose="02010600030101010101" pitchFamily="2" charset="-122"/>
              </a:rPr>
              <a:t>马可尼在固定站与一艘拖船之间完成了一项无线通信试验，揭开了移动通信历史的序幕。 </a:t>
            </a:r>
          </a:p>
          <a:p>
            <a:pPr eaLnBrk="1" hangingPunct="1">
              <a:spcBef>
                <a:spcPts val="1200"/>
              </a:spcBef>
              <a:spcAft>
                <a:spcPts val="600"/>
              </a:spcAft>
              <a:buClr>
                <a:srgbClr val="E666C8"/>
              </a:buClr>
              <a:buSzPct val="80000"/>
            </a:pPr>
            <a:r>
              <a:rPr lang="en-US" altLang="zh-CN" sz="1200" dirty="0">
                <a:latin typeface="宋体" panose="02010600030101010101" pitchFamily="2" charset="-122"/>
                <a:ea typeface="宋体" panose="02010600030101010101" pitchFamily="2" charset="-122"/>
              </a:rPr>
              <a:t>1928</a:t>
            </a:r>
            <a:r>
              <a:rPr lang="zh-CN" altLang="en-US" sz="1200" dirty="0">
                <a:latin typeface="宋体" panose="02010600030101010101" pitchFamily="2" charset="-122"/>
                <a:ea typeface="宋体" panose="02010600030101010101" pitchFamily="2" charset="-122"/>
              </a:rPr>
              <a:t>年，美国警用车辆的车载无线电系统，标志移动通信开始。</a:t>
            </a:r>
          </a:p>
          <a:p>
            <a:pPr eaLnBrk="1" hangingPunct="1">
              <a:spcBef>
                <a:spcPts val="1200"/>
              </a:spcBef>
              <a:spcAft>
                <a:spcPts val="600"/>
              </a:spcAft>
              <a:buClr>
                <a:srgbClr val="E666C8"/>
              </a:buClr>
              <a:buSzPct val="80000"/>
            </a:pPr>
            <a:r>
              <a:rPr lang="en-US" altLang="zh-CN" sz="1200" dirty="0">
                <a:latin typeface="宋体" panose="02010600030101010101" pitchFamily="2" charset="-122"/>
                <a:ea typeface="宋体" panose="02010600030101010101" pitchFamily="2" charset="-122"/>
              </a:rPr>
              <a:t>1946</a:t>
            </a:r>
            <a:r>
              <a:rPr lang="zh-CN" altLang="en-US" sz="1200" dirty="0">
                <a:latin typeface="宋体" panose="02010600030101010101" pitchFamily="2" charset="-122"/>
                <a:ea typeface="宋体" panose="02010600030101010101" pitchFamily="2" charset="-122"/>
              </a:rPr>
              <a:t>年，</a:t>
            </a:r>
            <a:r>
              <a:rPr lang="en-US" altLang="zh-CN" sz="1200" dirty="0">
                <a:latin typeface="宋体" panose="02010600030101010101" pitchFamily="2" charset="-122"/>
                <a:ea typeface="宋体" panose="02010600030101010101" pitchFamily="2" charset="-122"/>
              </a:rPr>
              <a:t>Bell</a:t>
            </a:r>
            <a:r>
              <a:rPr lang="zh-CN" altLang="en-US" sz="1200" dirty="0">
                <a:latin typeface="宋体" panose="02010600030101010101" pitchFamily="2" charset="-122"/>
                <a:ea typeface="宋体" panose="02010600030101010101" pitchFamily="2" charset="-122"/>
              </a:rPr>
              <a:t>实验室在圣路易斯建立第一个公用汽车电话网。</a:t>
            </a:r>
          </a:p>
          <a:p>
            <a:pPr eaLnBrk="1" hangingPunct="1">
              <a:spcBef>
                <a:spcPts val="1200"/>
              </a:spcBef>
              <a:spcAft>
                <a:spcPts val="600"/>
              </a:spcAft>
              <a:buClr>
                <a:srgbClr val="E666C8"/>
              </a:buClr>
              <a:buSzPct val="80000"/>
            </a:pPr>
            <a:r>
              <a:rPr lang="en-US" altLang="zh-CN" sz="1200" dirty="0">
                <a:latin typeface="宋体" panose="02010600030101010101" pitchFamily="2" charset="-122"/>
                <a:ea typeface="宋体" panose="02010600030101010101" pitchFamily="2" charset="-122"/>
              </a:rPr>
              <a:t>1960</a:t>
            </a:r>
            <a:r>
              <a:rPr lang="zh-CN" altLang="en-US" sz="1200" dirty="0">
                <a:latin typeface="宋体" panose="02010600030101010101" pitchFamily="2" charset="-122"/>
                <a:ea typeface="宋体" panose="02010600030101010101" pitchFamily="2" charset="-122"/>
              </a:rPr>
              <a:t>年，实现无线频道自动选择并能自动接续到公用电话网。</a:t>
            </a:r>
            <a:endParaRPr lang="zh-CN" altLang="en-US" sz="1200" dirty="0">
              <a:latin typeface="宋体" panose="02010600030101010101" pitchFamily="2" charset="-122"/>
              <a:ea typeface="宋体" panose="02010600030101010101" pitchFamily="2" charset="-122"/>
              <a:sym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15</a:t>
            </a:fld>
            <a:endParaRPr lang="zh-CN" altLang="en-US"/>
          </a:p>
        </p:txBody>
      </p:sp>
    </p:spTree>
    <p:extLst>
      <p:ext uri="{BB962C8B-B14F-4D97-AF65-F5344CB8AC3E}">
        <p14:creationId xmlns:p14="http://schemas.microsoft.com/office/powerpoint/2010/main" val="3195798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cs"/>
              </a:rPr>
              <a:t>换一个角度来考虑。网络本身的结构的发展。</a:t>
            </a:r>
            <a:endParaRPr lang="en-US" altLang="zh-CN" sz="1200" dirty="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cs"/>
              </a:rPr>
              <a:t>普适计算：</a:t>
            </a:r>
            <a:r>
              <a:rPr lang="zh-CN" altLang="en-US" sz="1200" b="0" i="0" kern="1200" dirty="0">
                <a:solidFill>
                  <a:schemeClr val="tx1"/>
                </a:solidFill>
                <a:effectLst/>
                <a:latin typeface="+mn-lt"/>
                <a:ea typeface="+mn-ea"/>
                <a:cs typeface="+mn-cs"/>
              </a:rPr>
              <a:t>强调和环境融为一体的计算，而计算机本身则从人们的视线里消失。核心思想是小型、便宜、网络化的处理设备广泛分布在日常生活的各个场所（感知），进一步智能。</a:t>
            </a:r>
            <a:endParaRPr lang="en-US" altLang="zh-CN" sz="1200" dirty="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cs typeface="+mn-cs"/>
              </a:rPr>
              <a:t>集中：主机</a:t>
            </a:r>
            <a:r>
              <a:rPr lang="en-US" altLang="zh-CN" sz="1200" dirty="0">
                <a:cs typeface="+mn-cs"/>
              </a:rPr>
              <a:t>/</a:t>
            </a:r>
            <a:r>
              <a:rPr lang="zh-CN" altLang="en-US" sz="1200" dirty="0">
                <a:cs typeface="+mn-cs"/>
              </a:rPr>
              <a:t>终端模式</a:t>
            </a:r>
            <a:endParaRPr lang="en-US" altLang="zh-CN" sz="1200" dirty="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分布式：</a:t>
            </a:r>
            <a:r>
              <a:rPr lang="en-US" altLang="zh-CN" dirty="0"/>
              <a:t>Web</a:t>
            </a:r>
            <a:r>
              <a:rPr lang="zh-CN" altLang="en-US" dirty="0"/>
              <a:t>，</a:t>
            </a:r>
            <a:r>
              <a:rPr lang="en-US" altLang="zh-CN" dirty="0"/>
              <a:t>C/S</a:t>
            </a:r>
            <a:r>
              <a:rPr lang="zh-CN" altLang="en-US" dirty="0"/>
              <a:t>，中间件，</a:t>
            </a:r>
            <a:r>
              <a:rPr lang="en-US" altLang="zh-CN" dirty="0"/>
              <a:t>P2P</a:t>
            </a:r>
            <a:r>
              <a:rPr lang="zh-CN" altLang="en-US" dirty="0"/>
              <a:t>， </a:t>
            </a:r>
            <a:r>
              <a:rPr lang="en-US" altLang="zh-CN" dirty="0"/>
              <a:t>Grid</a:t>
            </a:r>
            <a:endParaRPr lang="zh-CN" altLang="en-US" dirty="0">
              <a:solidFill>
                <a:schemeClr val="hlink"/>
              </a:solidFill>
              <a:latin typeface="Verdana" panose="020B0604030504040204" pitchFamily="34" charset="0"/>
            </a:endParaRPr>
          </a:p>
          <a:p>
            <a:pPr eaLnBrk="1" hangingPunct="1">
              <a:spcBef>
                <a:spcPts val="1200"/>
              </a:spcBef>
            </a:pPr>
            <a:r>
              <a:rPr lang="zh-CN" altLang="en-US" sz="1200" dirty="0">
                <a:cs typeface="+mn-cs"/>
              </a:rPr>
              <a:t>普适：追求的是一种“消失的技术”，依赖于智能技术的发展</a:t>
            </a:r>
            <a:endParaRPr lang="en-US" altLang="zh-CN" sz="1200" dirty="0">
              <a:cs typeface="+mn-cs"/>
            </a:endParaRPr>
          </a:p>
          <a:p>
            <a:pPr eaLnBrk="1" hangingPunct="1">
              <a:spcBef>
                <a:spcPts val="1200"/>
              </a:spcBef>
            </a:pPr>
            <a:endParaRPr lang="en-US" altLang="zh-CN" sz="1200" dirty="0">
              <a:cs typeface="+mn-cs"/>
            </a:endParaRPr>
          </a:p>
          <a:p>
            <a:pPr lvl="1">
              <a:spcBef>
                <a:spcPts val="1200"/>
              </a:spcBef>
            </a:pPr>
            <a:r>
              <a:rPr lang="zh-CN" altLang="en-US" dirty="0"/>
              <a:t>集中计算 （</a:t>
            </a:r>
            <a:r>
              <a:rPr lang="en-US" altLang="zh-CN" dirty="0"/>
              <a:t>Centralized computing</a:t>
            </a:r>
            <a:r>
              <a:rPr lang="zh-CN" altLang="en-US" dirty="0"/>
              <a:t>）</a:t>
            </a:r>
            <a:endParaRPr lang="en-US" altLang="zh-CN" dirty="0"/>
          </a:p>
          <a:p>
            <a:pPr lvl="1">
              <a:spcBef>
                <a:spcPts val="1200"/>
              </a:spcBef>
            </a:pPr>
            <a:r>
              <a:rPr lang="zh-CN" altLang="en-US" dirty="0"/>
              <a:t>分布式计算 （</a:t>
            </a:r>
            <a:r>
              <a:rPr lang="en-US" altLang="zh-CN" dirty="0"/>
              <a:t>Distributed computing</a:t>
            </a:r>
            <a:r>
              <a:rPr lang="zh-CN" altLang="en-US" dirty="0"/>
              <a:t>）</a:t>
            </a:r>
            <a:endParaRPr lang="en-US" altLang="zh-CN" dirty="0"/>
          </a:p>
          <a:p>
            <a:pPr lvl="1">
              <a:spcBef>
                <a:spcPts val="1200"/>
              </a:spcBef>
            </a:pPr>
            <a:r>
              <a:rPr lang="zh-CN" altLang="en-US" dirty="0"/>
              <a:t>移动计算 （</a:t>
            </a:r>
            <a:r>
              <a:rPr lang="en-US" altLang="zh-CN" dirty="0"/>
              <a:t>Mobile computing</a:t>
            </a:r>
            <a:r>
              <a:rPr lang="zh-CN" altLang="en-US" dirty="0"/>
              <a:t>）</a:t>
            </a:r>
            <a:endParaRPr lang="en-US" altLang="zh-CN" dirty="0"/>
          </a:p>
          <a:p>
            <a:pPr lvl="1">
              <a:spcBef>
                <a:spcPts val="1200"/>
              </a:spcBef>
            </a:pPr>
            <a:r>
              <a:rPr lang="zh-CN" altLang="en-US" dirty="0"/>
              <a:t>普适计算 （</a:t>
            </a:r>
            <a:r>
              <a:rPr lang="en-US" altLang="zh-CN" dirty="0"/>
              <a:t>Ubiquitous/Pervasive Computing</a:t>
            </a:r>
            <a:r>
              <a:rPr lang="zh-CN" altLang="en-US" dirty="0"/>
              <a:t>）</a:t>
            </a:r>
          </a:p>
          <a:p>
            <a:pPr eaLnBrk="1" hangingPunct="1">
              <a:spcBef>
                <a:spcPts val="1200"/>
              </a:spcBef>
            </a:pPr>
            <a:endParaRPr lang="en-US" altLang="zh-CN" sz="1200" dirty="0">
              <a:cs typeface="+mn-cs"/>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17</a:t>
            </a:fld>
            <a:endParaRPr lang="zh-CN" altLang="en-US"/>
          </a:p>
        </p:txBody>
      </p:sp>
    </p:spTree>
    <p:extLst>
      <p:ext uri="{BB962C8B-B14F-4D97-AF65-F5344CB8AC3E}">
        <p14:creationId xmlns:p14="http://schemas.microsoft.com/office/powerpoint/2010/main" val="1208524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19</a:t>
            </a:fld>
            <a:endParaRPr lang="zh-CN" altLang="en-US"/>
          </a:p>
        </p:txBody>
      </p:sp>
    </p:spTree>
    <p:extLst>
      <p:ext uri="{BB962C8B-B14F-4D97-AF65-F5344CB8AC3E}">
        <p14:creationId xmlns:p14="http://schemas.microsoft.com/office/powerpoint/2010/main" val="122071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umbrella term</a:t>
            </a:r>
            <a:r>
              <a:rPr lang="zh-CN" altLang="en-US" sz="1200" kern="1200" dirty="0">
                <a:solidFill>
                  <a:schemeClr val="tx1"/>
                </a:solidFill>
                <a:effectLst/>
                <a:latin typeface="+mn-lt"/>
                <a:ea typeface="+mn-ea"/>
                <a:cs typeface="+mn-cs"/>
              </a:rPr>
              <a:t>：</a:t>
            </a:r>
            <a:r>
              <a:rPr lang="en-US" altLang="zh-CN" sz="1200" u="none" strike="noStrike" kern="1200" dirty="0" err="1">
                <a:solidFill>
                  <a:schemeClr val="tx1"/>
                </a:solidFill>
                <a:effectLst/>
                <a:latin typeface="+mn-lt"/>
                <a:ea typeface="+mn-ea"/>
                <a:cs typeface="+mn-cs"/>
              </a:rPr>
              <a:t>涵盖性术语</a:t>
            </a:r>
            <a:r>
              <a:rPr lang="zh-CN" altLang="en-US" sz="1200" u="none" strike="noStrike"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20</a:t>
            </a:fld>
            <a:endParaRPr lang="zh-CN" altLang="en-US"/>
          </a:p>
        </p:txBody>
      </p:sp>
    </p:spTree>
    <p:extLst>
      <p:ext uri="{BB962C8B-B14F-4D97-AF65-F5344CB8AC3E}">
        <p14:creationId xmlns:p14="http://schemas.microsoft.com/office/powerpoint/2010/main" val="23320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2076A9-7AC7-469C-99F7-1CB70429BA05}" type="slidenum">
              <a:rPr lang="zh-CN" altLang="en-US" smtClean="0"/>
              <a:t>21</a:t>
            </a:fld>
            <a:endParaRPr lang="zh-CN" altLang="en-US"/>
          </a:p>
        </p:txBody>
      </p:sp>
    </p:spTree>
    <p:extLst>
      <p:ext uri="{BB962C8B-B14F-4D97-AF65-F5344CB8AC3E}">
        <p14:creationId xmlns:p14="http://schemas.microsoft.com/office/powerpoint/2010/main" val="3533305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信息作为抽象概念，很难有一个具体的指向。</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25</a:t>
            </a:fld>
            <a:endParaRPr lang="zh-CN" altLang="en-US"/>
          </a:p>
        </p:txBody>
      </p:sp>
    </p:spTree>
    <p:extLst>
      <p:ext uri="{BB962C8B-B14F-4D97-AF65-F5344CB8AC3E}">
        <p14:creationId xmlns:p14="http://schemas.microsoft.com/office/powerpoint/2010/main" val="3982617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674526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59271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53081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0418" y="66588"/>
            <a:ext cx="10515600" cy="802063"/>
          </a:xfrm>
        </p:spPr>
        <p:txBody>
          <a:bodyPr/>
          <a:lstStyle/>
          <a:p>
            <a:r>
              <a:rPr lang="zh-CN" altLang="en-US" dirty="0"/>
              <a:t>单击此处编辑母版标题样式</a:t>
            </a:r>
          </a:p>
        </p:txBody>
      </p:sp>
      <p:sp>
        <p:nvSpPr>
          <p:cNvPr id="3" name="内容占位符 2"/>
          <p:cNvSpPr>
            <a:spLocks noGrp="1"/>
          </p:cNvSpPr>
          <p:nvPr>
            <p:ph idx="1"/>
          </p:nvPr>
        </p:nvSpPr>
        <p:spPr>
          <a:xfrm>
            <a:off x="838200" y="1040860"/>
            <a:ext cx="10515600" cy="513610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
        <p:nvSpPr>
          <p:cNvPr id="7" name="矩形 6"/>
          <p:cNvSpPr/>
          <p:nvPr userDrawn="1"/>
        </p:nvSpPr>
        <p:spPr>
          <a:xfrm>
            <a:off x="406399" y="0"/>
            <a:ext cx="55419" cy="895927"/>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8" name="矩形 7"/>
          <p:cNvSpPr/>
          <p:nvPr userDrawn="1"/>
        </p:nvSpPr>
        <p:spPr>
          <a:xfrm>
            <a:off x="514925" y="-1"/>
            <a:ext cx="55419" cy="895927"/>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10" name="直接连接符 9"/>
          <p:cNvCxnSpPr/>
          <p:nvPr userDrawn="1"/>
        </p:nvCxnSpPr>
        <p:spPr>
          <a:xfrm flipV="1">
            <a:off x="670754" y="845344"/>
            <a:ext cx="4777546" cy="3644"/>
          </a:xfrm>
          <a:prstGeom prst="line">
            <a:avLst/>
          </a:prstGeom>
          <a:ln w="12700">
            <a:solidFill>
              <a:schemeClr val="accent1">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2" name="矩形 11"/>
          <p:cNvSpPr/>
          <p:nvPr userDrawn="1"/>
        </p:nvSpPr>
        <p:spPr>
          <a:xfrm>
            <a:off x="11659553" y="6721475"/>
            <a:ext cx="45719" cy="136525"/>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userDrawn="1"/>
        </p:nvSpPr>
        <p:spPr>
          <a:xfrm>
            <a:off x="11723463" y="6721475"/>
            <a:ext cx="45719" cy="136525"/>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359214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364186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187953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12833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672474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308985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055058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058149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121709"/>
            <a:ext cx="10515600" cy="8020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154545"/>
            <a:ext cx="10515600" cy="502241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DCD69422-E893-4DDB-9A7E-F86CEABEE12D}" type="datetimeFigureOut">
              <a:rPr lang="zh-CN" altLang="en-US" smtClean="0"/>
              <a:pPr/>
              <a:t>2019/9/5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38B4F502-AEE6-4D70-927B-AC49763F54CA}" type="slidenum">
              <a:rPr lang="zh-CN" altLang="en-US" smtClean="0"/>
              <a:pPr/>
              <a:t>‹#›</a:t>
            </a:fld>
            <a:endParaRPr lang="zh-CN" altLang="en-US"/>
          </a:p>
        </p:txBody>
      </p:sp>
      <p:sp>
        <p:nvSpPr>
          <p:cNvPr id="8" name="文本框 7"/>
          <p:cNvSpPr txBox="1"/>
          <p:nvPr userDrawn="1"/>
        </p:nvSpPr>
        <p:spPr>
          <a:xfrm>
            <a:off x="9664699" y="212907"/>
            <a:ext cx="2241755" cy="515526"/>
          </a:xfrm>
          <a:prstGeom prst="rect">
            <a:avLst/>
          </a:prstGeom>
          <a:noFill/>
        </p:spPr>
        <p:txBody>
          <a:bodyPr wrap="square" rtlCol="0">
            <a:spAutoFit/>
          </a:bodyPr>
          <a:lstStyle/>
          <a:p>
            <a:pPr>
              <a:lnSpc>
                <a:spcPct val="110000"/>
              </a:lnSpc>
            </a:pPr>
            <a:r>
              <a:rPr lang="zh-CN" altLang="en-US" sz="18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信息与软件工程学院</a:t>
            </a:r>
            <a:endParaRPr lang="en-US" altLang="zh-CN" sz="18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nSpc>
                <a:spcPct val="110000"/>
              </a:lnSpc>
            </a:pPr>
            <a:r>
              <a:rPr lang="en-US" altLang="zh-CN" sz="7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School of information and</a:t>
            </a:r>
            <a:r>
              <a:rPr lang="en-US" altLang="zh-CN" sz="700" b="1"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software engineering</a:t>
            </a:r>
            <a:endParaRPr lang="zh-CN" altLang="en-US" sz="7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pic>
        <p:nvPicPr>
          <p:cNvPr id="9" name="图片 8"/>
          <p:cNvPicPr>
            <a:picLocks noChangeAspect="1"/>
          </p:cNvPicPr>
          <p:nvPr userDrawn="1"/>
        </p:nvPicPr>
        <p:blipFill rotWithShape="1">
          <a:blip r:embed="rId13">
            <a:extLst>
              <a:ext uri="{28A0092B-C50C-407E-A947-70E740481C1C}">
                <a14:useLocalDpi xmlns:a14="http://schemas.microsoft.com/office/drawing/2010/main" val="0"/>
              </a:ext>
            </a:extLst>
          </a:blip>
          <a:srcRect r="75892"/>
          <a:stretch/>
        </p:blipFill>
        <p:spPr>
          <a:xfrm>
            <a:off x="9009070" y="160965"/>
            <a:ext cx="655629" cy="619409"/>
          </a:xfrm>
          <a:prstGeom prst="rect">
            <a:avLst/>
          </a:prstGeom>
        </p:spPr>
      </p:pic>
    </p:spTree>
    <p:extLst>
      <p:ext uri="{BB962C8B-B14F-4D97-AF65-F5344CB8AC3E}">
        <p14:creationId xmlns:p14="http://schemas.microsoft.com/office/powerpoint/2010/main" val="564084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oleObject" Target="../embeddings/oleObject1.bin"/><Relationship Id="rId7" Type="http://schemas.openxmlformats.org/officeDocument/2006/relationships/image" Target="../media/image54.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3.wmf"/><Relationship Id="rId5" Type="http://schemas.openxmlformats.org/officeDocument/2006/relationships/oleObject" Target="../embeddings/oleObject2.bin"/><Relationship Id="rId4" Type="http://schemas.openxmlformats.org/officeDocument/2006/relationships/image" Target="../media/image52.wmf"/><Relationship Id="rId9" Type="http://schemas.openxmlformats.org/officeDocument/2006/relationships/image" Target="../media/image56.jpeg"/></Relationships>
</file>

<file path=ppt/slides/_rels/slide33.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6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8.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6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62.wmf"/><Relationship Id="rId4"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69.wmf"/><Relationship Id="rId18" Type="http://schemas.openxmlformats.org/officeDocument/2006/relationships/oleObject" Target="../embeddings/oleObject18.bin"/><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oleObject" Target="../embeddings/oleObject15.bin"/><Relationship Id="rId17" Type="http://schemas.openxmlformats.org/officeDocument/2006/relationships/image" Target="../media/image71.wmf"/><Relationship Id="rId2" Type="http://schemas.openxmlformats.org/officeDocument/2006/relationships/slideLayout" Target="../slideLayouts/slideLayout2.xml"/><Relationship Id="rId16" Type="http://schemas.openxmlformats.org/officeDocument/2006/relationships/oleObject" Target="../embeddings/oleObject17.bin"/><Relationship Id="rId20" Type="http://schemas.openxmlformats.org/officeDocument/2006/relationships/image" Target="../media/image73.png"/><Relationship Id="rId1" Type="http://schemas.openxmlformats.org/officeDocument/2006/relationships/vmlDrawing" Target="../drawings/vmlDrawing4.vml"/><Relationship Id="rId6" Type="http://schemas.openxmlformats.org/officeDocument/2006/relationships/image" Target="../media/image66.wmf"/><Relationship Id="rId11" Type="http://schemas.openxmlformats.org/officeDocument/2006/relationships/image" Target="../media/image68.wmf"/><Relationship Id="rId5" Type="http://schemas.openxmlformats.org/officeDocument/2006/relationships/oleObject" Target="../embeddings/oleObject11.bin"/><Relationship Id="rId15" Type="http://schemas.openxmlformats.org/officeDocument/2006/relationships/image" Target="../media/image70.wmf"/><Relationship Id="rId10" Type="http://schemas.openxmlformats.org/officeDocument/2006/relationships/oleObject" Target="../embeddings/oleObject14.bin"/><Relationship Id="rId19" Type="http://schemas.openxmlformats.org/officeDocument/2006/relationships/image" Target="../media/image72.wmf"/><Relationship Id="rId4" Type="http://schemas.openxmlformats.org/officeDocument/2006/relationships/image" Target="../media/image65.wmf"/><Relationship Id="rId9" Type="http://schemas.openxmlformats.org/officeDocument/2006/relationships/image" Target="../media/image67.wmf"/><Relationship Id="rId14" Type="http://schemas.openxmlformats.org/officeDocument/2006/relationships/oleObject" Target="../embeddings/oleObject16.bin"/></Relationships>
</file>

<file path=ppt/slides/_rels/slide37.xml.rels><?xml version="1.0" encoding="UTF-8" standalone="yes"?>
<Relationships xmlns="http://schemas.openxmlformats.org/package/2006/relationships"><Relationship Id="rId3" Type="http://schemas.openxmlformats.org/officeDocument/2006/relationships/hyperlink" Target="https://zh.wikipedia.org/wiki/%E9%9A%8F%E6%9C%BA%E5%8F%98%E9%87%8F" TargetMode="External"/><Relationship Id="rId7"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zh.wikipedia.org/wiki/%E8%B3%87%E8%A8%8A%E6%9C%AC%E9%AB%94" TargetMode="External"/><Relationship Id="rId5" Type="http://schemas.openxmlformats.org/officeDocument/2006/relationships/hyperlink" Target="https://zh.wikipedia.org/wiki/%E6%9C%9F%E6%9C%9B" TargetMode="External"/><Relationship Id="rId4" Type="http://schemas.openxmlformats.org/officeDocument/2006/relationships/hyperlink" Target="https://zh.wikipedia.org/wiki/%E6%A9%9F%E7%8E%87%E8%B3%AA%E9%87%8F%E5%87%BD%E6%95%B8"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zh.wikipedia.org/wiki/%E7%A6%BB%E6%95%A3%E9%9A%8F%E6%9C%BA%E5%8F%98%E9%87%8F" TargetMode="External"/><Relationship Id="rId2" Type="http://schemas.openxmlformats.org/officeDocument/2006/relationships/hyperlink" Target="https://zh.wikipedia.org/wiki/%E6%A6%82%E7%8E%87%E8%AE%BA" TargetMode="Externa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hyperlink" Target="https://zh.wikipedia.org/wiki/%E5%B0%8D%E6%95%B8" TargetMode="External"/><Relationship Id="rId7" Type="http://schemas.openxmlformats.org/officeDocument/2006/relationships/hyperlink" Target="https://zh.wikipedia.org/wiki/%E5%A5%88%E7%89%B9_(%E5%8D%95%E4%BD%8D)"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zh.wikipedia.org/wiki/%E4%BD%8D%E5%85%83" TargetMode="External"/><Relationship Id="rId5" Type="http://schemas.openxmlformats.org/officeDocument/2006/relationships/hyperlink" Target="https://zh.wikipedia.org/wiki/E_(%E6%95%B0%E5%AD%A6%E5%B8%B8%E6%95%B0)" TargetMode="External"/><Relationship Id="rId4" Type="http://schemas.openxmlformats.org/officeDocument/2006/relationships/hyperlink" Target="https://zh.wikipedia.org/wiki/%E5%BA%95%E6%95%B0_(%E5%AF%B9%E6%95%B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17" Type="http://schemas.openxmlformats.org/officeDocument/2006/relationships/image" Target="../media/image212.png"/><Relationship Id="rId21" Type="http://schemas.openxmlformats.org/officeDocument/2006/relationships/image" Target="../media/image116.png"/><Relationship Id="rId42" Type="http://schemas.openxmlformats.org/officeDocument/2006/relationships/image" Target="../media/image137.png"/><Relationship Id="rId63" Type="http://schemas.openxmlformats.org/officeDocument/2006/relationships/image" Target="../media/image158.png"/><Relationship Id="rId84" Type="http://schemas.openxmlformats.org/officeDocument/2006/relationships/image" Target="../media/image179.png"/><Relationship Id="rId138" Type="http://schemas.openxmlformats.org/officeDocument/2006/relationships/image" Target="../media/image233.png"/><Relationship Id="rId159" Type="http://schemas.openxmlformats.org/officeDocument/2006/relationships/image" Target="../media/image254.png"/><Relationship Id="rId170" Type="http://schemas.openxmlformats.org/officeDocument/2006/relationships/image" Target="../media/image265.png"/><Relationship Id="rId191" Type="http://schemas.openxmlformats.org/officeDocument/2006/relationships/image" Target="../media/image286.png"/><Relationship Id="rId205" Type="http://schemas.openxmlformats.org/officeDocument/2006/relationships/image" Target="../media/image300.png"/><Relationship Id="rId107" Type="http://schemas.openxmlformats.org/officeDocument/2006/relationships/image" Target="../media/image202.png"/><Relationship Id="rId11" Type="http://schemas.openxmlformats.org/officeDocument/2006/relationships/image" Target="../media/image106.png"/><Relationship Id="rId32" Type="http://schemas.openxmlformats.org/officeDocument/2006/relationships/image" Target="../media/image127.png"/><Relationship Id="rId53" Type="http://schemas.openxmlformats.org/officeDocument/2006/relationships/image" Target="../media/image148.png"/><Relationship Id="rId74" Type="http://schemas.openxmlformats.org/officeDocument/2006/relationships/image" Target="../media/image169.png"/><Relationship Id="rId128" Type="http://schemas.openxmlformats.org/officeDocument/2006/relationships/image" Target="../media/image223.png"/><Relationship Id="rId149" Type="http://schemas.openxmlformats.org/officeDocument/2006/relationships/image" Target="../media/image244.png"/><Relationship Id="rId5" Type="http://schemas.openxmlformats.org/officeDocument/2006/relationships/image" Target="../media/image100.png"/><Relationship Id="rId95" Type="http://schemas.openxmlformats.org/officeDocument/2006/relationships/image" Target="../media/image190.png"/><Relationship Id="rId160" Type="http://schemas.openxmlformats.org/officeDocument/2006/relationships/image" Target="../media/image255.png"/><Relationship Id="rId181" Type="http://schemas.openxmlformats.org/officeDocument/2006/relationships/image" Target="../media/image276.png"/><Relationship Id="rId22" Type="http://schemas.openxmlformats.org/officeDocument/2006/relationships/image" Target="../media/image117.png"/><Relationship Id="rId43" Type="http://schemas.openxmlformats.org/officeDocument/2006/relationships/image" Target="../media/image138.png"/><Relationship Id="rId64" Type="http://schemas.openxmlformats.org/officeDocument/2006/relationships/image" Target="../media/image159.png"/><Relationship Id="rId118" Type="http://schemas.openxmlformats.org/officeDocument/2006/relationships/image" Target="../media/image213.png"/><Relationship Id="rId139" Type="http://schemas.openxmlformats.org/officeDocument/2006/relationships/image" Target="../media/image234.png"/><Relationship Id="rId85" Type="http://schemas.openxmlformats.org/officeDocument/2006/relationships/image" Target="../media/image180.png"/><Relationship Id="rId150" Type="http://schemas.openxmlformats.org/officeDocument/2006/relationships/image" Target="../media/image245.png"/><Relationship Id="rId171" Type="http://schemas.openxmlformats.org/officeDocument/2006/relationships/image" Target="../media/image266.png"/><Relationship Id="rId192" Type="http://schemas.openxmlformats.org/officeDocument/2006/relationships/image" Target="../media/image287.png"/><Relationship Id="rId206" Type="http://schemas.openxmlformats.org/officeDocument/2006/relationships/image" Target="../media/image301.png"/><Relationship Id="rId12" Type="http://schemas.openxmlformats.org/officeDocument/2006/relationships/image" Target="../media/image107.png"/><Relationship Id="rId33" Type="http://schemas.openxmlformats.org/officeDocument/2006/relationships/image" Target="../media/image128.png"/><Relationship Id="rId108" Type="http://schemas.openxmlformats.org/officeDocument/2006/relationships/image" Target="../media/image203.png"/><Relationship Id="rId129" Type="http://schemas.openxmlformats.org/officeDocument/2006/relationships/image" Target="../media/image224.png"/><Relationship Id="rId54" Type="http://schemas.openxmlformats.org/officeDocument/2006/relationships/image" Target="../media/image149.png"/><Relationship Id="rId75" Type="http://schemas.openxmlformats.org/officeDocument/2006/relationships/image" Target="../media/image170.png"/><Relationship Id="rId96" Type="http://schemas.openxmlformats.org/officeDocument/2006/relationships/image" Target="../media/image191.png"/><Relationship Id="rId140" Type="http://schemas.openxmlformats.org/officeDocument/2006/relationships/image" Target="../media/image235.png"/><Relationship Id="rId161" Type="http://schemas.openxmlformats.org/officeDocument/2006/relationships/image" Target="../media/image256.png"/><Relationship Id="rId182" Type="http://schemas.openxmlformats.org/officeDocument/2006/relationships/image" Target="../media/image277.png"/><Relationship Id="rId6" Type="http://schemas.openxmlformats.org/officeDocument/2006/relationships/image" Target="../media/image101.png"/><Relationship Id="rId23" Type="http://schemas.openxmlformats.org/officeDocument/2006/relationships/image" Target="../media/image118.png"/><Relationship Id="rId119" Type="http://schemas.openxmlformats.org/officeDocument/2006/relationships/image" Target="../media/image214.png"/><Relationship Id="rId44" Type="http://schemas.openxmlformats.org/officeDocument/2006/relationships/image" Target="../media/image139.png"/><Relationship Id="rId65" Type="http://schemas.openxmlformats.org/officeDocument/2006/relationships/image" Target="../media/image160.png"/><Relationship Id="rId86" Type="http://schemas.openxmlformats.org/officeDocument/2006/relationships/image" Target="../media/image181.png"/><Relationship Id="rId130" Type="http://schemas.openxmlformats.org/officeDocument/2006/relationships/image" Target="../media/image225.png"/><Relationship Id="rId151" Type="http://schemas.openxmlformats.org/officeDocument/2006/relationships/image" Target="../media/image246.png"/><Relationship Id="rId172" Type="http://schemas.openxmlformats.org/officeDocument/2006/relationships/image" Target="../media/image267.png"/><Relationship Id="rId193" Type="http://schemas.openxmlformats.org/officeDocument/2006/relationships/image" Target="../media/image288.png"/><Relationship Id="rId207" Type="http://schemas.openxmlformats.org/officeDocument/2006/relationships/image" Target="../media/image302.png"/><Relationship Id="rId13" Type="http://schemas.openxmlformats.org/officeDocument/2006/relationships/image" Target="../media/image108.png"/><Relationship Id="rId109" Type="http://schemas.openxmlformats.org/officeDocument/2006/relationships/image" Target="../media/image204.png"/><Relationship Id="rId34" Type="http://schemas.openxmlformats.org/officeDocument/2006/relationships/image" Target="../media/image129.png"/><Relationship Id="rId55" Type="http://schemas.openxmlformats.org/officeDocument/2006/relationships/image" Target="../media/image150.png"/><Relationship Id="rId76" Type="http://schemas.openxmlformats.org/officeDocument/2006/relationships/image" Target="../media/image171.png"/><Relationship Id="rId97" Type="http://schemas.openxmlformats.org/officeDocument/2006/relationships/image" Target="../media/image192.png"/><Relationship Id="rId120" Type="http://schemas.openxmlformats.org/officeDocument/2006/relationships/image" Target="../media/image215.png"/><Relationship Id="rId141" Type="http://schemas.openxmlformats.org/officeDocument/2006/relationships/image" Target="../media/image236.png"/><Relationship Id="rId7" Type="http://schemas.openxmlformats.org/officeDocument/2006/relationships/image" Target="../media/image102.png"/><Relationship Id="rId162" Type="http://schemas.openxmlformats.org/officeDocument/2006/relationships/image" Target="../media/image257.png"/><Relationship Id="rId183" Type="http://schemas.openxmlformats.org/officeDocument/2006/relationships/image" Target="../media/image278.png"/><Relationship Id="rId24" Type="http://schemas.openxmlformats.org/officeDocument/2006/relationships/image" Target="../media/image119.png"/><Relationship Id="rId45" Type="http://schemas.openxmlformats.org/officeDocument/2006/relationships/image" Target="../media/image140.png"/><Relationship Id="rId66" Type="http://schemas.openxmlformats.org/officeDocument/2006/relationships/image" Target="../media/image161.png"/><Relationship Id="rId87" Type="http://schemas.openxmlformats.org/officeDocument/2006/relationships/image" Target="../media/image182.png"/><Relationship Id="rId110" Type="http://schemas.openxmlformats.org/officeDocument/2006/relationships/image" Target="../media/image205.png"/><Relationship Id="rId131" Type="http://schemas.openxmlformats.org/officeDocument/2006/relationships/image" Target="../media/image226.png"/><Relationship Id="rId61" Type="http://schemas.openxmlformats.org/officeDocument/2006/relationships/image" Target="../media/image156.png"/><Relationship Id="rId82" Type="http://schemas.openxmlformats.org/officeDocument/2006/relationships/image" Target="../media/image177.png"/><Relationship Id="rId152" Type="http://schemas.openxmlformats.org/officeDocument/2006/relationships/image" Target="../media/image247.png"/><Relationship Id="rId173" Type="http://schemas.openxmlformats.org/officeDocument/2006/relationships/image" Target="../media/image268.png"/><Relationship Id="rId194" Type="http://schemas.openxmlformats.org/officeDocument/2006/relationships/image" Target="../media/image289.png"/><Relationship Id="rId199" Type="http://schemas.openxmlformats.org/officeDocument/2006/relationships/image" Target="../media/image294.png"/><Relationship Id="rId203" Type="http://schemas.openxmlformats.org/officeDocument/2006/relationships/image" Target="../media/image298.png"/><Relationship Id="rId208" Type="http://schemas.openxmlformats.org/officeDocument/2006/relationships/image" Target="../media/image303.png"/><Relationship Id="rId19" Type="http://schemas.openxmlformats.org/officeDocument/2006/relationships/image" Target="../media/image114.png"/><Relationship Id="rId14" Type="http://schemas.openxmlformats.org/officeDocument/2006/relationships/image" Target="../media/image109.png"/><Relationship Id="rId30" Type="http://schemas.openxmlformats.org/officeDocument/2006/relationships/image" Target="../media/image125.png"/><Relationship Id="rId35" Type="http://schemas.openxmlformats.org/officeDocument/2006/relationships/image" Target="../media/image130.png"/><Relationship Id="rId56" Type="http://schemas.openxmlformats.org/officeDocument/2006/relationships/image" Target="../media/image151.png"/><Relationship Id="rId77" Type="http://schemas.openxmlformats.org/officeDocument/2006/relationships/image" Target="../media/image172.png"/><Relationship Id="rId100" Type="http://schemas.openxmlformats.org/officeDocument/2006/relationships/image" Target="../media/image195.png"/><Relationship Id="rId105" Type="http://schemas.openxmlformats.org/officeDocument/2006/relationships/image" Target="../media/image200.png"/><Relationship Id="rId126" Type="http://schemas.openxmlformats.org/officeDocument/2006/relationships/image" Target="../media/image221.png"/><Relationship Id="rId147" Type="http://schemas.openxmlformats.org/officeDocument/2006/relationships/image" Target="../media/image242.png"/><Relationship Id="rId168" Type="http://schemas.openxmlformats.org/officeDocument/2006/relationships/image" Target="../media/image263.png"/><Relationship Id="rId8" Type="http://schemas.openxmlformats.org/officeDocument/2006/relationships/image" Target="../media/image103.png"/><Relationship Id="rId51" Type="http://schemas.openxmlformats.org/officeDocument/2006/relationships/image" Target="../media/image146.png"/><Relationship Id="rId72" Type="http://schemas.openxmlformats.org/officeDocument/2006/relationships/image" Target="../media/image167.png"/><Relationship Id="rId93" Type="http://schemas.openxmlformats.org/officeDocument/2006/relationships/image" Target="../media/image188.png"/><Relationship Id="rId98" Type="http://schemas.openxmlformats.org/officeDocument/2006/relationships/image" Target="../media/image193.png"/><Relationship Id="rId121" Type="http://schemas.openxmlformats.org/officeDocument/2006/relationships/image" Target="../media/image216.png"/><Relationship Id="rId142" Type="http://schemas.openxmlformats.org/officeDocument/2006/relationships/image" Target="../media/image237.png"/><Relationship Id="rId163" Type="http://schemas.openxmlformats.org/officeDocument/2006/relationships/image" Target="../media/image258.png"/><Relationship Id="rId184" Type="http://schemas.openxmlformats.org/officeDocument/2006/relationships/image" Target="../media/image279.png"/><Relationship Id="rId189" Type="http://schemas.openxmlformats.org/officeDocument/2006/relationships/image" Target="../media/image284.png"/><Relationship Id="rId3" Type="http://schemas.openxmlformats.org/officeDocument/2006/relationships/image" Target="../media/image98.png"/><Relationship Id="rId25" Type="http://schemas.openxmlformats.org/officeDocument/2006/relationships/image" Target="../media/image120.png"/><Relationship Id="rId46" Type="http://schemas.openxmlformats.org/officeDocument/2006/relationships/image" Target="../media/image141.png"/><Relationship Id="rId67" Type="http://schemas.openxmlformats.org/officeDocument/2006/relationships/image" Target="../media/image162.png"/><Relationship Id="rId116" Type="http://schemas.openxmlformats.org/officeDocument/2006/relationships/image" Target="../media/image211.png"/><Relationship Id="rId137" Type="http://schemas.openxmlformats.org/officeDocument/2006/relationships/image" Target="../media/image232.png"/><Relationship Id="rId158" Type="http://schemas.openxmlformats.org/officeDocument/2006/relationships/image" Target="../media/image253.png"/><Relationship Id="rId20" Type="http://schemas.openxmlformats.org/officeDocument/2006/relationships/image" Target="../media/image115.png"/><Relationship Id="rId41" Type="http://schemas.openxmlformats.org/officeDocument/2006/relationships/image" Target="../media/image136.png"/><Relationship Id="rId62" Type="http://schemas.openxmlformats.org/officeDocument/2006/relationships/image" Target="../media/image157.png"/><Relationship Id="rId83" Type="http://schemas.openxmlformats.org/officeDocument/2006/relationships/image" Target="../media/image178.png"/><Relationship Id="rId88" Type="http://schemas.openxmlformats.org/officeDocument/2006/relationships/image" Target="../media/image183.png"/><Relationship Id="rId111" Type="http://schemas.openxmlformats.org/officeDocument/2006/relationships/image" Target="../media/image206.png"/><Relationship Id="rId132" Type="http://schemas.openxmlformats.org/officeDocument/2006/relationships/image" Target="../media/image227.png"/><Relationship Id="rId153" Type="http://schemas.openxmlformats.org/officeDocument/2006/relationships/image" Target="../media/image248.png"/><Relationship Id="rId174" Type="http://schemas.openxmlformats.org/officeDocument/2006/relationships/image" Target="../media/image269.png"/><Relationship Id="rId179" Type="http://schemas.openxmlformats.org/officeDocument/2006/relationships/image" Target="../media/image274.png"/><Relationship Id="rId195" Type="http://schemas.openxmlformats.org/officeDocument/2006/relationships/image" Target="../media/image290.png"/><Relationship Id="rId209" Type="http://schemas.openxmlformats.org/officeDocument/2006/relationships/image" Target="../media/image304.png"/><Relationship Id="rId190" Type="http://schemas.openxmlformats.org/officeDocument/2006/relationships/image" Target="../media/image285.png"/><Relationship Id="rId204" Type="http://schemas.openxmlformats.org/officeDocument/2006/relationships/image" Target="../media/image299.png"/><Relationship Id="rId15" Type="http://schemas.openxmlformats.org/officeDocument/2006/relationships/image" Target="../media/image110.png"/><Relationship Id="rId36" Type="http://schemas.openxmlformats.org/officeDocument/2006/relationships/image" Target="../media/image131.png"/><Relationship Id="rId57" Type="http://schemas.openxmlformats.org/officeDocument/2006/relationships/image" Target="../media/image152.png"/><Relationship Id="rId106" Type="http://schemas.openxmlformats.org/officeDocument/2006/relationships/image" Target="../media/image201.png"/><Relationship Id="rId127" Type="http://schemas.openxmlformats.org/officeDocument/2006/relationships/image" Target="../media/image222.png"/><Relationship Id="rId10" Type="http://schemas.openxmlformats.org/officeDocument/2006/relationships/image" Target="../media/image105.png"/><Relationship Id="rId31" Type="http://schemas.openxmlformats.org/officeDocument/2006/relationships/image" Target="../media/image126.png"/><Relationship Id="rId52" Type="http://schemas.openxmlformats.org/officeDocument/2006/relationships/image" Target="../media/image147.png"/><Relationship Id="rId73" Type="http://schemas.openxmlformats.org/officeDocument/2006/relationships/image" Target="../media/image168.png"/><Relationship Id="rId78" Type="http://schemas.openxmlformats.org/officeDocument/2006/relationships/image" Target="../media/image173.png"/><Relationship Id="rId94" Type="http://schemas.openxmlformats.org/officeDocument/2006/relationships/image" Target="../media/image189.png"/><Relationship Id="rId99" Type="http://schemas.openxmlformats.org/officeDocument/2006/relationships/image" Target="../media/image194.png"/><Relationship Id="rId101" Type="http://schemas.openxmlformats.org/officeDocument/2006/relationships/image" Target="../media/image196.png"/><Relationship Id="rId122" Type="http://schemas.openxmlformats.org/officeDocument/2006/relationships/image" Target="../media/image217.png"/><Relationship Id="rId143" Type="http://schemas.openxmlformats.org/officeDocument/2006/relationships/image" Target="../media/image238.png"/><Relationship Id="rId148" Type="http://schemas.openxmlformats.org/officeDocument/2006/relationships/image" Target="../media/image243.png"/><Relationship Id="rId164" Type="http://schemas.openxmlformats.org/officeDocument/2006/relationships/image" Target="../media/image259.png"/><Relationship Id="rId169" Type="http://schemas.openxmlformats.org/officeDocument/2006/relationships/image" Target="../media/image264.png"/><Relationship Id="rId185" Type="http://schemas.openxmlformats.org/officeDocument/2006/relationships/image" Target="../media/image280.png"/><Relationship Id="rId4" Type="http://schemas.openxmlformats.org/officeDocument/2006/relationships/image" Target="../media/image99.png"/><Relationship Id="rId9" Type="http://schemas.openxmlformats.org/officeDocument/2006/relationships/image" Target="../media/image104.png"/><Relationship Id="rId180" Type="http://schemas.openxmlformats.org/officeDocument/2006/relationships/image" Target="../media/image275.png"/><Relationship Id="rId210" Type="http://schemas.openxmlformats.org/officeDocument/2006/relationships/image" Target="../media/image305.png"/><Relationship Id="rId26" Type="http://schemas.openxmlformats.org/officeDocument/2006/relationships/image" Target="../media/image121.png"/><Relationship Id="rId47" Type="http://schemas.openxmlformats.org/officeDocument/2006/relationships/image" Target="../media/image142.png"/><Relationship Id="rId68" Type="http://schemas.openxmlformats.org/officeDocument/2006/relationships/image" Target="../media/image163.png"/><Relationship Id="rId89" Type="http://schemas.openxmlformats.org/officeDocument/2006/relationships/image" Target="../media/image184.png"/><Relationship Id="rId112" Type="http://schemas.openxmlformats.org/officeDocument/2006/relationships/image" Target="../media/image207.png"/><Relationship Id="rId133" Type="http://schemas.openxmlformats.org/officeDocument/2006/relationships/image" Target="../media/image228.png"/><Relationship Id="rId154" Type="http://schemas.openxmlformats.org/officeDocument/2006/relationships/image" Target="../media/image249.png"/><Relationship Id="rId175" Type="http://schemas.openxmlformats.org/officeDocument/2006/relationships/image" Target="../media/image270.png"/><Relationship Id="rId196" Type="http://schemas.openxmlformats.org/officeDocument/2006/relationships/image" Target="../media/image291.png"/><Relationship Id="rId200" Type="http://schemas.openxmlformats.org/officeDocument/2006/relationships/image" Target="../media/image295.png"/><Relationship Id="rId16" Type="http://schemas.openxmlformats.org/officeDocument/2006/relationships/image" Target="../media/image111.png"/><Relationship Id="rId37" Type="http://schemas.openxmlformats.org/officeDocument/2006/relationships/image" Target="../media/image132.png"/><Relationship Id="rId58" Type="http://schemas.openxmlformats.org/officeDocument/2006/relationships/image" Target="../media/image153.png"/><Relationship Id="rId79" Type="http://schemas.openxmlformats.org/officeDocument/2006/relationships/image" Target="../media/image174.png"/><Relationship Id="rId102" Type="http://schemas.openxmlformats.org/officeDocument/2006/relationships/image" Target="../media/image197.png"/><Relationship Id="rId123" Type="http://schemas.openxmlformats.org/officeDocument/2006/relationships/image" Target="../media/image218.png"/><Relationship Id="rId144" Type="http://schemas.openxmlformats.org/officeDocument/2006/relationships/image" Target="../media/image239.png"/><Relationship Id="rId90" Type="http://schemas.openxmlformats.org/officeDocument/2006/relationships/image" Target="../media/image185.png"/><Relationship Id="rId165" Type="http://schemas.openxmlformats.org/officeDocument/2006/relationships/image" Target="../media/image260.png"/><Relationship Id="rId186" Type="http://schemas.openxmlformats.org/officeDocument/2006/relationships/image" Target="../media/image281.png"/><Relationship Id="rId211" Type="http://schemas.openxmlformats.org/officeDocument/2006/relationships/image" Target="../media/image306.png"/><Relationship Id="rId27" Type="http://schemas.openxmlformats.org/officeDocument/2006/relationships/image" Target="../media/image122.png"/><Relationship Id="rId48" Type="http://schemas.openxmlformats.org/officeDocument/2006/relationships/image" Target="../media/image143.png"/><Relationship Id="rId69" Type="http://schemas.openxmlformats.org/officeDocument/2006/relationships/image" Target="../media/image164.png"/><Relationship Id="rId113" Type="http://schemas.openxmlformats.org/officeDocument/2006/relationships/image" Target="../media/image208.png"/><Relationship Id="rId134" Type="http://schemas.openxmlformats.org/officeDocument/2006/relationships/image" Target="../media/image229.png"/><Relationship Id="rId80" Type="http://schemas.openxmlformats.org/officeDocument/2006/relationships/image" Target="../media/image175.png"/><Relationship Id="rId155" Type="http://schemas.openxmlformats.org/officeDocument/2006/relationships/image" Target="../media/image250.png"/><Relationship Id="rId176" Type="http://schemas.openxmlformats.org/officeDocument/2006/relationships/image" Target="../media/image271.png"/><Relationship Id="rId197" Type="http://schemas.openxmlformats.org/officeDocument/2006/relationships/image" Target="../media/image292.png"/><Relationship Id="rId201" Type="http://schemas.openxmlformats.org/officeDocument/2006/relationships/image" Target="../media/image296.png"/><Relationship Id="rId17" Type="http://schemas.openxmlformats.org/officeDocument/2006/relationships/image" Target="../media/image112.png"/><Relationship Id="rId38" Type="http://schemas.openxmlformats.org/officeDocument/2006/relationships/image" Target="../media/image133.png"/><Relationship Id="rId59" Type="http://schemas.openxmlformats.org/officeDocument/2006/relationships/image" Target="../media/image154.png"/><Relationship Id="rId103" Type="http://schemas.openxmlformats.org/officeDocument/2006/relationships/image" Target="../media/image198.png"/><Relationship Id="rId124" Type="http://schemas.openxmlformats.org/officeDocument/2006/relationships/image" Target="../media/image219.png"/><Relationship Id="rId70" Type="http://schemas.openxmlformats.org/officeDocument/2006/relationships/image" Target="../media/image165.png"/><Relationship Id="rId91" Type="http://schemas.openxmlformats.org/officeDocument/2006/relationships/image" Target="../media/image186.png"/><Relationship Id="rId145" Type="http://schemas.openxmlformats.org/officeDocument/2006/relationships/image" Target="../media/image240.png"/><Relationship Id="rId166" Type="http://schemas.openxmlformats.org/officeDocument/2006/relationships/image" Target="../media/image261.png"/><Relationship Id="rId187" Type="http://schemas.openxmlformats.org/officeDocument/2006/relationships/image" Target="../media/image282.png"/><Relationship Id="rId1" Type="http://schemas.openxmlformats.org/officeDocument/2006/relationships/slideLayout" Target="../slideLayouts/slideLayout2.xml"/><Relationship Id="rId212" Type="http://schemas.openxmlformats.org/officeDocument/2006/relationships/image" Target="../media/image307.png"/><Relationship Id="rId28" Type="http://schemas.openxmlformats.org/officeDocument/2006/relationships/image" Target="../media/image123.png"/><Relationship Id="rId49" Type="http://schemas.openxmlformats.org/officeDocument/2006/relationships/image" Target="../media/image144.png"/><Relationship Id="rId114" Type="http://schemas.openxmlformats.org/officeDocument/2006/relationships/image" Target="../media/image209.png"/><Relationship Id="rId60" Type="http://schemas.openxmlformats.org/officeDocument/2006/relationships/image" Target="../media/image155.png"/><Relationship Id="rId81" Type="http://schemas.openxmlformats.org/officeDocument/2006/relationships/image" Target="../media/image176.png"/><Relationship Id="rId135" Type="http://schemas.openxmlformats.org/officeDocument/2006/relationships/image" Target="../media/image230.png"/><Relationship Id="rId156" Type="http://schemas.openxmlformats.org/officeDocument/2006/relationships/image" Target="../media/image251.png"/><Relationship Id="rId177" Type="http://schemas.openxmlformats.org/officeDocument/2006/relationships/image" Target="../media/image272.png"/><Relationship Id="rId198" Type="http://schemas.openxmlformats.org/officeDocument/2006/relationships/image" Target="../media/image293.png"/><Relationship Id="rId202" Type="http://schemas.openxmlformats.org/officeDocument/2006/relationships/image" Target="../media/image297.png"/><Relationship Id="rId18" Type="http://schemas.openxmlformats.org/officeDocument/2006/relationships/image" Target="../media/image113.png"/><Relationship Id="rId39" Type="http://schemas.openxmlformats.org/officeDocument/2006/relationships/image" Target="../media/image134.png"/><Relationship Id="rId50" Type="http://schemas.openxmlformats.org/officeDocument/2006/relationships/image" Target="../media/image145.png"/><Relationship Id="rId104" Type="http://schemas.openxmlformats.org/officeDocument/2006/relationships/image" Target="../media/image199.png"/><Relationship Id="rId125" Type="http://schemas.openxmlformats.org/officeDocument/2006/relationships/image" Target="../media/image220.png"/><Relationship Id="rId146" Type="http://schemas.openxmlformats.org/officeDocument/2006/relationships/image" Target="../media/image241.png"/><Relationship Id="rId167" Type="http://schemas.openxmlformats.org/officeDocument/2006/relationships/image" Target="../media/image262.png"/><Relationship Id="rId188" Type="http://schemas.openxmlformats.org/officeDocument/2006/relationships/image" Target="../media/image283.png"/><Relationship Id="rId71" Type="http://schemas.openxmlformats.org/officeDocument/2006/relationships/image" Target="../media/image166.png"/><Relationship Id="rId92" Type="http://schemas.openxmlformats.org/officeDocument/2006/relationships/image" Target="../media/image187.png"/><Relationship Id="rId2" Type="http://schemas.openxmlformats.org/officeDocument/2006/relationships/image" Target="../media/image97.png"/><Relationship Id="rId29" Type="http://schemas.openxmlformats.org/officeDocument/2006/relationships/image" Target="../media/image124.png"/><Relationship Id="rId40" Type="http://schemas.openxmlformats.org/officeDocument/2006/relationships/image" Target="../media/image135.png"/><Relationship Id="rId115" Type="http://schemas.openxmlformats.org/officeDocument/2006/relationships/image" Target="../media/image210.png"/><Relationship Id="rId136" Type="http://schemas.openxmlformats.org/officeDocument/2006/relationships/image" Target="../media/image231.png"/><Relationship Id="rId157" Type="http://schemas.openxmlformats.org/officeDocument/2006/relationships/image" Target="../media/image252.png"/><Relationship Id="rId178" Type="http://schemas.openxmlformats.org/officeDocument/2006/relationships/image" Target="../media/image27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2.xml"/><Relationship Id="rId4" Type="http://schemas.openxmlformats.org/officeDocument/2006/relationships/image" Target="../media/image31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9.png"/><Relationship Id="rId4" Type="http://schemas.openxmlformats.org/officeDocument/2006/relationships/image" Target="../media/image31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22.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20.wmf"/><Relationship Id="rId5" Type="http://schemas.openxmlformats.org/officeDocument/2006/relationships/oleObject" Target="../embeddings/oleObject19.bin"/><Relationship Id="rId4" Type="http://schemas.openxmlformats.org/officeDocument/2006/relationships/image" Target="../media/image321.png"/></Relationships>
</file>

<file path=ppt/slides/_rels/slide6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5.jpeg"/><Relationship Id="rId2" Type="http://schemas.openxmlformats.org/officeDocument/2006/relationships/image" Target="../media/image32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7.jpeg"/><Relationship Id="rId2" Type="http://schemas.openxmlformats.org/officeDocument/2006/relationships/image" Target="../media/image326.jpg"/><Relationship Id="rId1" Type="http://schemas.openxmlformats.org/officeDocument/2006/relationships/slideLayout" Target="../slideLayouts/slideLayout2.xml"/><Relationship Id="rId4" Type="http://schemas.openxmlformats.org/officeDocument/2006/relationships/image" Target="../media/image328.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1.jpg"/><Relationship Id="rId2" Type="http://schemas.openxmlformats.org/officeDocument/2006/relationships/image" Target="../media/image330.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2.jpg"/><Relationship Id="rId2" Type="http://schemas.openxmlformats.org/officeDocument/2006/relationships/image" Target="../media/image341.jpg"/><Relationship Id="rId1" Type="http://schemas.openxmlformats.org/officeDocument/2006/relationships/slideLayout" Target="../slideLayouts/slideLayout2.xml"/><Relationship Id="rId6" Type="http://schemas.openxmlformats.org/officeDocument/2006/relationships/image" Target="../media/image344.jpg"/><Relationship Id="rId5" Type="http://schemas.microsoft.com/office/2007/relationships/hdphoto" Target="../media/hdphoto2.wdp"/><Relationship Id="rId4" Type="http://schemas.openxmlformats.org/officeDocument/2006/relationships/image" Target="../media/image34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jpg"/><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4.wdp"/></Relationships>
</file>

<file path=ppt/slides/_rels/slide81.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image" Target="../media/image348.jpg"/><Relationship Id="rId7" Type="http://schemas.openxmlformats.org/officeDocument/2006/relationships/image" Target="../media/image352.jpg"/><Relationship Id="rId12" Type="http://schemas.openxmlformats.org/officeDocument/2006/relationships/image" Target="../media/image357.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51.jpg"/><Relationship Id="rId11" Type="http://schemas.openxmlformats.org/officeDocument/2006/relationships/image" Target="../media/image356.jpg"/><Relationship Id="rId5" Type="http://schemas.openxmlformats.org/officeDocument/2006/relationships/image" Target="../media/image350.jpg"/><Relationship Id="rId10" Type="http://schemas.openxmlformats.org/officeDocument/2006/relationships/image" Target="../media/image355.jpg"/><Relationship Id="rId4" Type="http://schemas.openxmlformats.org/officeDocument/2006/relationships/image" Target="../media/image349.jpg"/><Relationship Id="rId9" Type="http://schemas.openxmlformats.org/officeDocument/2006/relationships/image" Target="../media/image354.jpg"/></Relationships>
</file>

<file path=ppt/slides/_rels/slide82.xml.rels><?xml version="1.0" encoding="UTF-8" standalone="yes"?>
<Relationships xmlns="http://schemas.openxmlformats.org/package/2006/relationships"><Relationship Id="rId3" Type="http://schemas.openxmlformats.org/officeDocument/2006/relationships/image" Target="../media/image358.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359.jp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algn="ctr" eaLnBrk="1" hangingPunct="1"/>
            <a:r>
              <a:rPr lang="zh-CN" altLang="en-US" dirty="0"/>
              <a:t>移动计算及应用开发技术</a:t>
            </a:r>
            <a:endParaRPr lang="en-US" altLang="zh-CN" dirty="0"/>
          </a:p>
        </p:txBody>
      </p:sp>
      <p:sp>
        <p:nvSpPr>
          <p:cNvPr id="3075" name="Rectangle 3"/>
          <p:cNvSpPr>
            <a:spLocks noGrp="1" noChangeArrowheads="1"/>
          </p:cNvSpPr>
          <p:nvPr>
            <p:ph type="subTitle" idx="1"/>
          </p:nvPr>
        </p:nvSpPr>
        <p:spPr/>
        <p:txBody>
          <a:bodyPr/>
          <a:lstStyle/>
          <a:p>
            <a:pPr eaLnBrk="1" hangingPunct="1"/>
            <a:endParaRPr lang="zh-CN" altLang="zh-CN" dirty="0"/>
          </a:p>
        </p:txBody>
      </p:sp>
    </p:spTree>
    <p:extLst>
      <p:ext uri="{BB962C8B-B14F-4D97-AF65-F5344CB8AC3E}">
        <p14:creationId xmlns:p14="http://schemas.microsoft.com/office/powerpoint/2010/main" val="27192173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全球移动业务</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90417" y="1170736"/>
            <a:ext cx="10693585" cy="5178436"/>
          </a:xfrm>
          <a:prstGeom prst="rect">
            <a:avLst/>
          </a:prstGeom>
        </p:spPr>
      </p:pic>
    </p:spTree>
    <p:extLst>
      <p:ext uri="{BB962C8B-B14F-4D97-AF65-F5344CB8AC3E}">
        <p14:creationId xmlns:p14="http://schemas.microsoft.com/office/powerpoint/2010/main" val="3187148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移动互联网：开启广阔应用</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9687" y="778400"/>
            <a:ext cx="10376452" cy="60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535760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宋体" panose="02010600030101010101" pitchFamily="2" charset="-122"/>
                <a:ea typeface="宋体" panose="02010600030101010101" pitchFamily="2" charset="-122"/>
              </a:rPr>
              <a:t>无处不在的网络和连接</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18" y="1017689"/>
            <a:ext cx="10812469" cy="56516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412866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nSpc>
                <a:spcPct val="110000"/>
              </a:lnSpc>
            </a:pPr>
            <a:r>
              <a:rPr lang="zh-CN" altLang="en-US" sz="3600" dirty="0"/>
              <a:t>第一章  概述</a:t>
            </a:r>
            <a:br>
              <a:rPr lang="en-US" altLang="zh-CN" dirty="0"/>
            </a:br>
            <a:r>
              <a:rPr lang="zh-CN" altLang="en-US" sz="2000" dirty="0">
                <a:solidFill>
                  <a:schemeClr val="tx1">
                    <a:lumMod val="50000"/>
                    <a:lumOff val="50000"/>
                  </a:schemeClr>
                </a:solidFill>
              </a:rPr>
              <a:t>简要介绍移动计算的基本概念</a:t>
            </a:r>
          </a:p>
        </p:txBody>
      </p:sp>
      <p:sp>
        <p:nvSpPr>
          <p:cNvPr id="46" name="灯片编号占位符 45"/>
          <p:cNvSpPr>
            <a:spLocks noGrp="1"/>
          </p:cNvSpPr>
          <p:nvPr>
            <p:ph type="sldNum" sz="quarter" idx="12"/>
          </p:nvPr>
        </p:nvSpPr>
        <p:spPr/>
        <p:txBody>
          <a:bodyPr/>
          <a:lstStyle/>
          <a:p>
            <a:fld id="{38B4F502-AEE6-4D70-927B-AC49763F54CA}" type="slidenum">
              <a:rPr lang="zh-CN" altLang="en-US" smtClean="0"/>
              <a:t>13</a:t>
            </a:fld>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629" y="2285764"/>
            <a:ext cx="1338630" cy="1338630"/>
          </a:xfrm>
          <a:prstGeom prst="rect">
            <a:avLst/>
          </a:prstGeom>
        </p:spPr>
      </p:pic>
      <p:sp>
        <p:nvSpPr>
          <p:cNvPr id="5" name="文本框 4"/>
          <p:cNvSpPr txBox="1"/>
          <p:nvPr/>
        </p:nvSpPr>
        <p:spPr>
          <a:xfrm>
            <a:off x="435149" y="4299911"/>
            <a:ext cx="2899591" cy="595419"/>
          </a:xfrm>
          <a:prstGeom prst="rect">
            <a:avLst/>
          </a:prstGeom>
          <a:noFill/>
        </p:spPr>
        <p:txBody>
          <a:bodyPr vert="horz" wrap="square" rtlCol="0">
            <a:spAutoFit/>
          </a:bodyPr>
          <a:lstStyle/>
          <a:p>
            <a:pPr>
              <a:lnSpc>
                <a:spcPct val="110000"/>
              </a:lnSpc>
            </a:pPr>
            <a:r>
              <a:rPr lang="zh-CN" altLang="en-US" sz="3200" dirty="0">
                <a:latin typeface="Arial" panose="020B0604020202020204" pitchFamily="34" charset="0"/>
                <a:ea typeface="微软雅黑" panose="020B0503020204020204" pitchFamily="34" charset="-122"/>
                <a:cs typeface="Arial" panose="020B0604020202020204" pitchFamily="34" charset="0"/>
              </a:rPr>
              <a:t>移动计算环境</a:t>
            </a:r>
          </a:p>
        </p:txBody>
      </p:sp>
      <p:sp>
        <p:nvSpPr>
          <p:cNvPr id="6" name="文本框 5"/>
          <p:cNvSpPr txBox="1"/>
          <p:nvPr/>
        </p:nvSpPr>
        <p:spPr>
          <a:xfrm>
            <a:off x="3992939" y="4299911"/>
            <a:ext cx="1204814" cy="634020"/>
          </a:xfrm>
          <a:prstGeom prst="rect">
            <a:avLst/>
          </a:prstGeom>
          <a:noFill/>
        </p:spPr>
        <p:txBody>
          <a:bodyPr vert="horz" wrap="square" rtlCol="0">
            <a:spAutoFit/>
          </a:bodyPr>
          <a:lstStyle/>
          <a:p>
            <a:pPr algn="ctr">
              <a:lnSpc>
                <a:spcPct val="110000"/>
              </a:lnSpc>
            </a:pPr>
            <a:r>
              <a:rPr lang="zh-CN" altLang="en-US" sz="3200" dirty="0">
                <a:latin typeface="Arial" panose="020B0604020202020204" pitchFamily="34" charset="0"/>
                <a:ea typeface="微软雅黑" panose="020B0503020204020204" pitchFamily="34" charset="-122"/>
                <a:cs typeface="Arial" panose="020B0604020202020204" pitchFamily="34" charset="0"/>
              </a:rPr>
              <a:t>信息</a:t>
            </a:r>
          </a:p>
        </p:txBody>
      </p:sp>
      <p:sp>
        <p:nvSpPr>
          <p:cNvPr id="7" name="文本框 6"/>
          <p:cNvSpPr txBox="1"/>
          <p:nvPr/>
        </p:nvSpPr>
        <p:spPr>
          <a:xfrm>
            <a:off x="7296522" y="4299911"/>
            <a:ext cx="1714435" cy="634020"/>
          </a:xfrm>
          <a:prstGeom prst="rect">
            <a:avLst/>
          </a:prstGeom>
          <a:noFill/>
        </p:spPr>
        <p:txBody>
          <a:bodyPr vert="horz" wrap="square" rtlCol="0">
            <a:spAutoFit/>
          </a:bodyPr>
          <a:lstStyle/>
          <a:p>
            <a:pPr algn="ctr">
              <a:lnSpc>
                <a:spcPct val="110000"/>
              </a:lnSpc>
            </a:pPr>
            <a:r>
              <a:rPr lang="zh-CN" altLang="en-US" sz="3200" dirty="0">
                <a:latin typeface="Arial" panose="020B0604020202020204" pitchFamily="34" charset="0"/>
                <a:ea typeface="微软雅黑" panose="020B0503020204020204" pitchFamily="34" charset="-122"/>
                <a:cs typeface="Arial" panose="020B0604020202020204" pitchFamily="34" charset="0"/>
              </a:rPr>
              <a:t>信号</a:t>
            </a:r>
          </a:p>
        </p:txBody>
      </p:sp>
      <p:sp>
        <p:nvSpPr>
          <p:cNvPr id="8" name="文本框 7"/>
          <p:cNvSpPr txBox="1"/>
          <p:nvPr/>
        </p:nvSpPr>
        <p:spPr>
          <a:xfrm>
            <a:off x="5711009" y="4299911"/>
            <a:ext cx="1313491" cy="634020"/>
          </a:xfrm>
          <a:prstGeom prst="rect">
            <a:avLst/>
          </a:prstGeom>
          <a:noFill/>
        </p:spPr>
        <p:txBody>
          <a:bodyPr vert="horz" wrap="square" rtlCol="0">
            <a:spAutoFit/>
          </a:bodyPr>
          <a:lstStyle/>
          <a:p>
            <a:pPr algn="ctr">
              <a:lnSpc>
                <a:spcPct val="110000"/>
              </a:lnSpc>
            </a:pPr>
            <a:r>
              <a:rPr lang="zh-CN" altLang="en-US" sz="3200" dirty="0">
                <a:latin typeface="Arial" panose="020B0604020202020204" pitchFamily="34" charset="0"/>
                <a:ea typeface="微软雅黑" panose="020B0503020204020204" pitchFamily="34" charset="-122"/>
                <a:cs typeface="Arial" panose="020B0604020202020204" pitchFamily="34" charset="0"/>
              </a:rPr>
              <a:t>信道</a:t>
            </a:r>
          </a:p>
        </p:txBody>
      </p:sp>
      <p:sp>
        <p:nvSpPr>
          <p:cNvPr id="9" name="文本框 8"/>
          <p:cNvSpPr txBox="1"/>
          <p:nvPr/>
        </p:nvSpPr>
        <p:spPr>
          <a:xfrm>
            <a:off x="9670671" y="4299911"/>
            <a:ext cx="1946898" cy="634020"/>
          </a:xfrm>
          <a:prstGeom prst="rect">
            <a:avLst/>
          </a:prstGeom>
          <a:noFill/>
        </p:spPr>
        <p:txBody>
          <a:bodyPr vert="horz" wrap="square" rtlCol="0">
            <a:spAutoFit/>
          </a:bodyPr>
          <a:lstStyle/>
          <a:p>
            <a:pPr algn="ctr">
              <a:lnSpc>
                <a:spcPct val="110000"/>
              </a:lnSpc>
            </a:pPr>
            <a:r>
              <a:rPr lang="zh-CN" altLang="en-US" sz="3200" dirty="0">
                <a:latin typeface="Arial" panose="020B0604020202020204" pitchFamily="34" charset="0"/>
                <a:ea typeface="微软雅黑" panose="020B0503020204020204" pitchFamily="34" charset="-122"/>
                <a:cs typeface="Arial" panose="020B0604020202020204" pitchFamily="34" charset="0"/>
              </a:rPr>
              <a:t>移动设备</a:t>
            </a: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617" y="2133350"/>
            <a:ext cx="1643458" cy="1643458"/>
          </a:xfrm>
          <a:prstGeom prst="rect">
            <a:avLst/>
          </a:prstGeom>
        </p:spPr>
      </p:pic>
      <p:pic>
        <p:nvPicPr>
          <p:cNvPr id="17" name="图片 16"/>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97566" y="2459669"/>
            <a:ext cx="1312346" cy="990821"/>
          </a:xfrm>
          <a:prstGeom prst="rect">
            <a:avLst/>
          </a:prstGeom>
        </p:spPr>
      </p:pic>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l="18605" t="12350" r="15237" b="11643"/>
          <a:stretch/>
        </p:blipFill>
        <p:spPr>
          <a:xfrm>
            <a:off x="10140296" y="2376252"/>
            <a:ext cx="1007648" cy="1157654"/>
          </a:xfrm>
          <a:prstGeom prst="rect">
            <a:avLst/>
          </a:prstGeom>
        </p:spPr>
      </p:pic>
      <p:cxnSp>
        <p:nvCxnSpPr>
          <p:cNvPr id="15" name="直接连接符 14"/>
          <p:cNvCxnSpPr/>
          <p:nvPr/>
        </p:nvCxnSpPr>
        <p:spPr>
          <a:xfrm>
            <a:off x="3366136" y="1922213"/>
            <a:ext cx="0" cy="3608028"/>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446252" y="1922213"/>
            <a:ext cx="0" cy="3608028"/>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8829" y="2274222"/>
            <a:ext cx="1361715" cy="1361715"/>
          </a:xfrm>
          <a:prstGeom prst="rect">
            <a:avLst/>
          </a:prstGeom>
        </p:spPr>
      </p:pic>
    </p:spTree>
    <p:extLst>
      <p:ext uri="{BB962C8B-B14F-4D97-AF65-F5344CB8AC3E}">
        <p14:creationId xmlns:p14="http://schemas.microsoft.com/office/powerpoint/2010/main" val="191152180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42" presetClass="entr" presetSubtype="0"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anim calcmode="lin" valueType="num">
                                      <p:cBhvr>
                                        <p:cTn id="35" dur="500" fill="hold"/>
                                        <p:tgtEl>
                                          <p:spTgt spid="17"/>
                                        </p:tgtEl>
                                        <p:attrNameLst>
                                          <p:attrName>ppt_x</p:attrName>
                                        </p:attrNameLst>
                                      </p:cBhvr>
                                      <p:tavLst>
                                        <p:tav tm="0">
                                          <p:val>
                                            <p:strVal val="#ppt_x"/>
                                          </p:val>
                                        </p:tav>
                                        <p:tav tm="100000">
                                          <p:val>
                                            <p:strVal val="#ppt_x"/>
                                          </p:val>
                                        </p:tav>
                                      </p:tavLst>
                                    </p:anim>
                                    <p:anim calcmode="lin" valueType="num">
                                      <p:cBhvr>
                                        <p:cTn id="36" dur="5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anim calcmode="lin" valueType="num">
                                      <p:cBhvr>
                                        <p:cTn id="40" dur="500" fill="hold"/>
                                        <p:tgtEl>
                                          <p:spTgt spid="7"/>
                                        </p:tgtEl>
                                        <p:attrNameLst>
                                          <p:attrName>ppt_x</p:attrName>
                                        </p:attrNameLst>
                                      </p:cBhvr>
                                      <p:tavLst>
                                        <p:tav tm="0">
                                          <p:val>
                                            <p:strVal val="#ppt_x"/>
                                          </p:val>
                                        </p:tav>
                                        <p:tav tm="100000">
                                          <p:val>
                                            <p:strVal val="#ppt_x"/>
                                          </p:val>
                                        </p:tav>
                                      </p:tavLst>
                                    </p:anim>
                                    <p:anim calcmode="lin" valueType="num">
                                      <p:cBhvr>
                                        <p:cTn id="41" dur="500" fill="hold"/>
                                        <p:tgtEl>
                                          <p:spTgt spid="7"/>
                                        </p:tgtEl>
                                        <p:attrNameLst>
                                          <p:attrName>ppt_y</p:attrName>
                                        </p:attrNameLst>
                                      </p:cBhvr>
                                      <p:tavLst>
                                        <p:tav tm="0">
                                          <p:val>
                                            <p:strVal val="#ppt_y+.1"/>
                                          </p:val>
                                        </p:tav>
                                        <p:tav tm="100000">
                                          <p:val>
                                            <p:strVal val="#ppt_y"/>
                                          </p:val>
                                        </p:tav>
                                      </p:tavLst>
                                    </p:anim>
                                  </p:childTnLst>
                                </p:cTn>
                              </p:par>
                              <p:par>
                                <p:cTn id="42" presetID="22" presetClass="entr" presetSubtype="4" fill="hold" nodeType="withEffect">
                                  <p:stCondLst>
                                    <p:cond delay="20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anim calcmode="lin" valueType="num">
                                      <p:cBhvr>
                                        <p:cTn id="50" dur="500" fill="hold"/>
                                        <p:tgtEl>
                                          <p:spTgt spid="18"/>
                                        </p:tgtEl>
                                        <p:attrNameLst>
                                          <p:attrName>ppt_x</p:attrName>
                                        </p:attrNameLst>
                                      </p:cBhvr>
                                      <p:tavLst>
                                        <p:tav tm="0">
                                          <p:val>
                                            <p:strVal val="#ppt_x"/>
                                          </p:val>
                                        </p:tav>
                                        <p:tav tm="100000">
                                          <p:val>
                                            <p:strVal val="#ppt_x"/>
                                          </p:val>
                                        </p:tav>
                                      </p:tavLst>
                                    </p:anim>
                                    <p:anim calcmode="lin" valueType="num">
                                      <p:cBhvr>
                                        <p:cTn id="51" dur="5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10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anim calcmode="lin" valueType="num">
                                      <p:cBhvr>
                                        <p:cTn id="55" dur="500" fill="hold"/>
                                        <p:tgtEl>
                                          <p:spTgt spid="9"/>
                                        </p:tgtEl>
                                        <p:attrNameLst>
                                          <p:attrName>ppt_x</p:attrName>
                                        </p:attrNameLst>
                                      </p:cBhvr>
                                      <p:tavLst>
                                        <p:tav tm="0">
                                          <p:val>
                                            <p:strVal val="#ppt_x"/>
                                          </p:val>
                                        </p:tav>
                                        <p:tav tm="100000">
                                          <p:val>
                                            <p:strVal val="#ppt_x"/>
                                          </p:val>
                                        </p:tav>
                                      </p:tavLst>
                                    </p:anim>
                                    <p:anim calcmode="lin" valueType="num">
                                      <p:cBhvr>
                                        <p:cTn id="5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矩形 168"/>
          <p:cNvSpPr/>
          <p:nvPr/>
        </p:nvSpPr>
        <p:spPr>
          <a:xfrm>
            <a:off x="0" y="1908181"/>
            <a:ext cx="12192000" cy="3000770"/>
          </a:xfrm>
          <a:prstGeom prst="rect">
            <a:avLst/>
          </a:prstGeom>
          <a:solidFill>
            <a:srgbClr val="B2B2B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38B4F502-AEE6-4D70-927B-AC49763F54CA}" type="slidenum">
              <a:rPr lang="zh-CN" altLang="en-US" smtClean="0"/>
              <a:t>14</a:t>
            </a:fld>
            <a:endParaRPr lang="zh-CN" altLang="en-US"/>
          </a:p>
        </p:txBody>
      </p:sp>
      <p:grpSp>
        <p:nvGrpSpPr>
          <p:cNvPr id="166" name="组合 165"/>
          <p:cNvGrpSpPr/>
          <p:nvPr/>
        </p:nvGrpSpPr>
        <p:grpSpPr>
          <a:xfrm>
            <a:off x="3273134" y="2222452"/>
            <a:ext cx="5550347" cy="2461132"/>
            <a:chOff x="641350" y="965200"/>
            <a:chExt cx="10325100" cy="4578350"/>
          </a:xfrm>
        </p:grpSpPr>
        <p:cxnSp>
          <p:nvCxnSpPr>
            <p:cNvPr id="150" name="直接连接符 149"/>
            <p:cNvCxnSpPr/>
            <p:nvPr/>
          </p:nvCxnSpPr>
          <p:spPr>
            <a:xfrm flipV="1">
              <a:off x="1803400" y="3549650"/>
              <a:ext cx="1403350" cy="19939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3206750" y="3486150"/>
              <a:ext cx="1117600" cy="635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flipV="1">
              <a:off x="4267200" y="2908300"/>
              <a:ext cx="57150" cy="57785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flipV="1">
              <a:off x="3168650" y="2355850"/>
              <a:ext cx="1098550" cy="55245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flipV="1">
              <a:off x="2235200" y="1231900"/>
              <a:ext cx="933450" cy="112395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flipH="1">
              <a:off x="1212850" y="1231900"/>
              <a:ext cx="1022350" cy="102235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H="1" flipV="1">
              <a:off x="641350" y="1098550"/>
              <a:ext cx="571500" cy="11557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641350" y="1098550"/>
              <a:ext cx="6223000" cy="14732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V="1">
              <a:off x="6864350" y="1816100"/>
              <a:ext cx="1098550" cy="75565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V="1">
              <a:off x="7962900" y="965200"/>
              <a:ext cx="425450" cy="8509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8388350" y="965200"/>
              <a:ext cx="1638300" cy="53975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8388350" y="1504950"/>
              <a:ext cx="1638300" cy="12954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7378700" y="2800350"/>
              <a:ext cx="1009650" cy="106045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7378700" y="3860800"/>
              <a:ext cx="355600" cy="9017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V="1">
              <a:off x="7734300" y="3613150"/>
              <a:ext cx="2025650" cy="114935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9759950" y="3613150"/>
              <a:ext cx="1206500" cy="1295400"/>
            </a:xfrm>
            <a:prstGeom prst="line">
              <a:avLst/>
            </a:prstGeom>
            <a:ln>
              <a:solidFill>
                <a:srgbClr val="4F81BD"/>
              </a:solidFill>
            </a:ln>
          </p:spPr>
          <p:style>
            <a:lnRef idx="1">
              <a:schemeClr val="accent1"/>
            </a:lnRef>
            <a:fillRef idx="0">
              <a:schemeClr val="accent1"/>
            </a:fillRef>
            <a:effectRef idx="0">
              <a:schemeClr val="accent1"/>
            </a:effectRef>
            <a:fontRef idx="minor">
              <a:schemeClr val="tx1"/>
            </a:fontRef>
          </p:style>
        </p:cxnSp>
      </p:grpSp>
      <p:sp>
        <p:nvSpPr>
          <p:cNvPr id="7" name="Oval 6"/>
          <p:cNvSpPr/>
          <p:nvPr/>
        </p:nvSpPr>
        <p:spPr>
          <a:xfrm>
            <a:off x="3836362" y="4622141"/>
            <a:ext cx="122886" cy="12288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8" name="Oval 7"/>
          <p:cNvSpPr/>
          <p:nvPr/>
        </p:nvSpPr>
        <p:spPr>
          <a:xfrm>
            <a:off x="3140008" y="2161009"/>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1" name="Oval 100"/>
          <p:cNvSpPr/>
          <p:nvPr/>
        </p:nvSpPr>
        <p:spPr>
          <a:xfrm>
            <a:off x="8041791" y="3512754"/>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2" name="Oval 101"/>
          <p:cNvSpPr/>
          <p:nvPr/>
        </p:nvSpPr>
        <p:spPr>
          <a:xfrm>
            <a:off x="6485236" y="2952941"/>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3" name="Oval 102"/>
          <p:cNvSpPr/>
          <p:nvPr/>
        </p:nvSpPr>
        <p:spPr>
          <a:xfrm>
            <a:off x="3447223" y="2782266"/>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4" name="Oval 103"/>
          <p:cNvSpPr/>
          <p:nvPr/>
        </p:nvSpPr>
        <p:spPr>
          <a:xfrm>
            <a:off x="5119837" y="3444484"/>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5" name="Oval 104"/>
          <p:cNvSpPr/>
          <p:nvPr/>
        </p:nvSpPr>
        <p:spPr>
          <a:xfrm>
            <a:off x="4519061" y="3478619"/>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6" name="Oval 105"/>
          <p:cNvSpPr/>
          <p:nvPr/>
        </p:nvSpPr>
        <p:spPr>
          <a:xfrm>
            <a:off x="4498580" y="2836882"/>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7" name="Oval 106"/>
          <p:cNvSpPr/>
          <p:nvPr/>
        </p:nvSpPr>
        <p:spPr>
          <a:xfrm>
            <a:off x="8185158" y="2379473"/>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8" name="Oval 107"/>
          <p:cNvSpPr/>
          <p:nvPr/>
        </p:nvSpPr>
        <p:spPr>
          <a:xfrm>
            <a:off x="7304475" y="3075826"/>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9" name="Oval 108"/>
          <p:cNvSpPr/>
          <p:nvPr/>
        </p:nvSpPr>
        <p:spPr>
          <a:xfrm>
            <a:off x="8690355" y="4209108"/>
            <a:ext cx="266253" cy="266253"/>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0" name="Oval 109"/>
          <p:cNvSpPr/>
          <p:nvPr/>
        </p:nvSpPr>
        <p:spPr>
          <a:xfrm>
            <a:off x="7024568" y="4202281"/>
            <a:ext cx="122886" cy="12288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1" name="Oval 110"/>
          <p:cNvSpPr/>
          <p:nvPr/>
        </p:nvSpPr>
        <p:spPr>
          <a:xfrm>
            <a:off x="7376159" y="2161009"/>
            <a:ext cx="122886" cy="12288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2" name="Oval 111"/>
          <p:cNvSpPr/>
          <p:nvPr/>
        </p:nvSpPr>
        <p:spPr>
          <a:xfrm>
            <a:off x="6833412" y="3717564"/>
            <a:ext cx="122886" cy="12288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3" name="Oval 112"/>
          <p:cNvSpPr/>
          <p:nvPr/>
        </p:nvSpPr>
        <p:spPr>
          <a:xfrm>
            <a:off x="7147454" y="2618418"/>
            <a:ext cx="122886" cy="12288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4" name="Oval 113"/>
          <p:cNvSpPr/>
          <p:nvPr/>
        </p:nvSpPr>
        <p:spPr>
          <a:xfrm>
            <a:off x="5160799" y="3205539"/>
            <a:ext cx="122886" cy="12288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5" name="Oval 114"/>
          <p:cNvSpPr/>
          <p:nvPr/>
        </p:nvSpPr>
        <p:spPr>
          <a:xfrm>
            <a:off x="4068479" y="2304376"/>
            <a:ext cx="122886" cy="122886"/>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68" name="PA_标题 1"/>
          <p:cNvSpPr txBox="1">
            <a:spLocks/>
          </p:cNvSpPr>
          <p:nvPr>
            <p:custDataLst>
              <p:tags r:id="rId1"/>
            </p:custDataLst>
          </p:nvPr>
        </p:nvSpPr>
        <p:spPr>
          <a:xfrm>
            <a:off x="742817" y="1034605"/>
            <a:ext cx="10610983" cy="805078"/>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zh-CN" altLang="en-US" sz="4800" b="1" dirty="0"/>
              <a:t>任何时间</a:t>
            </a:r>
            <a:r>
              <a:rPr lang="zh-CN" altLang="en-US" sz="4800" dirty="0"/>
              <a:t>、</a:t>
            </a:r>
            <a:r>
              <a:rPr lang="zh-CN" altLang="en-US" sz="4800" b="1" dirty="0"/>
              <a:t>任何地点</a:t>
            </a:r>
            <a:r>
              <a:rPr lang="zh-CN" altLang="en-US" sz="4800" dirty="0"/>
              <a:t>获取 </a:t>
            </a:r>
            <a:r>
              <a:rPr lang="zh-CN" altLang="en-US" sz="4800" b="1" dirty="0">
                <a:solidFill>
                  <a:schemeClr val="accent2">
                    <a:lumMod val="75000"/>
                  </a:schemeClr>
                </a:solidFill>
              </a:rPr>
              <a:t>网络服务</a:t>
            </a:r>
          </a:p>
        </p:txBody>
      </p:sp>
      <p:sp>
        <p:nvSpPr>
          <p:cNvPr id="170" name="PA_标题 1"/>
          <p:cNvSpPr txBox="1">
            <a:spLocks/>
          </p:cNvSpPr>
          <p:nvPr>
            <p:custDataLst>
              <p:tags r:id="rId2"/>
            </p:custDataLst>
          </p:nvPr>
        </p:nvSpPr>
        <p:spPr>
          <a:xfrm>
            <a:off x="1511301" y="5072874"/>
            <a:ext cx="9385300" cy="1007059"/>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lnSpc>
                <a:spcPct val="120000"/>
              </a:lnSpc>
            </a:pPr>
            <a:r>
              <a:rPr lang="zh-CN" altLang="zh-CN" sz="2400" dirty="0">
                <a:solidFill>
                  <a:schemeClr val="bg1">
                    <a:lumMod val="50000"/>
                  </a:schemeClr>
                </a:solidFill>
              </a:rPr>
              <a:t>移动计算环境组成：由固定网络、移动网络、无线通信、笔记本电脑、</a:t>
            </a:r>
            <a:r>
              <a:rPr lang="en-US" altLang="zh-CN" sz="2400" dirty="0">
                <a:solidFill>
                  <a:schemeClr val="bg1">
                    <a:lumMod val="50000"/>
                  </a:schemeClr>
                </a:solidFill>
              </a:rPr>
              <a:t>PDA</a:t>
            </a:r>
            <a:r>
              <a:rPr lang="zh-CN" altLang="zh-CN" sz="2400" dirty="0">
                <a:solidFill>
                  <a:schemeClr val="bg1">
                    <a:lumMod val="50000"/>
                  </a:schemeClr>
                </a:solidFill>
              </a:rPr>
              <a:t>、手持电话以及移动着的用户构成</a:t>
            </a:r>
            <a:endParaRPr lang="zh-CN" altLang="en-US" sz="2400" b="1" dirty="0">
              <a:solidFill>
                <a:schemeClr val="bg1">
                  <a:lumMod val="50000"/>
                </a:schemeClr>
              </a:solidFill>
            </a:endParaRPr>
          </a:p>
        </p:txBody>
      </p:sp>
      <p:cxnSp>
        <p:nvCxnSpPr>
          <p:cNvPr id="3" name="肘形连接符 2"/>
          <p:cNvCxnSpPr>
            <a:stCxn id="106" idx="0"/>
            <a:endCxn id="105" idx="0"/>
          </p:cNvCxnSpPr>
          <p:nvPr/>
        </p:nvCxnSpPr>
        <p:spPr>
          <a:xfrm>
            <a:off x="4631707" y="2836882"/>
            <a:ext cx="20481" cy="64173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5" name="肘形连接符 2"/>
          <p:cNvCxnSpPr>
            <a:stCxn id="114" idx="7"/>
            <a:endCxn id="102" idx="2"/>
          </p:cNvCxnSpPr>
          <p:nvPr/>
        </p:nvCxnSpPr>
        <p:spPr>
          <a:xfrm flipV="1">
            <a:off x="5265689" y="3086068"/>
            <a:ext cx="1219547" cy="13746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肘形连接符 2"/>
          <p:cNvCxnSpPr>
            <a:stCxn id="115" idx="2"/>
            <a:endCxn id="111" idx="1"/>
          </p:cNvCxnSpPr>
          <p:nvPr/>
        </p:nvCxnSpPr>
        <p:spPr>
          <a:xfrm flipV="1">
            <a:off x="4068479" y="2179005"/>
            <a:ext cx="3325676" cy="18681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1" name="肘形连接符 2"/>
          <p:cNvCxnSpPr>
            <a:stCxn id="104" idx="5"/>
            <a:endCxn id="110" idx="1"/>
          </p:cNvCxnSpPr>
          <p:nvPr/>
        </p:nvCxnSpPr>
        <p:spPr>
          <a:xfrm>
            <a:off x="5347098" y="3671745"/>
            <a:ext cx="1695466" cy="54853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6" name="肘形连接符 2"/>
          <p:cNvCxnSpPr>
            <a:stCxn id="104" idx="6"/>
            <a:endCxn id="108" idx="2"/>
          </p:cNvCxnSpPr>
          <p:nvPr/>
        </p:nvCxnSpPr>
        <p:spPr>
          <a:xfrm flipV="1">
            <a:off x="5386090" y="3208953"/>
            <a:ext cx="1918385" cy="36865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9" name="肘形连接符 2"/>
          <p:cNvCxnSpPr>
            <a:stCxn id="101" idx="0"/>
            <a:endCxn id="107" idx="4"/>
          </p:cNvCxnSpPr>
          <p:nvPr/>
        </p:nvCxnSpPr>
        <p:spPr>
          <a:xfrm flipV="1">
            <a:off x="8174918" y="2645726"/>
            <a:ext cx="143367" cy="86702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2" name="肘形连接符 2"/>
          <p:cNvCxnSpPr>
            <a:stCxn id="113" idx="4"/>
            <a:endCxn id="101" idx="1"/>
          </p:cNvCxnSpPr>
          <p:nvPr/>
        </p:nvCxnSpPr>
        <p:spPr>
          <a:xfrm>
            <a:off x="7208897" y="2741304"/>
            <a:ext cx="871886" cy="81044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9" name="肘形连接符 2"/>
          <p:cNvCxnSpPr>
            <a:stCxn id="103" idx="4"/>
            <a:endCxn id="105" idx="3"/>
          </p:cNvCxnSpPr>
          <p:nvPr/>
        </p:nvCxnSpPr>
        <p:spPr>
          <a:xfrm>
            <a:off x="3580350" y="3048519"/>
            <a:ext cx="977703" cy="657361"/>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763905"/>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通信发展历史</a:t>
            </a:r>
          </a:p>
        </p:txBody>
      </p:sp>
      <p:sp>
        <p:nvSpPr>
          <p:cNvPr id="3" name="内容占位符 2"/>
          <p:cNvSpPr>
            <a:spLocks noGrp="1"/>
          </p:cNvSpPr>
          <p:nvPr>
            <p:ph idx="1"/>
          </p:nvPr>
        </p:nvSpPr>
        <p:spPr>
          <a:xfrm>
            <a:off x="3704253" y="5250927"/>
            <a:ext cx="2122667" cy="1018309"/>
          </a:xfrm>
        </p:spPr>
        <p:txBody>
          <a:bodyPr>
            <a:noAutofit/>
          </a:bodyPr>
          <a:lstStyle/>
          <a:p>
            <a:pPr marL="0" indent="0" algn="ctr">
              <a:buNone/>
            </a:pPr>
            <a:r>
              <a:rPr lang="zh-CN" altLang="en-US" sz="2400" dirty="0">
                <a:solidFill>
                  <a:schemeClr val="tx1">
                    <a:lumMod val="75000"/>
                    <a:lumOff val="25000"/>
                  </a:schemeClr>
                </a:solidFill>
                <a:latin typeface="微软雅黑" panose="020B0503020204020204" pitchFamily="34" charset="-122"/>
                <a:cs typeface="+mn-cs"/>
              </a:rPr>
              <a:t>声光到电磁</a:t>
            </a:r>
            <a:endParaRPr lang="en-US" altLang="zh-CN" sz="2400" dirty="0">
              <a:solidFill>
                <a:schemeClr val="tx1">
                  <a:lumMod val="75000"/>
                  <a:lumOff val="25000"/>
                </a:schemeClr>
              </a:solidFill>
              <a:latin typeface="微软雅黑" panose="020B0503020204020204" pitchFamily="34" charset="-122"/>
              <a:cs typeface="+mn-cs"/>
            </a:endParaRPr>
          </a:p>
          <a:p>
            <a:pPr marL="0" indent="0" algn="ctr">
              <a:buNone/>
            </a:pPr>
            <a:r>
              <a:rPr lang="en-US" altLang="zh-CN" sz="2400" dirty="0">
                <a:solidFill>
                  <a:schemeClr val="tx1">
                    <a:lumMod val="75000"/>
                    <a:lumOff val="25000"/>
                  </a:schemeClr>
                </a:solidFill>
                <a:latin typeface="微软雅黑" panose="020B0503020204020204" pitchFamily="34" charset="-122"/>
                <a:cs typeface="+mn-cs"/>
              </a:rPr>
              <a:t>19</a:t>
            </a:r>
            <a:r>
              <a:rPr lang="zh-CN" altLang="en-US" sz="2400" dirty="0">
                <a:solidFill>
                  <a:schemeClr val="tx1">
                    <a:lumMod val="75000"/>
                    <a:lumOff val="25000"/>
                  </a:schemeClr>
                </a:solidFill>
                <a:latin typeface="微软雅黑" panose="020B0503020204020204" pitchFamily="34" charset="-122"/>
                <a:cs typeface="+mn-cs"/>
              </a:rPr>
              <a:t>世纪</a:t>
            </a:r>
            <a:endParaRPr lang="en-US" altLang="zh-CN" sz="2400" dirty="0">
              <a:solidFill>
                <a:schemeClr val="tx1">
                  <a:lumMod val="75000"/>
                  <a:lumOff val="25000"/>
                </a:schemeClr>
              </a:solidFill>
              <a:latin typeface="微软雅黑" panose="020B0503020204020204" pitchFamily="34" charset="-122"/>
              <a:cs typeface="+mn-cs"/>
            </a:endParaRPr>
          </a:p>
          <a:p>
            <a:pPr marL="0" indent="0" algn="ctr">
              <a:buNone/>
            </a:pPr>
            <a:endParaRPr lang="zh-CN" altLang="en-US" sz="2400" dirty="0">
              <a:solidFill>
                <a:schemeClr val="tx1">
                  <a:lumMod val="75000"/>
                  <a:lumOff val="25000"/>
                </a:schemeClr>
              </a:solidFill>
              <a:latin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fld id="{38B4F502-AEE6-4D70-927B-AC49763F54CA}" type="slidenum">
              <a:rPr lang="zh-CN" altLang="en-US" smtClean="0"/>
              <a:t>15</a:t>
            </a:fld>
            <a:endParaRPr lang="zh-CN" altLang="en-US"/>
          </a:p>
        </p:txBody>
      </p:sp>
      <p:sp>
        <p:nvSpPr>
          <p:cNvPr id="8" name="任意多边形 7"/>
          <p:cNvSpPr/>
          <p:nvPr/>
        </p:nvSpPr>
        <p:spPr>
          <a:xfrm>
            <a:off x="1004195" y="3244492"/>
            <a:ext cx="2425344" cy="723857"/>
          </a:xfrm>
          <a:custGeom>
            <a:avLst/>
            <a:gdLst>
              <a:gd name="connsiteX0" fmla="*/ 0 w 3471895"/>
              <a:gd name="connsiteY0" fmla="*/ 0 h 1388758"/>
              <a:gd name="connsiteX1" fmla="*/ 2777516 w 3471895"/>
              <a:gd name="connsiteY1" fmla="*/ 0 h 1388758"/>
              <a:gd name="connsiteX2" fmla="*/ 3471895 w 3471895"/>
              <a:gd name="connsiteY2" fmla="*/ 694379 h 1388758"/>
              <a:gd name="connsiteX3" fmla="*/ 2777516 w 3471895"/>
              <a:gd name="connsiteY3" fmla="*/ 1388758 h 1388758"/>
              <a:gd name="connsiteX4" fmla="*/ 0 w 3471895"/>
              <a:gd name="connsiteY4" fmla="*/ 1388758 h 1388758"/>
              <a:gd name="connsiteX5" fmla="*/ 694379 w 3471895"/>
              <a:gd name="connsiteY5" fmla="*/ 694379 h 1388758"/>
              <a:gd name="connsiteX6" fmla="*/ 0 w 3471895"/>
              <a:gd name="connsiteY6" fmla="*/ 0 h 13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71895" h="1388758">
                <a:moveTo>
                  <a:pt x="0" y="0"/>
                </a:moveTo>
                <a:lnTo>
                  <a:pt x="2777516" y="0"/>
                </a:lnTo>
                <a:lnTo>
                  <a:pt x="3471895" y="694379"/>
                </a:lnTo>
                <a:lnTo>
                  <a:pt x="2777516" y="1388758"/>
                </a:lnTo>
                <a:lnTo>
                  <a:pt x="0" y="1388758"/>
                </a:lnTo>
                <a:lnTo>
                  <a:pt x="694379" y="694379"/>
                </a:lnTo>
                <a:lnTo>
                  <a:pt x="0" y="0"/>
                </a:lnTo>
                <a:close/>
              </a:path>
            </a:pathLst>
          </a:custGeom>
          <a:solidFill>
            <a:srgbClr val="148CBE"/>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6929" tIns="41275" rIns="694379" bIns="41275" numCol="1" spcCol="1270" anchor="ctr" anchorCtr="0">
            <a:noAutofit/>
          </a:bodyPr>
          <a:lstStyle/>
          <a:p>
            <a:pPr lvl="0" algn="ctr" defTabSz="2889250">
              <a:lnSpc>
                <a:spcPct val="90000"/>
              </a:lnSpc>
              <a:spcBef>
                <a:spcPct val="0"/>
              </a:spcBef>
              <a:spcAft>
                <a:spcPct val="35000"/>
              </a:spcAft>
            </a:pPr>
            <a:r>
              <a:rPr lang="zh-CN" altLang="en-US" sz="3200" kern="1200" dirty="0">
                <a:solidFill>
                  <a:srgbClr val="148CBE"/>
                </a:solidFill>
              </a:rPr>
              <a:t>古代</a:t>
            </a:r>
          </a:p>
        </p:txBody>
      </p:sp>
      <p:sp>
        <p:nvSpPr>
          <p:cNvPr id="9" name="任意多边形 8"/>
          <p:cNvSpPr/>
          <p:nvPr/>
        </p:nvSpPr>
        <p:spPr>
          <a:xfrm>
            <a:off x="3635820" y="3285447"/>
            <a:ext cx="2425344" cy="723857"/>
          </a:xfrm>
          <a:custGeom>
            <a:avLst/>
            <a:gdLst>
              <a:gd name="connsiteX0" fmla="*/ 0 w 2881673"/>
              <a:gd name="connsiteY0" fmla="*/ 0 h 1152669"/>
              <a:gd name="connsiteX1" fmla="*/ 2305339 w 2881673"/>
              <a:gd name="connsiteY1" fmla="*/ 0 h 1152669"/>
              <a:gd name="connsiteX2" fmla="*/ 2881673 w 2881673"/>
              <a:gd name="connsiteY2" fmla="*/ 576335 h 1152669"/>
              <a:gd name="connsiteX3" fmla="*/ 2305339 w 2881673"/>
              <a:gd name="connsiteY3" fmla="*/ 1152669 h 1152669"/>
              <a:gd name="connsiteX4" fmla="*/ 0 w 2881673"/>
              <a:gd name="connsiteY4" fmla="*/ 1152669 h 1152669"/>
              <a:gd name="connsiteX5" fmla="*/ 576335 w 2881673"/>
              <a:gd name="connsiteY5" fmla="*/ 576335 h 1152669"/>
              <a:gd name="connsiteX6" fmla="*/ 0 w 2881673"/>
              <a:gd name="connsiteY6" fmla="*/ 0 h 115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673" h="1152669">
                <a:moveTo>
                  <a:pt x="0" y="0"/>
                </a:moveTo>
                <a:lnTo>
                  <a:pt x="2305339" y="0"/>
                </a:lnTo>
                <a:lnTo>
                  <a:pt x="2881673" y="576335"/>
                </a:lnTo>
                <a:lnTo>
                  <a:pt x="2305339" y="1152669"/>
                </a:lnTo>
                <a:lnTo>
                  <a:pt x="0" y="1152669"/>
                </a:lnTo>
                <a:lnTo>
                  <a:pt x="576335" y="576335"/>
                </a:lnTo>
                <a:lnTo>
                  <a:pt x="0" y="0"/>
                </a:lnTo>
                <a:close/>
              </a:path>
            </a:pathLst>
          </a:custGeom>
          <a:solidFill>
            <a:srgbClr val="F0AF47"/>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57615" tIns="40640" rIns="576334" bIns="40640" numCol="1" spcCol="1270" anchor="ctr" anchorCtr="0">
            <a:noAutofit/>
          </a:bodyPr>
          <a:lstStyle/>
          <a:p>
            <a:pPr lvl="0" algn="ctr" defTabSz="2844800">
              <a:lnSpc>
                <a:spcPct val="90000"/>
              </a:lnSpc>
              <a:spcBef>
                <a:spcPct val="0"/>
              </a:spcBef>
              <a:spcAft>
                <a:spcPct val="35000"/>
              </a:spcAft>
            </a:pPr>
            <a:endParaRPr lang="zh-CN" altLang="en-US" sz="3200" kern="1200" dirty="0"/>
          </a:p>
        </p:txBody>
      </p:sp>
      <p:sp>
        <p:nvSpPr>
          <p:cNvPr id="10" name="任意多边形 9"/>
          <p:cNvSpPr/>
          <p:nvPr/>
        </p:nvSpPr>
        <p:spPr>
          <a:xfrm>
            <a:off x="6267445" y="3278676"/>
            <a:ext cx="2425344" cy="723857"/>
          </a:xfrm>
          <a:custGeom>
            <a:avLst/>
            <a:gdLst>
              <a:gd name="connsiteX0" fmla="*/ 0 w 2881673"/>
              <a:gd name="connsiteY0" fmla="*/ 0 h 1152669"/>
              <a:gd name="connsiteX1" fmla="*/ 2305339 w 2881673"/>
              <a:gd name="connsiteY1" fmla="*/ 0 h 1152669"/>
              <a:gd name="connsiteX2" fmla="*/ 2881673 w 2881673"/>
              <a:gd name="connsiteY2" fmla="*/ 576335 h 1152669"/>
              <a:gd name="connsiteX3" fmla="*/ 2305339 w 2881673"/>
              <a:gd name="connsiteY3" fmla="*/ 1152669 h 1152669"/>
              <a:gd name="connsiteX4" fmla="*/ 0 w 2881673"/>
              <a:gd name="connsiteY4" fmla="*/ 1152669 h 1152669"/>
              <a:gd name="connsiteX5" fmla="*/ 576335 w 2881673"/>
              <a:gd name="connsiteY5" fmla="*/ 576335 h 1152669"/>
              <a:gd name="connsiteX6" fmla="*/ 0 w 2881673"/>
              <a:gd name="connsiteY6" fmla="*/ 0 h 115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673" h="1152669">
                <a:moveTo>
                  <a:pt x="0" y="0"/>
                </a:moveTo>
                <a:lnTo>
                  <a:pt x="2305339" y="0"/>
                </a:lnTo>
                <a:lnTo>
                  <a:pt x="2881673" y="576335"/>
                </a:lnTo>
                <a:lnTo>
                  <a:pt x="2305339" y="1152669"/>
                </a:lnTo>
                <a:lnTo>
                  <a:pt x="0" y="1152669"/>
                </a:lnTo>
                <a:lnTo>
                  <a:pt x="576335" y="576335"/>
                </a:lnTo>
                <a:lnTo>
                  <a:pt x="0" y="0"/>
                </a:lnTo>
                <a:close/>
              </a:path>
            </a:pathLst>
          </a:custGeom>
          <a:solidFill>
            <a:srgbClr val="D0501F"/>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57615" tIns="40640" rIns="576334" bIns="40640" numCol="1" spcCol="1270" anchor="ctr" anchorCtr="0">
            <a:noAutofit/>
          </a:bodyPr>
          <a:lstStyle/>
          <a:p>
            <a:pPr lvl="0" algn="ctr" defTabSz="2844800">
              <a:lnSpc>
                <a:spcPct val="90000"/>
              </a:lnSpc>
              <a:spcBef>
                <a:spcPct val="0"/>
              </a:spcBef>
              <a:spcAft>
                <a:spcPct val="35000"/>
              </a:spcAft>
            </a:pPr>
            <a:endParaRPr lang="zh-CN" altLang="en-US" sz="3200" kern="1200" dirty="0">
              <a:solidFill>
                <a:srgbClr val="D1501E"/>
              </a:solidFill>
            </a:endParaRPr>
          </a:p>
        </p:txBody>
      </p:sp>
      <p:sp>
        <p:nvSpPr>
          <p:cNvPr id="11" name="任意多边形 10"/>
          <p:cNvSpPr/>
          <p:nvPr/>
        </p:nvSpPr>
        <p:spPr>
          <a:xfrm>
            <a:off x="8807158" y="3244492"/>
            <a:ext cx="2425344" cy="723857"/>
          </a:xfrm>
          <a:custGeom>
            <a:avLst/>
            <a:gdLst>
              <a:gd name="connsiteX0" fmla="*/ 0 w 2881673"/>
              <a:gd name="connsiteY0" fmla="*/ 0 h 1152669"/>
              <a:gd name="connsiteX1" fmla="*/ 2305339 w 2881673"/>
              <a:gd name="connsiteY1" fmla="*/ 0 h 1152669"/>
              <a:gd name="connsiteX2" fmla="*/ 2881673 w 2881673"/>
              <a:gd name="connsiteY2" fmla="*/ 576335 h 1152669"/>
              <a:gd name="connsiteX3" fmla="*/ 2305339 w 2881673"/>
              <a:gd name="connsiteY3" fmla="*/ 1152669 h 1152669"/>
              <a:gd name="connsiteX4" fmla="*/ 0 w 2881673"/>
              <a:gd name="connsiteY4" fmla="*/ 1152669 h 1152669"/>
              <a:gd name="connsiteX5" fmla="*/ 576335 w 2881673"/>
              <a:gd name="connsiteY5" fmla="*/ 576335 h 1152669"/>
              <a:gd name="connsiteX6" fmla="*/ 0 w 2881673"/>
              <a:gd name="connsiteY6" fmla="*/ 0 h 1152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673" h="1152669">
                <a:moveTo>
                  <a:pt x="0" y="0"/>
                </a:moveTo>
                <a:lnTo>
                  <a:pt x="2305339" y="0"/>
                </a:lnTo>
                <a:lnTo>
                  <a:pt x="2881673" y="576335"/>
                </a:lnTo>
                <a:lnTo>
                  <a:pt x="2305339" y="1152669"/>
                </a:lnTo>
                <a:lnTo>
                  <a:pt x="0" y="1152669"/>
                </a:lnTo>
                <a:lnTo>
                  <a:pt x="576335" y="576335"/>
                </a:lnTo>
                <a:lnTo>
                  <a:pt x="0" y="0"/>
                </a:lnTo>
                <a:close/>
              </a:path>
            </a:pathLst>
          </a:custGeom>
          <a:solidFill>
            <a:srgbClr val="538234"/>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57615" tIns="40640" rIns="576334" bIns="40640" numCol="1" spcCol="1270" anchor="ctr" anchorCtr="0">
            <a:noAutofit/>
          </a:bodyPr>
          <a:lstStyle/>
          <a:p>
            <a:pPr lvl="0" algn="ctr" defTabSz="2844800">
              <a:lnSpc>
                <a:spcPct val="90000"/>
              </a:lnSpc>
              <a:spcBef>
                <a:spcPct val="0"/>
              </a:spcBef>
              <a:spcAft>
                <a:spcPct val="35000"/>
              </a:spcAft>
            </a:pPr>
            <a:endParaRPr lang="zh-CN" altLang="en-US" sz="3200" kern="1200" dirty="0">
              <a:solidFill>
                <a:srgbClr val="548134"/>
              </a:solidFill>
            </a:endParaRPr>
          </a:p>
        </p:txBody>
      </p:sp>
      <p:cxnSp>
        <p:nvCxnSpPr>
          <p:cNvPr id="18" name="直接箭头连接符 17"/>
          <p:cNvCxnSpPr/>
          <p:nvPr/>
        </p:nvCxnSpPr>
        <p:spPr>
          <a:xfrm>
            <a:off x="4805266" y="4173463"/>
            <a:ext cx="0" cy="54782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265543" y="1044733"/>
            <a:ext cx="1730257" cy="830997"/>
          </a:xfrm>
          <a:prstGeom prst="rect">
            <a:avLst/>
          </a:prstGeom>
        </p:spPr>
        <p:txBody>
          <a:bodyPr wrap="squar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社会性动物军事应用</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4274572" y="4830892"/>
            <a:ext cx="1005403" cy="535531"/>
          </a:xfrm>
          <a:prstGeom prst="rect">
            <a:avLst/>
          </a:prstGeom>
        </p:spPr>
        <p:txBody>
          <a:bodyPr wrap="none">
            <a:spAutoFit/>
          </a:bodyPr>
          <a:lstStyle/>
          <a:p>
            <a:pPr lvl="0" algn="ctr" defTabSz="2844800">
              <a:lnSpc>
                <a:spcPct val="90000"/>
              </a:lnSpc>
              <a:spcBef>
                <a:spcPct val="0"/>
              </a:spcBef>
              <a:spcAft>
                <a:spcPct val="35000"/>
              </a:spcAft>
            </a:pPr>
            <a:r>
              <a:rPr lang="zh-CN" altLang="en-US" sz="3200" b="1" dirty="0">
                <a:solidFill>
                  <a:schemeClr val="accent2"/>
                </a:solidFill>
              </a:rPr>
              <a:t>近代</a:t>
            </a:r>
          </a:p>
        </p:txBody>
      </p:sp>
      <p:sp>
        <p:nvSpPr>
          <p:cNvPr id="22" name="矩形 21"/>
          <p:cNvSpPr/>
          <p:nvPr/>
        </p:nvSpPr>
        <p:spPr>
          <a:xfrm>
            <a:off x="6861123" y="1953647"/>
            <a:ext cx="1005403" cy="535531"/>
          </a:xfrm>
          <a:prstGeom prst="rect">
            <a:avLst/>
          </a:prstGeom>
        </p:spPr>
        <p:txBody>
          <a:bodyPr wrap="none">
            <a:spAutoFit/>
          </a:bodyPr>
          <a:lstStyle/>
          <a:p>
            <a:pPr lvl="0" algn="ctr" defTabSz="2844800">
              <a:lnSpc>
                <a:spcPct val="90000"/>
              </a:lnSpc>
              <a:spcBef>
                <a:spcPct val="0"/>
              </a:spcBef>
              <a:spcAft>
                <a:spcPct val="35000"/>
              </a:spcAft>
            </a:pPr>
            <a:r>
              <a:rPr lang="zh-CN" altLang="en-US" sz="3200" b="1" dirty="0">
                <a:solidFill>
                  <a:schemeClr val="accent2"/>
                </a:solidFill>
              </a:rPr>
              <a:t>现代</a:t>
            </a:r>
          </a:p>
        </p:txBody>
      </p:sp>
      <p:sp>
        <p:nvSpPr>
          <p:cNvPr id="24" name="矩形 23"/>
          <p:cNvSpPr/>
          <p:nvPr/>
        </p:nvSpPr>
        <p:spPr>
          <a:xfrm>
            <a:off x="9407185" y="4830892"/>
            <a:ext cx="1005403" cy="535531"/>
          </a:xfrm>
          <a:prstGeom prst="rect">
            <a:avLst/>
          </a:prstGeom>
        </p:spPr>
        <p:txBody>
          <a:bodyPr wrap="none">
            <a:spAutoFit/>
          </a:bodyPr>
          <a:lstStyle/>
          <a:p>
            <a:pPr lvl="0" algn="ctr" defTabSz="2844800">
              <a:lnSpc>
                <a:spcPct val="90000"/>
              </a:lnSpc>
              <a:spcBef>
                <a:spcPct val="0"/>
              </a:spcBef>
              <a:spcAft>
                <a:spcPct val="35000"/>
              </a:spcAft>
            </a:pPr>
            <a:r>
              <a:rPr lang="zh-CN" altLang="en-US" sz="3200" b="1" dirty="0">
                <a:solidFill>
                  <a:schemeClr val="accent2"/>
                </a:solidFill>
              </a:rPr>
              <a:t>当代</a:t>
            </a:r>
          </a:p>
        </p:txBody>
      </p:sp>
      <p:pic>
        <p:nvPicPr>
          <p:cNvPr id="25" name="图片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383896" y="3369987"/>
            <a:ext cx="792228" cy="571251"/>
          </a:xfrm>
          <a:prstGeom prst="rect">
            <a:avLst/>
          </a:prstGeom>
        </p:spPr>
      </p:pic>
      <p:pic>
        <p:nvPicPr>
          <p:cNvPr id="26" name="图片 25"/>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Effect>
                      <a14:colorTemperature colorTemp="5500"/>
                    </a14:imgEffect>
                    <a14:imgEffect>
                      <a14:saturation sat="98000"/>
                    </a14:imgEffect>
                  </a14:imgLayer>
                </a14:imgProps>
              </a:ext>
              <a:ext uri="{28A0092B-C50C-407E-A947-70E740481C1C}">
                <a14:useLocalDpi xmlns:a14="http://schemas.microsoft.com/office/drawing/2010/main" val="0"/>
              </a:ext>
            </a:extLst>
          </a:blip>
          <a:stretch>
            <a:fillRect/>
          </a:stretch>
        </p:blipFill>
        <p:spPr>
          <a:xfrm>
            <a:off x="7143850" y="3368321"/>
            <a:ext cx="722676" cy="544566"/>
          </a:xfrm>
          <a:prstGeom prst="rect">
            <a:avLst/>
          </a:prstGeom>
        </p:spPr>
      </p:pic>
      <p:pic>
        <p:nvPicPr>
          <p:cNvPr id="27" name="图片 2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528109" y="3273373"/>
            <a:ext cx="763556" cy="662611"/>
          </a:xfrm>
          <a:prstGeom prst="rect">
            <a:avLst/>
          </a:prstGeom>
        </p:spPr>
      </p:pic>
      <p:cxnSp>
        <p:nvCxnSpPr>
          <p:cNvPr id="29" name="直接箭头连接符 28"/>
          <p:cNvCxnSpPr/>
          <p:nvPr/>
        </p:nvCxnSpPr>
        <p:spPr>
          <a:xfrm flipV="1">
            <a:off x="2130671" y="2513800"/>
            <a:ext cx="0" cy="61244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0103" y="3244492"/>
            <a:ext cx="801138" cy="801138"/>
          </a:xfrm>
          <a:prstGeom prst="rect">
            <a:avLst/>
          </a:prstGeom>
        </p:spPr>
      </p:pic>
      <p:sp>
        <p:nvSpPr>
          <p:cNvPr id="5" name="矩形 4"/>
          <p:cNvSpPr/>
          <p:nvPr/>
        </p:nvSpPr>
        <p:spPr>
          <a:xfrm>
            <a:off x="1627969" y="1929025"/>
            <a:ext cx="1005404" cy="584775"/>
          </a:xfrm>
          <a:prstGeom prst="rect">
            <a:avLst/>
          </a:prstGeom>
        </p:spPr>
        <p:txBody>
          <a:bodyPr wrap="none">
            <a:spAutoFit/>
          </a:bodyPr>
          <a:lstStyle/>
          <a:p>
            <a:pPr algn="ctr"/>
            <a:r>
              <a:rPr lang="zh-CN" altLang="en-US" sz="3200" b="1" dirty="0">
                <a:solidFill>
                  <a:schemeClr val="accent2"/>
                </a:solidFill>
              </a:rPr>
              <a:t>古代</a:t>
            </a:r>
            <a:endParaRPr lang="zh-CN" altLang="en-US" sz="3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flipV="1">
            <a:off x="7433569" y="2513800"/>
            <a:ext cx="0" cy="61244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421294" y="1044733"/>
            <a:ext cx="2167788" cy="830997"/>
          </a:xfrm>
          <a:prstGeom prst="rect">
            <a:avLst/>
          </a:prstGeom>
        </p:spPr>
        <p:txBody>
          <a:bodyPr wrap="square">
            <a:spAutoFit/>
          </a:bodyPr>
          <a:lstStyle/>
          <a:p>
            <a:pPr algn="ct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蜂窝移动通信</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世纪</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80</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年代</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2" name="直接箭头连接符 31"/>
          <p:cNvCxnSpPr/>
          <p:nvPr/>
        </p:nvCxnSpPr>
        <p:spPr>
          <a:xfrm>
            <a:off x="9909886" y="4173463"/>
            <a:ext cx="0" cy="54782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3" name="内容占位符 2"/>
          <p:cNvSpPr txBox="1">
            <a:spLocks/>
          </p:cNvSpPr>
          <p:nvPr/>
        </p:nvSpPr>
        <p:spPr>
          <a:xfrm>
            <a:off x="8589082" y="5250927"/>
            <a:ext cx="2643420" cy="101830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2400" dirty="0">
                <a:solidFill>
                  <a:schemeClr val="tx1">
                    <a:lumMod val="75000"/>
                    <a:lumOff val="25000"/>
                  </a:schemeClr>
                </a:solidFill>
                <a:latin typeface="微软雅黑" panose="020B0503020204020204" pitchFamily="34" charset="-122"/>
                <a:cs typeface="+mn-cs"/>
              </a:rPr>
              <a:t>移动通信</a:t>
            </a:r>
            <a:r>
              <a:rPr lang="en-US" altLang="zh-CN" sz="2400" dirty="0">
                <a:solidFill>
                  <a:schemeClr val="tx1">
                    <a:lumMod val="75000"/>
                    <a:lumOff val="25000"/>
                  </a:schemeClr>
                </a:solidFill>
                <a:latin typeface="微软雅黑" panose="020B0503020204020204" pitchFamily="34" charset="-122"/>
                <a:cs typeface="+mn-cs"/>
              </a:rPr>
              <a:t>+</a:t>
            </a:r>
            <a:r>
              <a:rPr lang="zh-CN" altLang="en-US" sz="2400" dirty="0">
                <a:solidFill>
                  <a:schemeClr val="tx1">
                    <a:lumMod val="75000"/>
                    <a:lumOff val="25000"/>
                  </a:schemeClr>
                </a:solidFill>
                <a:latin typeface="微软雅黑" panose="020B0503020204020204" pitchFamily="34" charset="-122"/>
                <a:cs typeface="+mn-cs"/>
              </a:rPr>
              <a:t>互联网</a:t>
            </a:r>
            <a:endParaRPr lang="en-US" altLang="zh-CN" sz="2400" dirty="0">
              <a:solidFill>
                <a:schemeClr val="tx1">
                  <a:lumMod val="75000"/>
                  <a:lumOff val="25000"/>
                </a:schemeClr>
              </a:solidFill>
              <a:latin typeface="微软雅黑" panose="020B0503020204020204" pitchFamily="34" charset="-122"/>
              <a:cs typeface="+mn-cs"/>
            </a:endParaRPr>
          </a:p>
          <a:p>
            <a:pPr marL="0" indent="0" algn="ctr">
              <a:buNone/>
            </a:pPr>
            <a:r>
              <a:rPr lang="en-US" altLang="zh-CN" sz="2400" dirty="0">
                <a:solidFill>
                  <a:schemeClr val="tx1">
                    <a:lumMod val="75000"/>
                    <a:lumOff val="25000"/>
                  </a:schemeClr>
                </a:solidFill>
                <a:latin typeface="微软雅黑" panose="020B0503020204020204" pitchFamily="34" charset="-122"/>
              </a:rPr>
              <a:t>20</a:t>
            </a:r>
            <a:r>
              <a:rPr lang="zh-CN" altLang="en-US" sz="2400" dirty="0">
                <a:solidFill>
                  <a:schemeClr val="tx1">
                    <a:lumMod val="75000"/>
                    <a:lumOff val="25000"/>
                  </a:schemeClr>
                </a:solidFill>
                <a:latin typeface="微软雅黑" panose="020B0503020204020204" pitchFamily="34" charset="-122"/>
              </a:rPr>
              <a:t>世纪</a:t>
            </a:r>
            <a:r>
              <a:rPr lang="en-US" altLang="zh-CN" sz="2400" dirty="0">
                <a:solidFill>
                  <a:schemeClr val="tx1">
                    <a:lumMod val="75000"/>
                    <a:lumOff val="25000"/>
                  </a:schemeClr>
                </a:solidFill>
                <a:latin typeface="微软雅黑" panose="020B0503020204020204" pitchFamily="34" charset="-122"/>
              </a:rPr>
              <a:t>90</a:t>
            </a:r>
            <a:r>
              <a:rPr lang="zh-CN" altLang="en-US" sz="2400" dirty="0">
                <a:solidFill>
                  <a:schemeClr val="tx1">
                    <a:lumMod val="75000"/>
                    <a:lumOff val="25000"/>
                  </a:schemeClr>
                </a:solidFill>
                <a:latin typeface="微软雅黑" panose="020B0503020204020204" pitchFamily="34" charset="-122"/>
              </a:rPr>
              <a:t>年代</a:t>
            </a:r>
            <a:endParaRPr lang="zh-CN" altLang="en-US" sz="2400" dirty="0">
              <a:solidFill>
                <a:schemeClr val="tx1">
                  <a:lumMod val="75000"/>
                  <a:lumOff val="25000"/>
                </a:schemeClr>
              </a:solidFill>
              <a:latin typeface="微软雅黑" panose="020B0503020204020204" pitchFamily="34" charset="-122"/>
              <a:cs typeface="+mn-cs"/>
            </a:endParaRPr>
          </a:p>
        </p:txBody>
      </p:sp>
    </p:spTree>
    <p:extLst>
      <p:ext uri="{BB962C8B-B14F-4D97-AF65-F5344CB8AC3E}">
        <p14:creationId xmlns:p14="http://schemas.microsoft.com/office/powerpoint/2010/main" val="481108590"/>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childTnLst>
                          </p:cTn>
                        </p:par>
                        <p:par>
                          <p:cTn id="30" fill="hold">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childTnLst>
                          </p:cTn>
                        </p:par>
                        <p:par>
                          <p:cTn id="34" fill="hold">
                            <p:stCondLst>
                              <p:cond delay="1500"/>
                            </p:stCondLst>
                            <p:childTnLst>
                              <p:par>
                                <p:cTn id="35" presetID="22" presetClass="entr" presetSubtype="4"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down)">
                                      <p:cBhvr>
                                        <p:cTn id="46" dur="500"/>
                                        <p:tgtEl>
                                          <p:spTgt spid="30"/>
                                        </p:tgtEl>
                                      </p:cBhvr>
                                    </p:animEffect>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par>
                          <p:cTn id="51" fill="hold">
                            <p:stCondLst>
                              <p:cond delay="1500"/>
                            </p:stCondLst>
                            <p:childTnLst>
                              <p:par>
                                <p:cTn id="52" presetID="22" presetClass="entr" presetSubtype="4"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down)">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500"/>
                                        <p:tgtEl>
                                          <p:spTgt spid="11"/>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up)">
                                      <p:cBhvr>
                                        <p:cTn id="63" dur="500"/>
                                        <p:tgtEl>
                                          <p:spTgt spid="32"/>
                                        </p:tgtEl>
                                      </p:cBhvr>
                                    </p:animEffect>
                                  </p:childTnLst>
                                </p:cTn>
                              </p:par>
                            </p:childTnLst>
                          </p:cTn>
                        </p:par>
                        <p:par>
                          <p:cTn id="64" fill="hold">
                            <p:stCondLst>
                              <p:cond delay="10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1500"/>
                            </p:stCondLst>
                            <p:childTnLst>
                              <p:par>
                                <p:cTn id="69" presetID="22" presetClass="entr" presetSubtype="4"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down)">
                                      <p:cBhvr>
                                        <p:cTn id="7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1" grpId="0" animBg="1"/>
      <p:bldP spid="20" grpId="0"/>
      <p:bldP spid="21" grpId="0"/>
      <p:bldP spid="22" grpId="0"/>
      <p:bldP spid="24" grpId="0"/>
      <p:bldP spid="5" grpId="0"/>
      <p:bldP spid="31"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通信需要解决的问题</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16</a:t>
            </a:fld>
            <a:endParaRPr lang="zh-CN" altLang="en-US"/>
          </a:p>
        </p:txBody>
      </p:sp>
      <p:pic>
        <p:nvPicPr>
          <p:cNvPr id="6" name="图片 5"/>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268562" y="1648152"/>
            <a:ext cx="1212325" cy="1045007"/>
          </a:xfrm>
          <a:prstGeom prst="rect">
            <a:avLst/>
          </a:prstGeom>
        </p:spPr>
      </p:pic>
      <p:sp>
        <p:nvSpPr>
          <p:cNvPr id="7" name="文本框 6"/>
          <p:cNvSpPr txBox="1"/>
          <p:nvPr/>
        </p:nvSpPr>
        <p:spPr>
          <a:xfrm>
            <a:off x="1358272" y="2929309"/>
            <a:ext cx="1032904" cy="634020"/>
          </a:xfrm>
          <a:prstGeom prst="rect">
            <a:avLst/>
          </a:prstGeom>
          <a:noFill/>
        </p:spPr>
        <p:txBody>
          <a:bodyPr vert="horz" wrap="square" rtlCol="0">
            <a:spAutoFit/>
          </a:bodyPr>
          <a:lstStyle/>
          <a:p>
            <a:pPr algn="ct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信息</a:t>
            </a:r>
          </a:p>
        </p:txBody>
      </p:sp>
      <p:sp>
        <p:nvSpPr>
          <p:cNvPr id="8" name="文本框 7"/>
          <p:cNvSpPr txBox="1"/>
          <p:nvPr/>
        </p:nvSpPr>
        <p:spPr>
          <a:xfrm>
            <a:off x="867843" y="3648603"/>
            <a:ext cx="2013762" cy="2277547"/>
          </a:xfrm>
          <a:prstGeom prst="rect">
            <a:avLst/>
          </a:prstGeom>
          <a:noFill/>
        </p:spPr>
        <p:txBody>
          <a:bodyPr vert="horz" wrap="square" rtlCol="0">
            <a:spAutoFit/>
          </a:bodyPr>
          <a:lstStyle/>
          <a:p>
            <a:pPr algn="ctr">
              <a:lnSpc>
                <a:spcPct val="110000"/>
              </a:lnSpc>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编码</a:t>
            </a:r>
            <a:endParaRPr lang="en-US" altLang="zh-CN"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10000"/>
              </a:lnSpc>
              <a:spcBef>
                <a:spcPts val="1200"/>
              </a:spcBef>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方便信息的存储、检索和使用；赋予信息以代码的过程</a:t>
            </a:r>
          </a:p>
        </p:txBody>
      </p:sp>
      <p:sp>
        <p:nvSpPr>
          <p:cNvPr id="9" name="文本框 8"/>
          <p:cNvSpPr txBox="1"/>
          <p:nvPr/>
        </p:nvSpPr>
        <p:spPr>
          <a:xfrm>
            <a:off x="3681333" y="2910008"/>
            <a:ext cx="1390841" cy="634020"/>
          </a:xfrm>
          <a:prstGeom prst="rect">
            <a:avLst/>
          </a:prstGeom>
          <a:noFill/>
        </p:spPr>
        <p:txBody>
          <a:bodyPr vert="horz" wrap="square" rtlCol="0">
            <a:spAutoFit/>
          </a:bodyPr>
          <a:lstStyle/>
          <a:p>
            <a:pPr algn="ct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距离</a:t>
            </a:r>
          </a:p>
        </p:txBody>
      </p:sp>
      <p:sp>
        <p:nvSpPr>
          <p:cNvPr id="10" name="文本框 9"/>
          <p:cNvSpPr txBox="1"/>
          <p:nvPr/>
        </p:nvSpPr>
        <p:spPr>
          <a:xfrm>
            <a:off x="5901539" y="2929309"/>
            <a:ext cx="1010772" cy="634020"/>
          </a:xfrm>
          <a:prstGeom prst="rect">
            <a:avLst/>
          </a:prstGeom>
          <a:noFill/>
        </p:spPr>
        <p:txBody>
          <a:bodyPr vert="horz" wrap="square" rtlCol="0">
            <a:spAutoFit/>
          </a:bodyPr>
          <a:lstStyle/>
          <a:p>
            <a:pPr algn="ct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载体</a:t>
            </a:r>
          </a:p>
        </p:txBody>
      </p:sp>
      <p:sp>
        <p:nvSpPr>
          <p:cNvPr id="11" name="文本框 10"/>
          <p:cNvSpPr txBox="1"/>
          <p:nvPr/>
        </p:nvSpPr>
        <p:spPr>
          <a:xfrm>
            <a:off x="7388679" y="2929309"/>
            <a:ext cx="1859711" cy="634020"/>
          </a:xfrm>
          <a:prstGeom prst="rect">
            <a:avLst/>
          </a:prstGeom>
          <a:noFill/>
        </p:spPr>
        <p:txBody>
          <a:bodyPr vert="horz" wrap="square" rtlCol="0">
            <a:spAutoFit/>
          </a:bodyPr>
          <a:lstStyle/>
          <a:p>
            <a:pPr algn="ct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运输</a:t>
            </a:r>
          </a:p>
        </p:txBody>
      </p:sp>
      <p:sp>
        <p:nvSpPr>
          <p:cNvPr id="12" name="文本框 11"/>
          <p:cNvSpPr txBox="1"/>
          <p:nvPr/>
        </p:nvSpPr>
        <p:spPr>
          <a:xfrm>
            <a:off x="9840299" y="2929309"/>
            <a:ext cx="1266825" cy="634020"/>
          </a:xfrm>
          <a:prstGeom prst="rect">
            <a:avLst/>
          </a:prstGeom>
          <a:noFill/>
        </p:spPr>
        <p:txBody>
          <a:bodyPr vert="horz" wrap="square" rtlCol="0">
            <a:spAutoFit/>
          </a:bodyPr>
          <a:lstStyle/>
          <a:p>
            <a:pPr algn="ctr">
              <a:lnSpc>
                <a:spcPct val="110000"/>
              </a:lnSpc>
            </a:pPr>
            <a:r>
              <a:rPr lang="zh-CN" altLang="en-US" sz="3200" b="1" dirty="0">
                <a:latin typeface="Arial" panose="020B0604020202020204" pitchFamily="34" charset="0"/>
                <a:ea typeface="微软雅黑" panose="020B0503020204020204" pitchFamily="34" charset="-122"/>
                <a:cs typeface="Arial" panose="020B0604020202020204" pitchFamily="34" charset="0"/>
              </a:rPr>
              <a:t>安全</a:t>
            </a:r>
          </a:p>
        </p:txBody>
      </p:sp>
      <p:pic>
        <p:nvPicPr>
          <p:cNvPr id="3" name="图片 2"/>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16995" y="1565177"/>
            <a:ext cx="1119517" cy="1119517"/>
          </a:xfrm>
          <a:prstGeom prst="rect">
            <a:avLst/>
          </a:prstGeom>
        </p:spPr>
      </p:pic>
      <p:pic>
        <p:nvPicPr>
          <p:cNvPr id="15" name="图片 1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818098" y="1670219"/>
            <a:ext cx="1000872" cy="1000872"/>
          </a:xfrm>
          <a:prstGeom prst="rect">
            <a:avLst/>
          </a:prstGeom>
        </p:spPr>
      </p:pic>
      <p:pic>
        <p:nvPicPr>
          <p:cNvPr id="16" name="图片 15"/>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44417" y="1641361"/>
            <a:ext cx="1058589" cy="1058589"/>
          </a:xfrm>
          <a:prstGeom prst="rect">
            <a:avLst/>
          </a:prstGeom>
        </p:spPr>
      </p:pic>
      <p:sp>
        <p:nvSpPr>
          <p:cNvPr id="17" name="文本框 16"/>
          <p:cNvSpPr txBox="1"/>
          <p:nvPr/>
        </p:nvSpPr>
        <p:spPr>
          <a:xfrm>
            <a:off x="5574848" y="3720546"/>
            <a:ext cx="1664154" cy="2277547"/>
          </a:xfrm>
          <a:prstGeom prst="rect">
            <a:avLst/>
          </a:prstGeom>
          <a:noFill/>
        </p:spPr>
        <p:txBody>
          <a:bodyPr vert="horz" wrap="square" rtlCol="0">
            <a:spAutoFit/>
          </a:bodyPr>
          <a:lstStyle/>
          <a:p>
            <a:pPr algn="ctr">
              <a:lnSpc>
                <a:spcPct val="110000"/>
              </a:lnSpc>
              <a:spcBef>
                <a:spcPts val="1200"/>
              </a:spcBef>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方式</a:t>
            </a:r>
            <a:endParaRPr lang="en-US" altLang="zh-CN"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10000"/>
              </a:lnSpc>
              <a:spcBef>
                <a:spcPts val="1200"/>
              </a:spcBef>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能把信息更快地传递到更远的地方</a:t>
            </a:r>
          </a:p>
        </p:txBody>
      </p:sp>
      <p:sp>
        <p:nvSpPr>
          <p:cNvPr id="18" name="矩形 17"/>
          <p:cNvSpPr/>
          <p:nvPr/>
        </p:nvSpPr>
        <p:spPr>
          <a:xfrm>
            <a:off x="3543315" y="3676070"/>
            <a:ext cx="1666876" cy="2277547"/>
          </a:xfrm>
          <a:prstGeom prst="rect">
            <a:avLst/>
          </a:prstGeom>
        </p:spPr>
        <p:txBody>
          <a:bodyPr wrap="square">
            <a:spAutoFit/>
          </a:bodyPr>
          <a:lstStyle/>
          <a:p>
            <a:pPr algn="ctr">
              <a:lnSpc>
                <a:spcPct val="110000"/>
              </a:lnSpc>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时效</a:t>
            </a:r>
            <a:endParaRPr lang="en-US" altLang="zh-CN"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10000"/>
              </a:lnSpc>
              <a:spcBef>
                <a:spcPts val="1200"/>
              </a:spcBef>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指在一定时期内能够发生的效用</a:t>
            </a:r>
          </a:p>
        </p:txBody>
      </p:sp>
      <p:sp>
        <p:nvSpPr>
          <p:cNvPr id="19" name="文本框 18"/>
          <p:cNvSpPr txBox="1"/>
          <p:nvPr/>
        </p:nvSpPr>
        <p:spPr>
          <a:xfrm>
            <a:off x="7486457" y="3720546"/>
            <a:ext cx="1664154" cy="2277547"/>
          </a:xfrm>
          <a:prstGeom prst="rect">
            <a:avLst/>
          </a:prstGeom>
          <a:noFill/>
        </p:spPr>
        <p:txBody>
          <a:bodyPr vert="horz" wrap="square" rtlCol="0">
            <a:spAutoFit/>
          </a:bodyPr>
          <a:lstStyle/>
          <a:p>
            <a:pPr algn="ctr">
              <a:lnSpc>
                <a:spcPct val="110000"/>
              </a:lnSpc>
              <a:spcBef>
                <a:spcPts val="1200"/>
              </a:spcBef>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系统</a:t>
            </a:r>
            <a:endParaRPr lang="en-US" altLang="zh-CN"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10000"/>
              </a:lnSpc>
              <a:spcBef>
                <a:spcPts val="1200"/>
              </a:spcBef>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按照一定的次序组合在一起的结构</a:t>
            </a:r>
          </a:p>
        </p:txBody>
      </p:sp>
      <p:sp>
        <p:nvSpPr>
          <p:cNvPr id="20" name="文本框 19"/>
          <p:cNvSpPr txBox="1"/>
          <p:nvPr/>
        </p:nvSpPr>
        <p:spPr>
          <a:xfrm>
            <a:off x="9593623" y="3720545"/>
            <a:ext cx="1760177" cy="2277547"/>
          </a:xfrm>
          <a:prstGeom prst="rect">
            <a:avLst/>
          </a:prstGeom>
          <a:noFill/>
        </p:spPr>
        <p:txBody>
          <a:bodyPr vert="horz" wrap="square" rtlCol="0">
            <a:spAutoFit/>
          </a:bodyPr>
          <a:lstStyle/>
          <a:p>
            <a:pPr algn="ctr">
              <a:lnSpc>
                <a:spcPct val="110000"/>
              </a:lnSpc>
              <a:spcBef>
                <a:spcPts val="1200"/>
              </a:spcBef>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可靠</a:t>
            </a:r>
            <a:endParaRPr lang="en-US" altLang="zh-CN"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a:p>
            <a:pPr algn="ctr">
              <a:lnSpc>
                <a:spcPct val="110000"/>
              </a:lnSpc>
              <a:spcBef>
                <a:spcPts val="1200"/>
              </a:spcBef>
            </a:pPr>
            <a:r>
              <a:rPr lang="zh-CN" altLang="en-US" sz="24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信号层面的安全，可靠传输提供了物理保障</a:t>
            </a:r>
          </a:p>
        </p:txBody>
      </p:sp>
      <p:pic>
        <p:nvPicPr>
          <p:cNvPr id="21" name="图片 20"/>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900391" y="1720402"/>
            <a:ext cx="1013069" cy="900506"/>
          </a:xfrm>
          <a:prstGeom prst="rect">
            <a:avLst/>
          </a:prstGeom>
        </p:spPr>
      </p:pic>
    </p:spTree>
    <p:extLst>
      <p:ext uri="{BB962C8B-B14F-4D97-AF65-F5344CB8AC3E}">
        <p14:creationId xmlns:p14="http://schemas.microsoft.com/office/powerpoint/2010/main" val="16600518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z="3600" dirty="0"/>
              <a:t>网络需要解决的问题</a:t>
            </a:r>
            <a:br>
              <a:rPr lang="en-US" altLang="zh-CN" dirty="0"/>
            </a:br>
            <a:r>
              <a:rPr lang="zh-CN" altLang="en-US" sz="2700" dirty="0">
                <a:solidFill>
                  <a:schemeClr val="tx1">
                    <a:lumMod val="50000"/>
                    <a:lumOff val="50000"/>
                  </a:schemeClr>
                </a:solidFill>
              </a:rPr>
              <a:t>数据：计算模型</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17</a:t>
            </a:fld>
            <a:endParaRPr lang="zh-CN" altLang="en-US"/>
          </a:p>
        </p:txBody>
      </p:sp>
      <p:cxnSp>
        <p:nvCxnSpPr>
          <p:cNvPr id="7" name="直接连接符 6"/>
          <p:cNvCxnSpPr/>
          <p:nvPr/>
        </p:nvCxnSpPr>
        <p:spPr>
          <a:xfrm>
            <a:off x="6086764" y="868651"/>
            <a:ext cx="0" cy="5989349"/>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5906655" y="3035556"/>
            <a:ext cx="360218" cy="360219"/>
          </a:xfrm>
          <a:prstGeom prst="ellipse">
            <a:avLst/>
          </a:prstGeom>
          <a:solidFill>
            <a:schemeClr val="accent1">
              <a:lumMod val="7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 name="椭圆 11"/>
          <p:cNvSpPr/>
          <p:nvPr/>
        </p:nvSpPr>
        <p:spPr>
          <a:xfrm>
            <a:off x="5906655" y="5640172"/>
            <a:ext cx="360218" cy="360219"/>
          </a:xfrm>
          <a:prstGeom prst="ellipse">
            <a:avLst/>
          </a:prstGeom>
          <a:solidFill>
            <a:schemeClr val="accent2">
              <a:lumMod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5" name="椭圆 14"/>
          <p:cNvSpPr/>
          <p:nvPr/>
        </p:nvSpPr>
        <p:spPr>
          <a:xfrm>
            <a:off x="5906655" y="1670714"/>
            <a:ext cx="360218" cy="3602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17" name="椭圆 16"/>
          <p:cNvSpPr/>
          <p:nvPr/>
        </p:nvSpPr>
        <p:spPr>
          <a:xfrm>
            <a:off x="5906655" y="4316696"/>
            <a:ext cx="360218" cy="360219"/>
          </a:xfrm>
          <a:prstGeom prst="ellipse">
            <a:avLst/>
          </a:prstGeom>
          <a:solidFill>
            <a:schemeClr val="accent2">
              <a:lumMod val="7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9" name="矩形 18"/>
          <p:cNvSpPr/>
          <p:nvPr/>
        </p:nvSpPr>
        <p:spPr>
          <a:xfrm>
            <a:off x="3106555" y="1281021"/>
            <a:ext cx="1927123" cy="1065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集中计算</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1960-1970</a:t>
            </a:r>
          </a:p>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主机</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终端模式</a:t>
            </a:r>
          </a:p>
        </p:txBody>
      </p:sp>
      <p:sp>
        <p:nvSpPr>
          <p:cNvPr id="22" name="矩形 21"/>
          <p:cNvSpPr/>
          <p:nvPr/>
        </p:nvSpPr>
        <p:spPr>
          <a:xfrm>
            <a:off x="6885090" y="2693874"/>
            <a:ext cx="2555775" cy="1051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分布式计算</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1980-1990</a:t>
            </a:r>
          </a:p>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计算机网络的发展</a:t>
            </a:r>
          </a:p>
        </p:txBody>
      </p:sp>
      <p:sp>
        <p:nvSpPr>
          <p:cNvPr id="23" name="矩形 22"/>
          <p:cNvSpPr/>
          <p:nvPr/>
        </p:nvSpPr>
        <p:spPr>
          <a:xfrm>
            <a:off x="3082171" y="3991626"/>
            <a:ext cx="2515375" cy="11183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移动计算</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2000-</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至今</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无线通信技术的发展</a:t>
            </a:r>
          </a:p>
        </p:txBody>
      </p:sp>
      <p:sp>
        <p:nvSpPr>
          <p:cNvPr id="24" name="矩形 23"/>
          <p:cNvSpPr/>
          <p:nvPr/>
        </p:nvSpPr>
        <p:spPr>
          <a:xfrm>
            <a:off x="6885090" y="5294839"/>
            <a:ext cx="2555775" cy="1110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微软雅黑" panose="020B0503020204020204" pitchFamily="34" charset="-122"/>
                <a:ea typeface="微软雅黑" panose="020B0503020204020204" pitchFamily="34" charset="-122"/>
              </a:rPr>
              <a:t>普适计算</a:t>
            </a:r>
            <a:endParaRPr lang="en-US" altLang="zh-CN" sz="2800" dirty="0">
              <a:solidFill>
                <a:schemeClr val="tx1"/>
              </a:solidFill>
              <a:latin typeface="微软雅黑" panose="020B0503020204020204" pitchFamily="34" charset="-122"/>
              <a:ea typeface="微软雅黑" panose="020B0503020204020204" pitchFamily="34" charset="-122"/>
            </a:endParaRPr>
          </a:p>
          <a:p>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1991-</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至今</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智能技术的发展</a:t>
            </a:r>
          </a:p>
        </p:txBody>
      </p:sp>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9020" y="1281021"/>
            <a:ext cx="1261603" cy="845258"/>
          </a:xfrm>
          <a:prstGeom prst="rect">
            <a:avLst/>
          </a:prstGeom>
        </p:spPr>
      </p:pic>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7027" y="2566019"/>
            <a:ext cx="1254751" cy="865922"/>
          </a:xfrm>
          <a:prstGeom prst="rect">
            <a:avLst/>
          </a:prstGeom>
        </p:spPr>
      </p:pic>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9020" y="3985879"/>
            <a:ext cx="1228542" cy="949048"/>
          </a:xfrm>
          <a:prstGeom prst="rect">
            <a:avLst/>
          </a:prstGeom>
        </p:spPr>
      </p:pic>
      <p:pic>
        <p:nvPicPr>
          <p:cNvPr id="54" name="图片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67027" y="5294839"/>
            <a:ext cx="1155951" cy="917812"/>
          </a:xfrm>
          <a:prstGeom prst="rect">
            <a:avLst/>
          </a:prstGeom>
        </p:spPr>
      </p:pic>
    </p:spTree>
    <p:extLst>
      <p:ext uri="{BB962C8B-B14F-4D97-AF65-F5344CB8AC3E}">
        <p14:creationId xmlns:p14="http://schemas.microsoft.com/office/powerpoint/2010/main" val="344619608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par>
                          <p:cTn id="12" fill="hold">
                            <p:stCondLst>
                              <p:cond delay="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500"/>
                            </p:stCondLst>
                            <p:childTnLst>
                              <p:par>
                                <p:cTn id="17" presetID="21" presetClass="entr" presetSubtype="1"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heel(1)">
                                      <p:cBhvr>
                                        <p:cTn id="19" dur="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500"/>
                            </p:stCondLst>
                            <p:childTnLst>
                              <p:par>
                                <p:cTn id="29" presetID="21" presetClass="entr" presetSubtype="1"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heel(1)">
                                      <p:cBhvr>
                                        <p:cTn id="31" dur="500"/>
                                        <p:tgtEl>
                                          <p:spTgt spid="5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0"/>
                            </p:stCondLst>
                            <p:childTnLst>
                              <p:par>
                                <p:cTn id="37" presetID="22" presetClass="entr" presetSubtype="8"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par>
                          <p:cTn id="40" fill="hold">
                            <p:stCondLst>
                              <p:cond delay="500"/>
                            </p:stCondLst>
                            <p:childTnLst>
                              <p:par>
                                <p:cTn id="41" presetID="21" presetClass="entr" presetSubtype="1"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heel(1)">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par>
                          <p:cTn id="48" fill="hold">
                            <p:stCondLst>
                              <p:cond delay="0"/>
                            </p:stCondLst>
                            <p:childTnLst>
                              <p:par>
                                <p:cTn id="49" presetID="22" presetClass="entr" presetSubtype="8"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par>
                          <p:cTn id="52" fill="hold">
                            <p:stCondLst>
                              <p:cond delay="500"/>
                            </p:stCondLst>
                            <p:childTnLst>
                              <p:par>
                                <p:cTn id="53" presetID="21" presetClass="entr" presetSubtype="1" fill="hold" nodeType="after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heel(1)">
                                      <p:cBhvr>
                                        <p:cTn id="5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7" grpId="0" animBg="1"/>
      <p:bldP spid="19" grpId="0"/>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问题一</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18</a:t>
            </a:fld>
            <a:endParaRPr lang="zh-CN" altLang="en-US"/>
          </a:p>
        </p:txBody>
      </p:sp>
      <p:sp>
        <p:nvSpPr>
          <p:cNvPr id="5" name="矩形 4"/>
          <p:cNvSpPr/>
          <p:nvPr/>
        </p:nvSpPr>
        <p:spPr>
          <a:xfrm>
            <a:off x="0" y="1156138"/>
            <a:ext cx="12191999" cy="12612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集中计算</a:t>
            </a:r>
            <a:r>
              <a:rPr lang="en-US" altLang="zh-CN" sz="3600" b="1"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3600" b="1" dirty="0">
                <a:solidFill>
                  <a:schemeClr val="bg1"/>
                </a:solidFill>
                <a:latin typeface="微软雅黑" panose="020B0503020204020204" pitchFamily="34" charset="-122"/>
                <a:ea typeface="微软雅黑" panose="020B0503020204020204" pitchFamily="34" charset="-122"/>
              </a:rPr>
              <a:t>分布式计算</a:t>
            </a:r>
          </a:p>
        </p:txBody>
      </p:sp>
      <p:sp>
        <p:nvSpPr>
          <p:cNvPr id="6" name="椭圆 5"/>
          <p:cNvSpPr/>
          <p:nvPr/>
        </p:nvSpPr>
        <p:spPr>
          <a:xfrm>
            <a:off x="2585544" y="2806262"/>
            <a:ext cx="819807" cy="83031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3699642" y="2765822"/>
            <a:ext cx="6411310" cy="874085"/>
          </a:xfrm>
          <a:prstGeom prst="rect">
            <a:avLst/>
          </a:prstGeom>
          <a:noFill/>
        </p:spPr>
        <p:txBody>
          <a:bodyPr wrap="square" rtlCol="0">
            <a:spAutoFit/>
          </a:bodyPr>
          <a:lstStyle/>
          <a:p>
            <a:pPr>
              <a:lnSpc>
                <a:spcPct val="110000"/>
              </a:lnSpc>
            </a:pP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远程通信</a:t>
            </a:r>
            <a:endParaRPr lang="en-US" altLang="zh-CN" sz="28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远程过程调用、分层协议设计、端到端参数配置等</a:t>
            </a:r>
          </a:p>
        </p:txBody>
      </p:sp>
      <p:sp>
        <p:nvSpPr>
          <p:cNvPr id="8" name="等腰三角形 7"/>
          <p:cNvSpPr/>
          <p:nvPr/>
        </p:nvSpPr>
        <p:spPr>
          <a:xfrm rot="9158476">
            <a:off x="212505" y="2015254"/>
            <a:ext cx="715143" cy="8042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 name="椭圆 9"/>
          <p:cNvSpPr/>
          <p:nvPr/>
        </p:nvSpPr>
        <p:spPr>
          <a:xfrm>
            <a:off x="999478" y="2684919"/>
            <a:ext cx="244283" cy="2539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1" name="椭圆 10"/>
          <p:cNvSpPr/>
          <p:nvPr/>
        </p:nvSpPr>
        <p:spPr>
          <a:xfrm>
            <a:off x="1401747" y="2679297"/>
            <a:ext cx="244283" cy="2539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2" name="椭圆 11"/>
          <p:cNvSpPr/>
          <p:nvPr/>
        </p:nvSpPr>
        <p:spPr>
          <a:xfrm>
            <a:off x="1818179" y="2679297"/>
            <a:ext cx="244283" cy="2539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5" name="椭圆 14"/>
          <p:cNvSpPr/>
          <p:nvPr/>
        </p:nvSpPr>
        <p:spPr>
          <a:xfrm>
            <a:off x="2585544" y="4065902"/>
            <a:ext cx="819807" cy="83031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699642" y="4025462"/>
            <a:ext cx="6411310" cy="904863"/>
          </a:xfrm>
          <a:prstGeom prst="rect">
            <a:avLst/>
          </a:prstGeom>
          <a:noFill/>
        </p:spPr>
        <p:txBody>
          <a:bodyPr wrap="square" rtlCol="0">
            <a:spAutoFit/>
          </a:bodyPr>
          <a:lstStyle/>
          <a:p>
            <a:pPr>
              <a:lnSpc>
                <a:spcPct val="110000"/>
              </a:lnSpc>
            </a:pP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容错与高可用性</a:t>
            </a:r>
            <a:endParaRPr lang="en-US" altLang="zh-CN" sz="2800" b="1" dirty="0">
              <a:solidFill>
                <a:schemeClr val="accent2">
                  <a:lumMod val="75000"/>
                </a:schemeClr>
              </a:solidFill>
              <a:latin typeface="微软雅黑" panose="020B0503020204020204" pitchFamily="34" charset="-122"/>
              <a:ea typeface="微软雅黑" panose="020B0503020204020204" pitchFamily="34" charset="-122"/>
            </a:endParaRPr>
          </a:p>
          <a:p>
            <a:pPr>
              <a:lnSpc>
                <a:spcPct val="11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分布式事务、两阶段提交、负载均衡等</a:t>
            </a:r>
          </a:p>
        </p:txBody>
      </p:sp>
      <p:sp>
        <p:nvSpPr>
          <p:cNvPr id="18" name="椭圆 17"/>
          <p:cNvSpPr/>
          <p:nvPr/>
        </p:nvSpPr>
        <p:spPr>
          <a:xfrm>
            <a:off x="2585544" y="5365982"/>
            <a:ext cx="819807" cy="830317"/>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699642" y="5325542"/>
            <a:ext cx="6411310" cy="874085"/>
          </a:xfrm>
          <a:prstGeom prst="rect">
            <a:avLst/>
          </a:prstGeom>
          <a:noFill/>
        </p:spPr>
        <p:txBody>
          <a:bodyPr wrap="square" rtlCol="0">
            <a:spAutoFit/>
          </a:bodyPr>
          <a:lstStyle/>
          <a:p>
            <a:pPr>
              <a:lnSpc>
                <a:spcPct val="110000"/>
              </a:lnSpc>
            </a:pP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远程信息访问</a:t>
            </a:r>
            <a:endParaRPr lang="en-US" altLang="zh-CN" sz="28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缓存、分布式文件系统、分布式数据库系统等</a:t>
            </a:r>
          </a:p>
        </p:txBody>
      </p:sp>
    </p:spTree>
    <p:extLst>
      <p:ext uri="{BB962C8B-B14F-4D97-AF65-F5344CB8AC3E}">
        <p14:creationId xmlns:p14="http://schemas.microsoft.com/office/powerpoint/2010/main" val="3100083762"/>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left)">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500"/>
                                        <p:tgtEl>
                                          <p:spTgt spid="16">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6">
                                            <p:txEl>
                                              <p:pRg st="1" end="1"/>
                                            </p:txEl>
                                          </p:spTgt>
                                        </p:tgtEl>
                                        <p:attrNameLst>
                                          <p:attrName>style.visibility</p:attrName>
                                        </p:attrNameLst>
                                      </p:cBhvr>
                                      <p:to>
                                        <p:strVal val="visible"/>
                                      </p:to>
                                    </p:set>
                                    <p:animEffect transition="in" filter="wipe(left)">
                                      <p:cBhvr>
                                        <p:cTn id="28" dur="500"/>
                                        <p:tgtEl>
                                          <p:spTgt spid="16">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500"/>
                                        <p:tgtEl>
                                          <p:spTgt spid="1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animEffect transition="in" filter="wipe(left)">
                                      <p:cBhvr>
                                        <p:cTn id="41"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0" y="1050676"/>
            <a:ext cx="3884272" cy="3125084"/>
          </a:xfrm>
          <a:custGeom>
            <a:avLst/>
            <a:gdLst>
              <a:gd name="connsiteX0" fmla="*/ 0 w 1292352"/>
              <a:gd name="connsiteY0" fmla="*/ 0 h 1255776"/>
              <a:gd name="connsiteX1" fmla="*/ 1288326 w 1292352"/>
              <a:gd name="connsiteY1" fmla="*/ 0 h 1255776"/>
              <a:gd name="connsiteX2" fmla="*/ 1292352 w 1292352"/>
              <a:gd name="connsiteY2" fmla="*/ 77169 h 1255776"/>
              <a:gd name="connsiteX3" fmla="*/ 199176 w 1292352"/>
              <a:gd name="connsiteY3" fmla="*/ 1249692 h 1255776"/>
              <a:gd name="connsiteX4" fmla="*/ 74696 w 1292352"/>
              <a:gd name="connsiteY4" fmla="*/ 1255776 h 1255776"/>
              <a:gd name="connsiteX5" fmla="*/ 74656 w 1292352"/>
              <a:gd name="connsiteY5" fmla="*/ 1255776 h 1255776"/>
              <a:gd name="connsiteX6" fmla="*/ 0 w 1292352"/>
              <a:gd name="connsiteY6" fmla="*/ 1252127 h 12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52" h="1255776">
                <a:moveTo>
                  <a:pt x="0" y="0"/>
                </a:moveTo>
                <a:lnTo>
                  <a:pt x="1288326" y="0"/>
                </a:lnTo>
                <a:lnTo>
                  <a:pt x="1292352" y="77169"/>
                </a:lnTo>
                <a:cubicBezTo>
                  <a:pt x="1292352" y="687413"/>
                  <a:pt x="813197" y="1189336"/>
                  <a:pt x="199176" y="1249692"/>
                </a:cubicBezTo>
                <a:lnTo>
                  <a:pt x="74696" y="1255776"/>
                </a:lnTo>
                <a:lnTo>
                  <a:pt x="74656" y="1255776"/>
                </a:lnTo>
                <a:lnTo>
                  <a:pt x="0" y="125212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F22F36"/>
              </a:solidFill>
              <a:latin typeface="微软雅黑" panose="020B0503020204020204" pitchFamily="34" charset="-122"/>
              <a:ea typeface="微软雅黑" panose="020B0503020204020204" pitchFamily="34" charset="-122"/>
            </a:endParaRPr>
          </a:p>
        </p:txBody>
      </p:sp>
      <p:sp>
        <p:nvSpPr>
          <p:cNvPr id="16" name="等腰三角形 15"/>
          <p:cNvSpPr/>
          <p:nvPr/>
        </p:nvSpPr>
        <p:spPr>
          <a:xfrm rot="9866470">
            <a:off x="1295153" y="3794923"/>
            <a:ext cx="687101" cy="756567"/>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问题二</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19</a:t>
            </a:fld>
            <a:endParaRPr lang="zh-CN" altLang="en-US" dirty="0"/>
          </a:p>
        </p:txBody>
      </p:sp>
      <p:grpSp>
        <p:nvGrpSpPr>
          <p:cNvPr id="13" name="组合 12"/>
          <p:cNvGrpSpPr/>
          <p:nvPr/>
        </p:nvGrpSpPr>
        <p:grpSpPr>
          <a:xfrm>
            <a:off x="0" y="1050676"/>
            <a:ext cx="3072384" cy="2533772"/>
            <a:chOff x="0" y="1050676"/>
            <a:chExt cx="3596640" cy="3009260"/>
          </a:xfrm>
          <a:solidFill>
            <a:schemeClr val="accent1"/>
          </a:solidFill>
        </p:grpSpPr>
        <p:sp>
          <p:nvSpPr>
            <p:cNvPr id="10" name="任意多边形 9"/>
            <p:cNvSpPr/>
            <p:nvPr/>
          </p:nvSpPr>
          <p:spPr>
            <a:xfrm>
              <a:off x="0" y="1050676"/>
              <a:ext cx="3596640" cy="3009260"/>
            </a:xfrm>
            <a:custGeom>
              <a:avLst/>
              <a:gdLst>
                <a:gd name="connsiteX0" fmla="*/ 0 w 1292352"/>
                <a:gd name="connsiteY0" fmla="*/ 0 h 1255776"/>
                <a:gd name="connsiteX1" fmla="*/ 1288326 w 1292352"/>
                <a:gd name="connsiteY1" fmla="*/ 0 h 1255776"/>
                <a:gd name="connsiteX2" fmla="*/ 1292352 w 1292352"/>
                <a:gd name="connsiteY2" fmla="*/ 77169 h 1255776"/>
                <a:gd name="connsiteX3" fmla="*/ 199176 w 1292352"/>
                <a:gd name="connsiteY3" fmla="*/ 1249692 h 1255776"/>
                <a:gd name="connsiteX4" fmla="*/ 74696 w 1292352"/>
                <a:gd name="connsiteY4" fmla="*/ 1255776 h 1255776"/>
                <a:gd name="connsiteX5" fmla="*/ 74656 w 1292352"/>
                <a:gd name="connsiteY5" fmla="*/ 1255776 h 1255776"/>
                <a:gd name="connsiteX6" fmla="*/ 0 w 1292352"/>
                <a:gd name="connsiteY6" fmla="*/ 1252127 h 125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2352" h="1255776">
                  <a:moveTo>
                    <a:pt x="0" y="0"/>
                  </a:moveTo>
                  <a:lnTo>
                    <a:pt x="1288326" y="0"/>
                  </a:lnTo>
                  <a:lnTo>
                    <a:pt x="1292352" y="77169"/>
                  </a:lnTo>
                  <a:cubicBezTo>
                    <a:pt x="1292352" y="687413"/>
                    <a:pt x="813197" y="1189336"/>
                    <a:pt x="199176" y="1249692"/>
                  </a:cubicBezTo>
                  <a:lnTo>
                    <a:pt x="74696" y="1255776"/>
                  </a:lnTo>
                  <a:lnTo>
                    <a:pt x="74656" y="1255776"/>
                  </a:lnTo>
                  <a:lnTo>
                    <a:pt x="0" y="12521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F22F36"/>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8285718">
              <a:off x="2248040" y="3216099"/>
              <a:ext cx="636221" cy="72852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17333" y="1402142"/>
            <a:ext cx="994035" cy="768097"/>
            <a:chOff x="317333" y="1402142"/>
            <a:chExt cx="994035" cy="768097"/>
          </a:xfrm>
        </p:grpSpPr>
        <p:grpSp>
          <p:nvGrpSpPr>
            <p:cNvPr id="20" name="组合 19"/>
            <p:cNvGrpSpPr/>
            <p:nvPr/>
          </p:nvGrpSpPr>
          <p:grpSpPr>
            <a:xfrm>
              <a:off x="317333" y="1402142"/>
              <a:ext cx="994035" cy="768097"/>
              <a:chOff x="3635080" y="3570267"/>
              <a:chExt cx="1498247" cy="1335847"/>
            </a:xfrm>
            <a:solidFill>
              <a:schemeClr val="bg1"/>
            </a:solidFill>
          </p:grpSpPr>
          <p:sp>
            <p:nvSpPr>
              <p:cNvPr id="18" name="新月形 17"/>
              <p:cNvSpPr/>
              <p:nvPr/>
            </p:nvSpPr>
            <p:spPr>
              <a:xfrm rot="10121023">
                <a:off x="3933589" y="3860266"/>
                <a:ext cx="694944" cy="1045848"/>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9" name="椭圆 18"/>
              <p:cNvSpPr/>
              <p:nvPr/>
            </p:nvSpPr>
            <p:spPr>
              <a:xfrm>
                <a:off x="3635080" y="3570267"/>
                <a:ext cx="1498247" cy="11845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21" name="椭圆 20"/>
            <p:cNvSpPr/>
            <p:nvPr/>
          </p:nvSpPr>
          <p:spPr>
            <a:xfrm>
              <a:off x="529824" y="1673537"/>
              <a:ext cx="151023" cy="128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3" name="椭圆 22"/>
            <p:cNvSpPr/>
            <p:nvPr/>
          </p:nvSpPr>
          <p:spPr>
            <a:xfrm>
              <a:off x="1013224" y="1673537"/>
              <a:ext cx="151023" cy="128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4" name="椭圆 23"/>
            <p:cNvSpPr/>
            <p:nvPr/>
          </p:nvSpPr>
          <p:spPr>
            <a:xfrm>
              <a:off x="771524" y="1673537"/>
              <a:ext cx="151023" cy="128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1088735" y="1639711"/>
            <a:ext cx="1012650" cy="835671"/>
            <a:chOff x="2814687" y="5105302"/>
            <a:chExt cx="1090776" cy="1009583"/>
          </a:xfrm>
          <a:solidFill>
            <a:schemeClr val="bg1"/>
          </a:solidFill>
        </p:grpSpPr>
        <p:sp>
          <p:nvSpPr>
            <p:cNvPr id="26" name="新月形 25"/>
            <p:cNvSpPr/>
            <p:nvPr/>
          </p:nvSpPr>
          <p:spPr>
            <a:xfrm rot="209356">
              <a:off x="3328055" y="5398991"/>
              <a:ext cx="534927" cy="715894"/>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9" name="任意多边形 28"/>
            <p:cNvSpPr/>
            <p:nvPr/>
          </p:nvSpPr>
          <p:spPr>
            <a:xfrm>
              <a:off x="2814687" y="5105302"/>
              <a:ext cx="1090776" cy="810836"/>
            </a:xfrm>
            <a:custGeom>
              <a:avLst/>
              <a:gdLst>
                <a:gd name="connsiteX0" fmla="*/ 514144 w 1090776"/>
                <a:gd name="connsiteY0" fmla="*/ 0 h 810836"/>
                <a:gd name="connsiteX1" fmla="*/ 1090776 w 1090776"/>
                <a:gd name="connsiteY1" fmla="*/ 405418 h 810836"/>
                <a:gd name="connsiteX2" fmla="*/ 514144 w 1090776"/>
                <a:gd name="connsiteY2" fmla="*/ 810836 h 810836"/>
                <a:gd name="connsiteX3" fmla="*/ 35992 w 1090776"/>
                <a:gd name="connsiteY3" fmla="*/ 632091 h 810836"/>
                <a:gd name="connsiteX4" fmla="*/ 0 w 1090776"/>
                <a:gd name="connsiteY4" fmla="*/ 585471 h 810836"/>
                <a:gd name="connsiteX5" fmla="*/ 57527 w 1090776"/>
                <a:gd name="connsiteY5" fmla="*/ 572915 h 810836"/>
                <a:gd name="connsiteX6" fmla="*/ 409708 w 1090776"/>
                <a:gd name="connsiteY6" fmla="*/ 199357 h 810836"/>
                <a:gd name="connsiteX7" fmla="*/ 364394 w 1090776"/>
                <a:gd name="connsiteY7" fmla="*/ 41550 h 810836"/>
                <a:gd name="connsiteX8" fmla="*/ 347220 w 1090776"/>
                <a:gd name="connsiteY8" fmla="*/ 19305 h 810836"/>
                <a:gd name="connsiteX9" fmla="*/ 397933 w 1090776"/>
                <a:gd name="connsiteY9" fmla="*/ 8237 h 810836"/>
                <a:gd name="connsiteX10" fmla="*/ 514144 w 1090776"/>
                <a:gd name="connsiteY10" fmla="*/ 0 h 81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0776" h="810836">
                  <a:moveTo>
                    <a:pt x="514144" y="0"/>
                  </a:moveTo>
                  <a:cubicBezTo>
                    <a:pt x="832609" y="0"/>
                    <a:pt x="1090776" y="181512"/>
                    <a:pt x="1090776" y="405418"/>
                  </a:cubicBezTo>
                  <a:cubicBezTo>
                    <a:pt x="1090776" y="629324"/>
                    <a:pt x="832609" y="810836"/>
                    <a:pt x="514144" y="810836"/>
                  </a:cubicBezTo>
                  <a:cubicBezTo>
                    <a:pt x="315103" y="810836"/>
                    <a:pt x="139617" y="739933"/>
                    <a:pt x="35992" y="632091"/>
                  </a:cubicBezTo>
                  <a:lnTo>
                    <a:pt x="0" y="585471"/>
                  </a:lnTo>
                  <a:lnTo>
                    <a:pt x="57527" y="572915"/>
                  </a:lnTo>
                  <a:cubicBezTo>
                    <a:pt x="264489" y="511370"/>
                    <a:pt x="409708" y="367287"/>
                    <a:pt x="409708" y="199357"/>
                  </a:cubicBezTo>
                  <a:cubicBezTo>
                    <a:pt x="409708" y="143381"/>
                    <a:pt x="393573" y="90054"/>
                    <a:pt x="364394" y="41550"/>
                  </a:cubicBezTo>
                  <a:lnTo>
                    <a:pt x="347220" y="19305"/>
                  </a:lnTo>
                  <a:lnTo>
                    <a:pt x="397933" y="8237"/>
                  </a:lnTo>
                  <a:cubicBezTo>
                    <a:pt x="435470" y="2836"/>
                    <a:pt x="474336" y="0"/>
                    <a:pt x="5141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32" name="文本框 31"/>
          <p:cNvSpPr txBox="1"/>
          <p:nvPr/>
        </p:nvSpPr>
        <p:spPr>
          <a:xfrm>
            <a:off x="4620144" y="1383254"/>
            <a:ext cx="7023921" cy="4850559"/>
          </a:xfrm>
          <a:prstGeom prst="rect">
            <a:avLst/>
          </a:prstGeom>
          <a:noFill/>
        </p:spPr>
        <p:txBody>
          <a:bodyPr wrap="square" rtlCol="0">
            <a:spAutoFit/>
          </a:bodyPr>
          <a:lstStyle/>
          <a:p>
            <a:pPr>
              <a:lnSpc>
                <a:spcPct val="110000"/>
              </a:lnSpc>
            </a:pPr>
            <a:r>
              <a:rPr lang="zh-CN" altLang="en-US" sz="4400" b="1" dirty="0">
                <a:solidFill>
                  <a:srgbClr val="21477F"/>
                </a:solidFill>
                <a:latin typeface="微软雅黑" panose="020B0503020204020204" pitchFamily="34" charset="-122"/>
                <a:ea typeface="微软雅黑" panose="020B0503020204020204" pitchFamily="34" charset="-122"/>
              </a:rPr>
              <a:t>分布式计算</a:t>
            </a:r>
            <a:r>
              <a:rPr lang="en-US" altLang="zh-CN" sz="4400" b="1" dirty="0">
                <a:solidFill>
                  <a:srgbClr val="21477F"/>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4400" b="1" dirty="0">
                <a:solidFill>
                  <a:srgbClr val="21477F"/>
                </a:solidFill>
                <a:latin typeface="微软雅黑" panose="020B0503020204020204" pitchFamily="34" charset="-122"/>
                <a:ea typeface="微软雅黑" panose="020B0503020204020204" pitchFamily="34" charset="-122"/>
              </a:rPr>
              <a:t>移动计算</a:t>
            </a:r>
            <a:endParaRPr lang="en-US" altLang="zh-CN" sz="4400" b="1" dirty="0">
              <a:solidFill>
                <a:srgbClr val="21477F"/>
              </a:solidFill>
              <a:latin typeface="微软雅黑" panose="020B0503020204020204" pitchFamily="34" charset="-122"/>
              <a:ea typeface="微软雅黑" panose="020B0503020204020204" pitchFamily="34" charset="-122"/>
            </a:endParaRPr>
          </a:p>
          <a:p>
            <a:pPr>
              <a:lnSpc>
                <a:spcPct val="200000"/>
              </a:lnSpc>
              <a:spcBef>
                <a:spcPts val="1800"/>
              </a:spcBef>
            </a:pP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移动无线网络</a:t>
            </a:r>
            <a:endParaRPr lang="en-US" altLang="zh-CN" sz="2800" b="1" dirty="0">
              <a:solidFill>
                <a:schemeClr val="accent2">
                  <a:lumMod val="75000"/>
                </a:schemeClr>
              </a:solidFill>
              <a:latin typeface="微软雅黑" panose="020B0503020204020204" pitchFamily="34" charset="-122"/>
              <a:ea typeface="微软雅黑" panose="020B0503020204020204" pitchFamily="34" charset="-122"/>
            </a:endParaRPr>
          </a:p>
          <a:p>
            <a:pPr>
              <a:lnSpc>
                <a:spcPct val="110000"/>
              </a:lnSpc>
            </a:pP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移动</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IP</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、无线组网、</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Ad hoc</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、性能优化等</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10000"/>
              </a:lnSpc>
            </a:pPr>
            <a:endParaRPr lang="en-US" altLang="zh-CN" sz="2400"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10000"/>
              </a:lnSpc>
              <a:spcBef>
                <a:spcPts val="1200"/>
              </a:spcBef>
            </a:pP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网络环境下的计算</a:t>
            </a:r>
            <a:endParaRPr lang="en-US" altLang="zh-CN" sz="28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代理技术、对带宽适应的无线访问、适应性资源管理等</a:t>
            </a:r>
            <a:endParaRPr lang="zh-CN" altLang="en-US" sz="2000" b="1" dirty="0">
              <a:solidFill>
                <a:srgbClr val="000000"/>
              </a:solidFill>
            </a:endParaRPr>
          </a:p>
          <a:p>
            <a:pPr>
              <a:lnSpc>
                <a:spcPct val="110000"/>
              </a:lnSpc>
            </a:pP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10000"/>
              </a:lnSpc>
              <a:spcBef>
                <a:spcPts val="1200"/>
              </a:spcBef>
            </a:pP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节点处于移动状态</a:t>
            </a:r>
            <a:endParaRPr lang="en-US" altLang="zh-CN" sz="28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断接操作、数据一致性的选择性控制等</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8" name="椭圆 37"/>
          <p:cNvSpPr/>
          <p:nvPr/>
        </p:nvSpPr>
        <p:spPr>
          <a:xfrm>
            <a:off x="1780495" y="4598857"/>
            <a:ext cx="244283" cy="25393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9" name="椭圆 38"/>
          <p:cNvSpPr/>
          <p:nvPr/>
        </p:nvSpPr>
        <p:spPr>
          <a:xfrm>
            <a:off x="2182764" y="4593235"/>
            <a:ext cx="244283" cy="25393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40" name="椭圆 39"/>
          <p:cNvSpPr/>
          <p:nvPr/>
        </p:nvSpPr>
        <p:spPr>
          <a:xfrm>
            <a:off x="2599196" y="4593235"/>
            <a:ext cx="244283" cy="25393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98136" y="2473177"/>
            <a:ext cx="1504500" cy="595419"/>
          </a:xfrm>
          <a:prstGeom prst="rect">
            <a:avLst/>
          </a:prstGeom>
          <a:noFill/>
        </p:spPr>
        <p:txBody>
          <a:bodyPr wrap="square" rtlCol="0">
            <a:spAutoFit/>
          </a:bodyPr>
          <a:lstStyle/>
          <a:p>
            <a:pPr>
              <a:lnSpc>
                <a:spcPct val="110000"/>
              </a:lnSpc>
            </a:pPr>
            <a:r>
              <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思考</a:t>
            </a:r>
          </a:p>
        </p:txBody>
      </p:sp>
    </p:spTree>
    <p:extLst>
      <p:ext uri="{BB962C8B-B14F-4D97-AF65-F5344CB8AC3E}">
        <p14:creationId xmlns:p14="http://schemas.microsoft.com/office/powerpoint/2010/main" val="1961655645"/>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animEffect transition="in" filter="fade">
                                      <p:cBhvr>
                                        <p:cTn id="7" dur="500"/>
                                        <p:tgtEl>
                                          <p:spTgt spid="3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xEl>
                                              <p:pRg st="2" end="2"/>
                                            </p:txEl>
                                          </p:spTgt>
                                        </p:tgtEl>
                                        <p:attrNameLst>
                                          <p:attrName>style.visibility</p:attrName>
                                        </p:attrNameLst>
                                      </p:cBhvr>
                                      <p:to>
                                        <p:strVal val="visible"/>
                                      </p:to>
                                    </p:set>
                                    <p:animEffect transition="in" filter="fade">
                                      <p:cBhvr>
                                        <p:cTn id="12" dur="500"/>
                                        <p:tgtEl>
                                          <p:spTgt spid="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animEffect transition="in" filter="fade">
                                      <p:cBhvr>
                                        <p:cTn id="17" dur="500"/>
                                        <p:tgtEl>
                                          <p:spTgt spid="3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xEl>
                                              <p:pRg st="5" end="5"/>
                                            </p:txEl>
                                          </p:spTgt>
                                        </p:tgtEl>
                                        <p:attrNameLst>
                                          <p:attrName>style.visibility</p:attrName>
                                        </p:attrNameLst>
                                      </p:cBhvr>
                                      <p:to>
                                        <p:strVal val="visible"/>
                                      </p:to>
                                    </p:set>
                                    <p:animEffect transition="in" filter="fade">
                                      <p:cBhvr>
                                        <p:cTn id="22" dur="500"/>
                                        <p:tgtEl>
                                          <p:spTgt spid="3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xEl>
                                              <p:pRg st="7" end="7"/>
                                            </p:txEl>
                                          </p:spTgt>
                                        </p:tgtEl>
                                        <p:attrNameLst>
                                          <p:attrName>style.visibility</p:attrName>
                                        </p:attrNameLst>
                                      </p:cBhvr>
                                      <p:to>
                                        <p:strVal val="visible"/>
                                      </p:to>
                                    </p:set>
                                    <p:animEffect transition="in" filter="fade">
                                      <p:cBhvr>
                                        <p:cTn id="27" dur="500"/>
                                        <p:tgtEl>
                                          <p:spTgt spid="3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xEl>
                                              <p:pRg st="8" end="8"/>
                                            </p:txEl>
                                          </p:spTgt>
                                        </p:tgtEl>
                                        <p:attrNameLst>
                                          <p:attrName>style.visibility</p:attrName>
                                        </p:attrNameLst>
                                      </p:cBhvr>
                                      <p:to>
                                        <p:strVal val="visible"/>
                                      </p:to>
                                    </p:set>
                                    <p:animEffect transition="in" filter="fade">
                                      <p:cBhvr>
                                        <p:cTn id="32" dur="500"/>
                                        <p:tgtEl>
                                          <p:spTgt spid="3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第一章 概述</a:t>
            </a:r>
          </a:p>
        </p:txBody>
      </p:sp>
      <p:sp>
        <p:nvSpPr>
          <p:cNvPr id="3" name="内容占位符 2"/>
          <p:cNvSpPr>
            <a:spLocks noGrp="1"/>
          </p:cNvSpPr>
          <p:nvPr>
            <p:ph idx="1"/>
          </p:nvPr>
        </p:nvSpPr>
        <p:spPr/>
        <p:txBody>
          <a:bodyPr/>
          <a:lstStyle/>
          <a:p>
            <a:r>
              <a:rPr lang="zh-CN" altLang="zh-CN" dirty="0"/>
              <a:t>概况和发展</a:t>
            </a:r>
            <a:endParaRPr lang="en-US" altLang="zh-CN" dirty="0"/>
          </a:p>
          <a:p>
            <a:r>
              <a:rPr lang="zh-CN" altLang="en-US" dirty="0"/>
              <a:t>移动计算</a:t>
            </a:r>
            <a:endParaRPr lang="en-US" altLang="zh-CN" dirty="0"/>
          </a:p>
          <a:p>
            <a:pPr lvl="1"/>
            <a:r>
              <a:rPr lang="zh-CN" altLang="en-US" dirty="0"/>
              <a:t>信息</a:t>
            </a:r>
            <a:endParaRPr lang="en-US" altLang="zh-CN" dirty="0"/>
          </a:p>
          <a:p>
            <a:pPr lvl="1"/>
            <a:r>
              <a:rPr lang="zh-CN" altLang="en-US" dirty="0"/>
              <a:t>网络</a:t>
            </a:r>
            <a:endParaRPr lang="en-US" altLang="zh-CN" dirty="0"/>
          </a:p>
          <a:p>
            <a:pPr lvl="1"/>
            <a:r>
              <a:rPr lang="zh-CN" altLang="en-US" dirty="0"/>
              <a:t>系统</a:t>
            </a:r>
            <a:endParaRPr lang="en-US" altLang="zh-CN" dirty="0"/>
          </a:p>
          <a:p>
            <a:r>
              <a:rPr lang="zh-CN" altLang="en-US" dirty="0"/>
              <a:t>主要</a:t>
            </a:r>
            <a:r>
              <a:rPr lang="zh-CN" altLang="zh-CN" dirty="0"/>
              <a:t>特点</a:t>
            </a:r>
            <a:endParaRPr lang="en-US" altLang="zh-CN" dirty="0"/>
          </a:p>
        </p:txBody>
      </p:sp>
    </p:spTree>
    <p:extLst>
      <p:ext uri="{BB962C8B-B14F-4D97-AF65-F5344CB8AC3E}">
        <p14:creationId xmlns:p14="http://schemas.microsoft.com/office/powerpoint/2010/main" val="2571010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移动计算的概念</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20</a:t>
            </a:fld>
            <a:endParaRPr lang="zh-CN" altLang="en-US" dirty="0"/>
          </a:p>
        </p:txBody>
      </p:sp>
      <p:sp>
        <p:nvSpPr>
          <p:cNvPr id="5" name="矩形 4"/>
          <p:cNvSpPr/>
          <p:nvPr/>
        </p:nvSpPr>
        <p:spPr>
          <a:xfrm>
            <a:off x="1405128" y="1950212"/>
            <a:ext cx="9336024" cy="1569660"/>
          </a:xfrm>
          <a:prstGeom prst="rect">
            <a:avLst/>
          </a:prstGeom>
        </p:spPr>
        <p:txBody>
          <a:bodyPr wrap="square">
            <a:spAutoFit/>
          </a:bodyPr>
          <a:lstStyle/>
          <a:p>
            <a:pPr algn="just"/>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Mobile computing is an umbrella term used to describe technologies that enable  people to access network services </a:t>
            </a:r>
            <a:r>
              <a:rPr lang="en-US" altLang="zh-CN" sz="3200" b="1" dirty="0">
                <a:latin typeface="Times New Roman" panose="02020603050405020304" pitchFamily="18" charset="0"/>
                <a:ea typeface="微软雅黑" panose="020B0503020204020204" pitchFamily="34" charset="-122"/>
                <a:cs typeface="Times New Roman" panose="02020603050405020304" pitchFamily="18" charset="0"/>
              </a:rPr>
              <a:t>anywhere, anytime, and anyway</a:t>
            </a:r>
            <a:r>
              <a:rPr lang="en-US" altLang="zh-CN" sz="3200" dirty="0">
                <a:latin typeface="Times New Roman" panose="02020603050405020304" pitchFamily="18" charset="0"/>
                <a:ea typeface="微软雅黑" panose="020B0503020204020204" pitchFamily="34" charset="-122"/>
                <a:cs typeface="Times New Roman" panose="02020603050405020304" pitchFamily="18" charset="0"/>
              </a:rPr>
              <a:t>.   ——ACM</a:t>
            </a:r>
          </a:p>
        </p:txBody>
      </p:sp>
      <p:cxnSp>
        <p:nvCxnSpPr>
          <p:cNvPr id="8" name="直接连接符 7"/>
          <p:cNvCxnSpPr/>
          <p:nvPr/>
        </p:nvCxnSpPr>
        <p:spPr>
          <a:xfrm flipV="1">
            <a:off x="1405128" y="3655819"/>
            <a:ext cx="9250680" cy="4876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999232" y="3737659"/>
            <a:ext cx="7656576" cy="1372683"/>
          </a:xfrm>
          <a:prstGeom prst="rect">
            <a:avLst/>
          </a:prstGeom>
        </p:spPr>
        <p:txBody>
          <a:bodyPr wrap="square">
            <a:spAutoFit/>
          </a:bodyPr>
          <a:lstStyle/>
          <a:p>
            <a:pPr marL="0" lvl="1" indent="-342900">
              <a:lnSpc>
                <a:spcPct val="130000"/>
              </a:lnSpc>
              <a:spcBef>
                <a:spcPts val="1200"/>
              </a:spcBef>
              <a:buClr>
                <a:schemeClr val="folHlink"/>
              </a:buClr>
              <a:buSzPct val="60000"/>
            </a:pPr>
            <a:r>
              <a:rPr lang="zh-CN" altLang="en-US" sz="3200" b="1" dirty="0">
                <a:solidFill>
                  <a:srgbClr val="21477F"/>
                </a:solidFill>
                <a:latin typeface="微软雅黑" panose="020B0503020204020204" pitchFamily="34" charset="-122"/>
                <a:ea typeface="微软雅黑" panose="020B0503020204020204" pitchFamily="34" charset="-122"/>
              </a:rPr>
              <a:t>利用移动终端通过无线和固定网络与远程服务器交换数据的分布计算环境。</a:t>
            </a:r>
          </a:p>
        </p:txBody>
      </p:sp>
      <p:sp>
        <p:nvSpPr>
          <p:cNvPr id="12" name="矩形 11"/>
          <p:cNvSpPr/>
          <p:nvPr/>
        </p:nvSpPr>
        <p:spPr>
          <a:xfrm>
            <a:off x="1405128" y="3840534"/>
            <a:ext cx="1264920" cy="110454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6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C1</a:t>
            </a:r>
            <a:endParaRPr lang="zh-CN" altLang="en-US" sz="28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0578555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750"/>
                                        <p:tgtEl>
                                          <p:spTgt spid="10"/>
                                        </p:tgtEl>
                                      </p:cBhvr>
                                    </p:animEffect>
                                    <p:anim calcmode="lin" valueType="num">
                                      <p:cBhvr>
                                        <p:cTn id="15" dur="750" fill="hold"/>
                                        <p:tgtEl>
                                          <p:spTgt spid="10"/>
                                        </p:tgtEl>
                                        <p:attrNameLst>
                                          <p:attrName>ppt_x</p:attrName>
                                        </p:attrNameLst>
                                      </p:cBhvr>
                                      <p:tavLst>
                                        <p:tav tm="0">
                                          <p:val>
                                            <p:strVal val="#ppt_x"/>
                                          </p:val>
                                        </p:tav>
                                        <p:tav tm="100000">
                                          <p:val>
                                            <p:strVal val="#ppt_x"/>
                                          </p:val>
                                        </p:tav>
                                      </p:tavLst>
                                    </p:anim>
                                    <p:anim calcmode="lin" valueType="num">
                                      <p:cBhvr>
                                        <p:cTn id="16"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特点</a:t>
            </a:r>
          </a:p>
        </p:txBody>
      </p:sp>
      <p:sp>
        <p:nvSpPr>
          <p:cNvPr id="3" name="内容占位符 2"/>
          <p:cNvSpPr>
            <a:spLocks noGrp="1"/>
          </p:cNvSpPr>
          <p:nvPr>
            <p:ph idx="1"/>
          </p:nvPr>
        </p:nvSpPr>
        <p:spPr>
          <a:xfrm>
            <a:off x="490846" y="1593244"/>
            <a:ext cx="5997039" cy="3906113"/>
          </a:xfrm>
        </p:spPr>
        <p:txBody>
          <a:bodyPr>
            <a:noAutofit/>
          </a:bodyPr>
          <a:lstStyle/>
          <a:p>
            <a:pPr marL="0" indent="0">
              <a:spcBef>
                <a:spcPts val="600"/>
              </a:spcBef>
              <a:buNone/>
            </a:pPr>
            <a:r>
              <a:rPr lang="en-US" altLang="zh-CN" dirty="0"/>
              <a:t>1</a:t>
            </a:r>
            <a:r>
              <a:rPr lang="en-US" altLang="zh-CN" b="1" dirty="0">
                <a:solidFill>
                  <a:schemeClr val="accent2">
                    <a:lumMod val="75000"/>
                  </a:schemeClr>
                </a:solidFill>
              </a:rPr>
              <a:t>   </a:t>
            </a:r>
            <a:r>
              <a:rPr lang="zh-CN" altLang="en-US" b="1" dirty="0">
                <a:solidFill>
                  <a:schemeClr val="accent2">
                    <a:lumMod val="75000"/>
                  </a:schemeClr>
                </a:solidFill>
              </a:rPr>
              <a:t>移动</a:t>
            </a:r>
            <a:r>
              <a:rPr lang="zh-CN" altLang="en-US" dirty="0"/>
              <a:t>性</a:t>
            </a:r>
          </a:p>
          <a:p>
            <a:pPr marL="0" indent="0">
              <a:spcBef>
                <a:spcPts val="600"/>
              </a:spcBef>
              <a:buNone/>
            </a:pPr>
            <a:r>
              <a:rPr lang="en-US" altLang="zh-CN" dirty="0"/>
              <a:t>2</a:t>
            </a:r>
            <a:r>
              <a:rPr lang="en-US" altLang="zh-CN" b="1" dirty="0">
                <a:solidFill>
                  <a:schemeClr val="accent2">
                    <a:lumMod val="75000"/>
                  </a:schemeClr>
                </a:solidFill>
              </a:rPr>
              <a:t>   </a:t>
            </a:r>
            <a:r>
              <a:rPr lang="zh-CN" altLang="en-US" dirty="0"/>
              <a:t>网络条件</a:t>
            </a:r>
            <a:r>
              <a:rPr lang="zh-CN" altLang="en-US" b="1" dirty="0">
                <a:solidFill>
                  <a:schemeClr val="accent2">
                    <a:lumMod val="75000"/>
                  </a:schemeClr>
                </a:solidFill>
              </a:rPr>
              <a:t>多样</a:t>
            </a:r>
            <a:r>
              <a:rPr lang="zh-CN" altLang="en-US" dirty="0"/>
              <a:t>性</a:t>
            </a:r>
          </a:p>
          <a:p>
            <a:pPr marL="0" indent="0">
              <a:spcBef>
                <a:spcPts val="600"/>
              </a:spcBef>
              <a:buNone/>
            </a:pPr>
            <a:r>
              <a:rPr lang="en-US" altLang="zh-CN" dirty="0"/>
              <a:t>3</a:t>
            </a:r>
            <a:r>
              <a:rPr lang="en-US" altLang="zh-CN" b="1" dirty="0">
                <a:solidFill>
                  <a:schemeClr val="accent2">
                    <a:lumMod val="75000"/>
                  </a:schemeClr>
                </a:solidFill>
              </a:rPr>
              <a:t>   </a:t>
            </a:r>
            <a:r>
              <a:rPr lang="zh-CN" altLang="en-US" dirty="0"/>
              <a:t>频繁</a:t>
            </a:r>
            <a:r>
              <a:rPr lang="zh-CN" altLang="en-US" b="1" dirty="0">
                <a:solidFill>
                  <a:schemeClr val="accent2">
                    <a:lumMod val="75000"/>
                  </a:schemeClr>
                </a:solidFill>
              </a:rPr>
              <a:t>断接</a:t>
            </a:r>
            <a:r>
              <a:rPr lang="zh-CN" altLang="en-US" dirty="0"/>
              <a:t>性</a:t>
            </a:r>
          </a:p>
          <a:p>
            <a:pPr marL="0" indent="0">
              <a:spcBef>
                <a:spcPts val="600"/>
              </a:spcBef>
              <a:buNone/>
            </a:pPr>
            <a:r>
              <a:rPr lang="en-US" altLang="zh-CN" dirty="0"/>
              <a:t>4</a:t>
            </a:r>
            <a:r>
              <a:rPr lang="en-US" altLang="zh-CN" b="1" dirty="0">
                <a:solidFill>
                  <a:schemeClr val="accent2">
                    <a:lumMod val="75000"/>
                  </a:schemeClr>
                </a:solidFill>
              </a:rPr>
              <a:t>   </a:t>
            </a:r>
            <a:r>
              <a:rPr lang="zh-CN" altLang="en-US" dirty="0"/>
              <a:t>网络通信的</a:t>
            </a:r>
            <a:r>
              <a:rPr lang="zh-CN" altLang="en-US" b="1" dirty="0">
                <a:solidFill>
                  <a:schemeClr val="accent2">
                    <a:lumMod val="75000"/>
                  </a:schemeClr>
                </a:solidFill>
              </a:rPr>
              <a:t>非对称</a:t>
            </a:r>
            <a:r>
              <a:rPr lang="zh-CN" altLang="en-US" dirty="0"/>
              <a:t>性</a:t>
            </a:r>
          </a:p>
          <a:p>
            <a:pPr marL="0" indent="0">
              <a:spcBef>
                <a:spcPts val="600"/>
              </a:spcBef>
              <a:buNone/>
            </a:pPr>
            <a:r>
              <a:rPr lang="en-US" altLang="zh-CN" dirty="0"/>
              <a:t>5</a:t>
            </a:r>
            <a:r>
              <a:rPr lang="en-US" altLang="zh-CN" b="1" dirty="0">
                <a:solidFill>
                  <a:schemeClr val="accent2">
                    <a:lumMod val="75000"/>
                  </a:schemeClr>
                </a:solidFill>
              </a:rPr>
              <a:t>   </a:t>
            </a:r>
            <a:r>
              <a:rPr lang="zh-CN" altLang="en-US" dirty="0"/>
              <a:t>移动设备</a:t>
            </a:r>
            <a:r>
              <a:rPr lang="zh-CN" altLang="en-US" b="1" dirty="0">
                <a:solidFill>
                  <a:schemeClr val="accent2">
                    <a:lumMod val="75000"/>
                  </a:schemeClr>
                </a:solidFill>
              </a:rPr>
              <a:t>电源</a:t>
            </a:r>
            <a:r>
              <a:rPr lang="zh-CN" altLang="en-US" dirty="0"/>
              <a:t>能力和</a:t>
            </a:r>
            <a:r>
              <a:rPr lang="zh-CN" altLang="en-US" b="1" dirty="0">
                <a:solidFill>
                  <a:schemeClr val="accent2">
                    <a:lumMod val="75000"/>
                  </a:schemeClr>
                </a:solidFill>
              </a:rPr>
              <a:t>资源</a:t>
            </a:r>
            <a:r>
              <a:rPr lang="zh-CN" altLang="en-US" dirty="0"/>
              <a:t>有限</a:t>
            </a:r>
            <a:endParaRPr lang="en-US" altLang="zh-CN" dirty="0"/>
          </a:p>
          <a:p>
            <a:pPr marL="0" indent="0">
              <a:spcBef>
                <a:spcPts val="600"/>
              </a:spcBef>
              <a:buNone/>
            </a:pPr>
            <a:r>
              <a:rPr lang="en-US" altLang="zh-CN" dirty="0"/>
              <a:t>6</a:t>
            </a:r>
            <a:r>
              <a:rPr lang="en-US" altLang="zh-CN" b="1" dirty="0">
                <a:solidFill>
                  <a:schemeClr val="accent2">
                    <a:lumMod val="75000"/>
                  </a:schemeClr>
                </a:solidFill>
              </a:rPr>
              <a:t>   </a:t>
            </a:r>
            <a:r>
              <a:rPr lang="zh-CN" altLang="en-US" dirty="0"/>
              <a:t>传输的</a:t>
            </a:r>
            <a:r>
              <a:rPr lang="zh-CN" altLang="en-US" b="1" dirty="0">
                <a:solidFill>
                  <a:schemeClr val="accent2">
                    <a:lumMod val="75000"/>
                  </a:schemeClr>
                </a:solidFill>
              </a:rPr>
              <a:t>可靠性</a:t>
            </a:r>
            <a:r>
              <a:rPr lang="zh-CN" altLang="en-US" dirty="0"/>
              <a:t>低</a:t>
            </a:r>
          </a:p>
          <a:p>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21</a:t>
            </a:fld>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3715" y="1725643"/>
            <a:ext cx="5660571" cy="3773714"/>
          </a:xfrm>
          <a:prstGeom prst="rect">
            <a:avLst/>
          </a:prstGeom>
        </p:spPr>
      </p:pic>
      <p:cxnSp>
        <p:nvCxnSpPr>
          <p:cNvPr id="7" name="直接连接符 6"/>
          <p:cNvCxnSpPr/>
          <p:nvPr/>
        </p:nvCxnSpPr>
        <p:spPr>
          <a:xfrm flipH="1">
            <a:off x="721519" y="1725643"/>
            <a:ext cx="214604" cy="459403"/>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直接连接符 7"/>
          <p:cNvCxnSpPr/>
          <p:nvPr/>
        </p:nvCxnSpPr>
        <p:spPr>
          <a:xfrm flipH="1">
            <a:off x="721519" y="2373431"/>
            <a:ext cx="214604" cy="459403"/>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直接连接符 8"/>
          <p:cNvCxnSpPr/>
          <p:nvPr/>
        </p:nvCxnSpPr>
        <p:spPr>
          <a:xfrm flipH="1">
            <a:off x="721519" y="2974452"/>
            <a:ext cx="214604" cy="459403"/>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直接连接符 9"/>
          <p:cNvCxnSpPr/>
          <p:nvPr/>
        </p:nvCxnSpPr>
        <p:spPr>
          <a:xfrm flipH="1">
            <a:off x="721519" y="3615367"/>
            <a:ext cx="214604" cy="459403"/>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直接连接符 10"/>
          <p:cNvCxnSpPr/>
          <p:nvPr/>
        </p:nvCxnSpPr>
        <p:spPr>
          <a:xfrm flipH="1">
            <a:off x="721519" y="4265613"/>
            <a:ext cx="214604" cy="459403"/>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直接连接符 11"/>
          <p:cNvCxnSpPr/>
          <p:nvPr/>
        </p:nvCxnSpPr>
        <p:spPr>
          <a:xfrm flipH="1">
            <a:off x="721519" y="4902403"/>
            <a:ext cx="214604" cy="459403"/>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8940175"/>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164336" y="1412868"/>
            <a:ext cx="9863328" cy="1677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5" name="直接连接符 4"/>
          <p:cNvCxnSpPr/>
          <p:nvPr/>
        </p:nvCxnSpPr>
        <p:spPr>
          <a:xfrm>
            <a:off x="1164336" y="5348700"/>
            <a:ext cx="9863328" cy="16771"/>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8783928" y="4254634"/>
            <a:ext cx="2011680" cy="595419"/>
          </a:xfrm>
          <a:prstGeom prst="rect">
            <a:avLst/>
          </a:prstGeom>
          <a:noFill/>
        </p:spPr>
        <p:txBody>
          <a:bodyPr wrap="square" rtlCol="0">
            <a:spAutoFit/>
          </a:bodyPr>
          <a:lstStyle/>
          <a:p>
            <a:pPr algn="ctr">
              <a:lnSpc>
                <a:spcPct val="110000"/>
              </a:lnSpc>
            </a:pPr>
            <a:r>
              <a:rPr lang="zh-CN" altLang="en-US" sz="3200" b="1" dirty="0">
                <a:solidFill>
                  <a:srgbClr val="21477F"/>
                </a:solidFill>
                <a:latin typeface="微软雅黑" panose="020B0503020204020204" pitchFamily="34" charset="-122"/>
                <a:ea typeface="微软雅黑" panose="020B0503020204020204" pitchFamily="34" charset="-122"/>
              </a:rPr>
              <a:t>移动终端</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9868" y="2462311"/>
            <a:ext cx="1469900" cy="1469900"/>
          </a:xfrm>
          <a:prstGeom prst="rect">
            <a:avLst/>
          </a:prstGeom>
        </p:spPr>
      </p:pic>
      <p:sp>
        <p:nvSpPr>
          <p:cNvPr id="10" name="文本框 9"/>
          <p:cNvSpPr txBox="1"/>
          <p:nvPr/>
        </p:nvSpPr>
        <p:spPr>
          <a:xfrm>
            <a:off x="5482941" y="4225442"/>
            <a:ext cx="2011680" cy="595419"/>
          </a:xfrm>
          <a:prstGeom prst="rect">
            <a:avLst/>
          </a:prstGeom>
          <a:noFill/>
        </p:spPr>
        <p:txBody>
          <a:bodyPr wrap="square" rtlCol="0">
            <a:spAutoFit/>
          </a:bodyPr>
          <a:lstStyle/>
          <a:p>
            <a:pPr algn="ctr">
              <a:lnSpc>
                <a:spcPct val="110000"/>
              </a:lnSpc>
            </a:pPr>
            <a:r>
              <a:rPr lang="zh-CN" altLang="en-US" sz="3200" b="1" dirty="0">
                <a:solidFill>
                  <a:srgbClr val="21477F"/>
                </a:solidFill>
                <a:latin typeface="微软雅黑" panose="020B0503020204020204" pitchFamily="34" charset="-122"/>
                <a:ea typeface="微软雅黑" panose="020B0503020204020204" pitchFamily="34" charset="-122"/>
              </a:rPr>
              <a:t>无线通信</a:t>
            </a:r>
          </a:p>
        </p:txBody>
      </p:sp>
      <p:sp>
        <p:nvSpPr>
          <p:cNvPr id="11" name="文本框 10"/>
          <p:cNvSpPr txBox="1"/>
          <p:nvPr/>
        </p:nvSpPr>
        <p:spPr>
          <a:xfrm>
            <a:off x="1898485" y="4225002"/>
            <a:ext cx="2011680" cy="595419"/>
          </a:xfrm>
          <a:prstGeom prst="rect">
            <a:avLst/>
          </a:prstGeom>
          <a:noFill/>
        </p:spPr>
        <p:txBody>
          <a:bodyPr wrap="square" rtlCol="0">
            <a:spAutoFit/>
          </a:bodyPr>
          <a:lstStyle/>
          <a:p>
            <a:pPr algn="ctr">
              <a:lnSpc>
                <a:spcPct val="110000"/>
              </a:lnSpc>
            </a:pPr>
            <a:r>
              <a:rPr lang="zh-CN" altLang="en-US" sz="3200" b="1" dirty="0">
                <a:solidFill>
                  <a:srgbClr val="21477F"/>
                </a:solidFill>
                <a:latin typeface="微软雅黑" panose="020B0503020204020204" pitchFamily="34" charset="-122"/>
                <a:ea typeface="微软雅黑" panose="020B0503020204020204" pitchFamily="34" charset="-122"/>
              </a:rPr>
              <a:t>信息交互</a:t>
            </a:r>
          </a:p>
        </p:txBody>
      </p:sp>
      <p:sp>
        <p:nvSpPr>
          <p:cNvPr id="12" name="文本框 11"/>
          <p:cNvSpPr txBox="1"/>
          <p:nvPr/>
        </p:nvSpPr>
        <p:spPr>
          <a:xfrm>
            <a:off x="2689105" y="1070389"/>
            <a:ext cx="3388607" cy="701731"/>
          </a:xfrm>
          <a:prstGeom prst="rect">
            <a:avLst/>
          </a:prstGeom>
          <a:solidFill>
            <a:srgbClr val="FFFFFF"/>
          </a:solidFill>
        </p:spPr>
        <p:txBody>
          <a:bodyPr wrap="square" rtlCol="0">
            <a:spAutoFit/>
          </a:bodyPr>
          <a:lstStyle/>
          <a:p>
            <a:pPr>
              <a:lnSpc>
                <a:spcPct val="110000"/>
              </a:lnSpc>
            </a:pPr>
            <a:r>
              <a:rPr lang="zh-CN" altLang="en-US" sz="3600" b="1" dirty="0">
                <a:solidFill>
                  <a:schemeClr val="accent2">
                    <a:lumMod val="75000"/>
                  </a:schemeClr>
                </a:solidFill>
                <a:latin typeface="微软雅黑" panose="020B0503020204020204" pitchFamily="34" charset="-122"/>
                <a:ea typeface="微软雅黑" panose="020B0503020204020204" pitchFamily="34" charset="-122"/>
              </a:rPr>
              <a:t>移动计算三要素</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9768" y="2114599"/>
            <a:ext cx="1085088" cy="1107875"/>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4108" y="2502345"/>
            <a:ext cx="3360434" cy="1452363"/>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8244" y="2116868"/>
            <a:ext cx="1421074" cy="1717796"/>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494198" y="4943331"/>
            <a:ext cx="380658" cy="844280"/>
          </a:xfrm>
          <a:prstGeom prst="rect">
            <a:avLst/>
          </a:prstGeom>
        </p:spPr>
      </p:pic>
    </p:spTree>
    <p:extLst>
      <p:ext uri="{BB962C8B-B14F-4D97-AF65-F5344CB8AC3E}">
        <p14:creationId xmlns:p14="http://schemas.microsoft.com/office/powerpoint/2010/main" val="568902232"/>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0" presetClass="entr" presetSubtype="0" fill="hold" grpId="0" nodeType="withEffect">
                                  <p:stCondLst>
                                    <p:cond delay="2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0" presetClass="entr" presetSubtype="0" fill="hold" grpId="0" nodeType="withEffect">
                                  <p:stCondLst>
                                    <p:cond delay="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信息交互</a:t>
            </a:r>
          </a:p>
        </p:txBody>
      </p:sp>
      <p:sp>
        <p:nvSpPr>
          <p:cNvPr id="3" name="内容占位符 2"/>
          <p:cNvSpPr>
            <a:spLocks noGrp="1"/>
          </p:cNvSpPr>
          <p:nvPr>
            <p:ph idx="1"/>
          </p:nvPr>
        </p:nvSpPr>
        <p:spPr>
          <a:xfrm>
            <a:off x="5080661" y="4864633"/>
            <a:ext cx="4236959" cy="584035"/>
          </a:xfrm>
        </p:spPr>
        <p:txBody>
          <a:bodyPr>
            <a:noAutofit/>
          </a:bodyPr>
          <a:lstStyle/>
          <a:p>
            <a:pPr marL="0" indent="0">
              <a:buNone/>
            </a:pPr>
            <a:r>
              <a:rPr lang="zh-CN" altLang="en-US" b="1" dirty="0"/>
              <a:t>一切通过介质的流通渠道</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23</a:t>
            </a:fld>
            <a:endParaRPr lang="zh-CN" altLang="en-US"/>
          </a:p>
        </p:txBody>
      </p:sp>
      <p:sp>
        <p:nvSpPr>
          <p:cNvPr id="10" name="矩形 9"/>
          <p:cNvSpPr/>
          <p:nvPr/>
        </p:nvSpPr>
        <p:spPr>
          <a:xfrm>
            <a:off x="2567851" y="1608385"/>
            <a:ext cx="2242822" cy="732508"/>
          </a:xfrm>
          <a:prstGeom prst="rect">
            <a:avLst/>
          </a:prstGeom>
          <a:solidFill>
            <a:schemeClr val="accent2">
              <a:lumMod val="75000"/>
            </a:schemeClr>
          </a:solidFill>
        </p:spPr>
        <p:txBody>
          <a:bodyPr wrap="square">
            <a:spAutoFit/>
          </a:bodyPr>
          <a:lstStyle/>
          <a:p>
            <a:pPr marL="0" lvl="1" indent="-342900" algn="ctr">
              <a:lnSpc>
                <a:spcPct val="130000"/>
              </a:lnSpc>
              <a:spcBef>
                <a:spcPts val="1200"/>
              </a:spcBef>
              <a:buClr>
                <a:schemeClr val="folHlink"/>
              </a:buClr>
              <a:buSzPct val="60000"/>
            </a:pPr>
            <a:r>
              <a:rPr lang="zh-CN" altLang="en-US" sz="3200" b="1">
                <a:solidFill>
                  <a:schemeClr val="bg1"/>
                </a:solidFill>
                <a:latin typeface="微软雅黑" panose="020B0503020204020204" pitchFamily="34" charset="-122"/>
                <a:ea typeface="微软雅黑" panose="020B0503020204020204" pitchFamily="34" charset="-122"/>
              </a:rPr>
              <a:t>信息</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5080661" y="1637477"/>
            <a:ext cx="4134465" cy="597921"/>
          </a:xfrm>
          <a:prstGeom prst="rect">
            <a:avLst/>
          </a:prstGeom>
        </p:spPr>
        <p:txBody>
          <a:bodyPr wrap="none">
            <a:spAutoFit/>
          </a:bodyPr>
          <a:lstStyle/>
          <a:p>
            <a:pPr marL="0" lvl="1" indent="-342900">
              <a:lnSpc>
                <a:spcPct val="130000"/>
              </a:lnSpc>
              <a:spcBef>
                <a:spcPts val="1200"/>
              </a:spcBef>
              <a:buClr>
                <a:schemeClr val="folHlink"/>
              </a:buClr>
              <a:buSzPct val="60000"/>
            </a:pPr>
            <a:r>
              <a:rPr lang="zh-CN" altLang="en-US" sz="2800" b="1" dirty="0">
                <a:latin typeface="微软雅黑" panose="020B0503020204020204" pitchFamily="34" charset="-122"/>
                <a:ea typeface="微软雅黑" panose="020B0503020204020204" pitchFamily="34" charset="-122"/>
              </a:rPr>
              <a:t>人类社会传播的一切内容</a:t>
            </a:r>
            <a:endParaRPr lang="en-US" altLang="zh-CN" sz="2800" b="1" dirty="0">
              <a:latin typeface="微软雅黑" panose="020B0503020204020204" pitchFamily="34" charset="-122"/>
              <a:ea typeface="微软雅黑" panose="020B0503020204020204" pitchFamily="34" charset="-122"/>
            </a:endParaRPr>
          </a:p>
        </p:txBody>
      </p:sp>
      <p:sp>
        <p:nvSpPr>
          <p:cNvPr id="19" name="矩形 18"/>
          <p:cNvSpPr/>
          <p:nvPr/>
        </p:nvSpPr>
        <p:spPr>
          <a:xfrm>
            <a:off x="2567851" y="3199391"/>
            <a:ext cx="2242822" cy="732508"/>
          </a:xfrm>
          <a:prstGeom prst="rect">
            <a:avLst/>
          </a:prstGeom>
          <a:solidFill>
            <a:schemeClr val="accent2">
              <a:lumMod val="75000"/>
            </a:schemeClr>
          </a:solidFill>
        </p:spPr>
        <p:txBody>
          <a:bodyPr wrap="square">
            <a:spAutoFit/>
          </a:bodyPr>
          <a:lstStyle/>
          <a:p>
            <a:pPr marL="0" lvl="1" indent="-342900" algn="ctr">
              <a:lnSpc>
                <a:spcPct val="130000"/>
              </a:lnSpc>
              <a:spcBef>
                <a:spcPts val="1200"/>
              </a:spcBef>
              <a:buClr>
                <a:schemeClr val="folHlink"/>
              </a:buClr>
              <a:buSzPct val="60000"/>
            </a:pPr>
            <a:r>
              <a:rPr lang="zh-CN" altLang="en-US" sz="3200" b="1" dirty="0">
                <a:solidFill>
                  <a:schemeClr val="bg1"/>
                </a:solidFill>
                <a:latin typeface="微软雅黑" panose="020B0503020204020204" pitchFamily="34" charset="-122"/>
                <a:ea typeface="微软雅黑" panose="020B0503020204020204" pitchFamily="34" charset="-122"/>
              </a:rPr>
              <a:t>媒体</a:t>
            </a:r>
          </a:p>
        </p:txBody>
      </p:sp>
      <p:sp>
        <p:nvSpPr>
          <p:cNvPr id="20" name="矩形 19"/>
          <p:cNvSpPr/>
          <p:nvPr/>
        </p:nvSpPr>
        <p:spPr>
          <a:xfrm>
            <a:off x="2567851" y="4790397"/>
            <a:ext cx="2242822" cy="732508"/>
          </a:xfrm>
          <a:prstGeom prst="rect">
            <a:avLst/>
          </a:prstGeom>
          <a:solidFill>
            <a:schemeClr val="accent2">
              <a:lumMod val="75000"/>
            </a:schemeClr>
          </a:solidFill>
        </p:spPr>
        <p:txBody>
          <a:bodyPr wrap="square">
            <a:spAutoFit/>
          </a:bodyPr>
          <a:lstStyle/>
          <a:p>
            <a:pPr marL="0" lvl="1" indent="-342900" algn="ctr">
              <a:lnSpc>
                <a:spcPct val="130000"/>
              </a:lnSpc>
              <a:spcBef>
                <a:spcPts val="1200"/>
              </a:spcBef>
              <a:buClr>
                <a:schemeClr val="folHlink"/>
              </a:buClr>
              <a:buSzPct val="60000"/>
            </a:pPr>
            <a:r>
              <a:rPr lang="zh-CN" altLang="en-US" sz="3200" b="1" dirty="0">
                <a:solidFill>
                  <a:schemeClr val="bg1"/>
                </a:solidFill>
                <a:latin typeface="微软雅黑" panose="020B0503020204020204" pitchFamily="34" charset="-122"/>
                <a:ea typeface="微软雅黑" panose="020B0503020204020204" pitchFamily="34" charset="-122"/>
              </a:rPr>
              <a:t>信息传播</a:t>
            </a:r>
          </a:p>
        </p:txBody>
      </p:sp>
      <p:sp>
        <p:nvSpPr>
          <p:cNvPr id="21" name="矩形 20"/>
          <p:cNvSpPr/>
          <p:nvPr/>
        </p:nvSpPr>
        <p:spPr>
          <a:xfrm>
            <a:off x="5080661" y="3251288"/>
            <a:ext cx="3775393"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sym typeface="Arial" panose="020B0604020202020204" pitchFamily="34" charset="0"/>
              </a:rPr>
              <a:t>信息表示和传输的载体</a:t>
            </a:r>
            <a:endParaRPr lang="en-US" altLang="zh-CN" sz="2800" b="1" dirty="0">
              <a:latin typeface="微软雅黑" panose="020B0503020204020204" pitchFamily="34" charset="-122"/>
              <a:ea typeface="微软雅黑" panose="020B0503020204020204" pitchFamily="34" charset="-122"/>
            </a:endParaRPr>
          </a:p>
        </p:txBody>
      </p:sp>
      <p:sp>
        <p:nvSpPr>
          <p:cNvPr id="22" name="右箭头 21"/>
          <p:cNvSpPr/>
          <p:nvPr/>
        </p:nvSpPr>
        <p:spPr>
          <a:xfrm rot="5400000">
            <a:off x="3322320" y="2464434"/>
            <a:ext cx="658368" cy="560832"/>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3" name="右箭头 22"/>
          <p:cNvSpPr/>
          <p:nvPr/>
        </p:nvSpPr>
        <p:spPr>
          <a:xfrm rot="5400000">
            <a:off x="3322320" y="4106024"/>
            <a:ext cx="658368" cy="560832"/>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999539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left)">
                                      <p:cBhvr>
                                        <p:cTn id="2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animBg="1"/>
      <p:bldP spid="20" grpId="0" animBg="1"/>
      <p:bldP spid="21" grpId="0"/>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a:stCxn id="10" idx="6"/>
            <a:endCxn id="42" idx="2"/>
          </p:cNvCxnSpPr>
          <p:nvPr/>
        </p:nvCxnSpPr>
        <p:spPr>
          <a:xfrm>
            <a:off x="1577608" y="3644120"/>
            <a:ext cx="8998490" cy="14882"/>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pPr>
              <a:lnSpc>
                <a:spcPct val="100000"/>
              </a:lnSpc>
            </a:pPr>
            <a:r>
              <a:rPr lang="zh-CN" altLang="en-US" sz="3600" dirty="0"/>
              <a:t>信息</a:t>
            </a:r>
            <a:r>
              <a:rPr lang="en-US" altLang="zh-CN" sz="3600" dirty="0"/>
              <a:t>/</a:t>
            </a:r>
            <a:r>
              <a:rPr lang="zh-CN" altLang="en-US" sz="3600" dirty="0"/>
              <a:t>信号</a:t>
            </a:r>
            <a:r>
              <a:rPr lang="en-US" altLang="zh-CN" sz="3600" dirty="0"/>
              <a:t>/</a:t>
            </a:r>
            <a:r>
              <a:rPr lang="zh-CN" altLang="en-US" sz="3600" dirty="0"/>
              <a:t>信道</a:t>
            </a:r>
            <a:endParaRPr lang="zh-CN" altLang="en-US" sz="2000" dirty="0">
              <a:solidFill>
                <a:schemeClr val="bg2">
                  <a:lumMod val="75000"/>
                </a:schemeClr>
              </a:solidFill>
            </a:endParaRPr>
          </a:p>
        </p:txBody>
      </p:sp>
      <p:sp>
        <p:nvSpPr>
          <p:cNvPr id="12" name="椭圆 11"/>
          <p:cNvSpPr/>
          <p:nvPr/>
        </p:nvSpPr>
        <p:spPr>
          <a:xfrm>
            <a:off x="2448756" y="3594961"/>
            <a:ext cx="168643" cy="175851"/>
          </a:xfrm>
          <a:prstGeom prst="ellipse">
            <a:avLst/>
          </a:prstGeom>
          <a:solidFill>
            <a:srgbClr val="FFFFFF"/>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14" name="直接连接符 13"/>
          <p:cNvCxnSpPr>
            <a:stCxn id="12" idx="0"/>
            <a:endCxn id="13" idx="4"/>
          </p:cNvCxnSpPr>
          <p:nvPr/>
        </p:nvCxnSpPr>
        <p:spPr>
          <a:xfrm flipV="1">
            <a:off x="2533078" y="2405807"/>
            <a:ext cx="0" cy="1189154"/>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222326" y="3464608"/>
            <a:ext cx="355282" cy="359024"/>
            <a:chOff x="566228" y="3542967"/>
            <a:chExt cx="462982" cy="480393"/>
          </a:xfrm>
        </p:grpSpPr>
        <p:sp>
          <p:nvSpPr>
            <p:cNvPr id="10" name="椭圆 9"/>
            <p:cNvSpPr/>
            <p:nvPr/>
          </p:nvSpPr>
          <p:spPr>
            <a:xfrm>
              <a:off x="566228" y="3542967"/>
              <a:ext cx="462982" cy="480393"/>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672557" y="3617991"/>
              <a:ext cx="250324" cy="299864"/>
              <a:chOff x="670186" y="3640931"/>
              <a:chExt cx="250324" cy="299864"/>
            </a:xfrm>
          </p:grpSpPr>
          <p:sp>
            <p:nvSpPr>
              <p:cNvPr id="6" name="空心弧 5"/>
              <p:cNvSpPr/>
              <p:nvPr/>
            </p:nvSpPr>
            <p:spPr>
              <a:xfrm rot="21258738">
                <a:off x="670186" y="3711237"/>
                <a:ext cx="250324" cy="229558"/>
              </a:xfrm>
              <a:prstGeom prst="blockArc">
                <a:avLst>
                  <a:gd name="adj1" fmla="val 18420554"/>
                  <a:gd name="adj2" fmla="val 15162577"/>
                  <a:gd name="adj3" fmla="val 109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9" name="直接连接符 8"/>
              <p:cNvCxnSpPr/>
              <p:nvPr/>
            </p:nvCxnSpPr>
            <p:spPr>
              <a:xfrm>
                <a:off x="797719" y="3640931"/>
                <a:ext cx="0" cy="200025"/>
              </a:xfrm>
              <a:prstGeom prst="line">
                <a:avLst/>
              </a:prstGeom>
              <a:ln w="254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30" name="内容占位符 2"/>
          <p:cNvSpPr>
            <a:spLocks noGrp="1"/>
          </p:cNvSpPr>
          <p:nvPr>
            <p:ph idx="1"/>
          </p:nvPr>
        </p:nvSpPr>
        <p:spPr>
          <a:xfrm>
            <a:off x="915631" y="4064153"/>
            <a:ext cx="1019175" cy="1018309"/>
          </a:xfrm>
        </p:spPr>
        <p:txBody>
          <a:bodyPr>
            <a:noAutofit/>
          </a:bodyPr>
          <a:lstStyle/>
          <a:p>
            <a:pPr marL="0" indent="0" algn="ctr">
              <a:buNone/>
            </a:pPr>
            <a:r>
              <a:rPr lang="zh-CN" altLang="en-US" b="1" dirty="0">
                <a:solidFill>
                  <a:schemeClr val="tx1">
                    <a:lumMod val="75000"/>
                    <a:lumOff val="25000"/>
                  </a:schemeClr>
                </a:solidFill>
                <a:latin typeface="微软雅黑" panose="020B0503020204020204" pitchFamily="34" charset="-122"/>
                <a:cs typeface="+mn-cs"/>
              </a:rPr>
              <a:t>信息</a:t>
            </a:r>
            <a:endParaRPr lang="en-US" altLang="zh-CN" b="1" dirty="0">
              <a:solidFill>
                <a:schemeClr val="tx1">
                  <a:lumMod val="75000"/>
                  <a:lumOff val="25000"/>
                </a:schemeClr>
              </a:solidFill>
              <a:latin typeface="微软雅黑" panose="020B0503020204020204" pitchFamily="34" charset="-122"/>
              <a:cs typeface="+mn-cs"/>
            </a:endParaRPr>
          </a:p>
          <a:p>
            <a:pPr marL="0" indent="0" algn="ctr">
              <a:buNone/>
            </a:pPr>
            <a:r>
              <a:rPr lang="zh-CN" altLang="en-US" sz="2400" dirty="0">
                <a:solidFill>
                  <a:schemeClr val="tx1">
                    <a:lumMod val="65000"/>
                    <a:lumOff val="35000"/>
                  </a:schemeClr>
                </a:solidFill>
                <a:latin typeface="微软雅黑" panose="020B0503020204020204" pitchFamily="34" charset="-122"/>
                <a:cs typeface="+mn-cs"/>
              </a:rPr>
              <a:t>“</a:t>
            </a:r>
            <a:r>
              <a:rPr lang="en-US" altLang="zh-CN" sz="2400" dirty="0">
                <a:solidFill>
                  <a:schemeClr val="tx1">
                    <a:lumMod val="65000"/>
                    <a:lumOff val="35000"/>
                  </a:schemeClr>
                </a:solidFill>
                <a:latin typeface="微软雅黑" panose="020B0503020204020204" pitchFamily="34" charset="-122"/>
                <a:cs typeface="+mn-cs"/>
              </a:rPr>
              <a:t>A</a:t>
            </a:r>
            <a:r>
              <a:rPr lang="zh-CN" altLang="en-US" sz="2400" dirty="0">
                <a:solidFill>
                  <a:schemeClr val="tx1">
                    <a:lumMod val="65000"/>
                    <a:lumOff val="35000"/>
                  </a:schemeClr>
                </a:solidFill>
                <a:latin typeface="微软雅黑" panose="020B0503020204020204" pitchFamily="34" charset="-122"/>
                <a:cs typeface="+mn-cs"/>
              </a:rPr>
              <a:t>”</a:t>
            </a:r>
            <a:endParaRPr lang="en-US" altLang="zh-CN" sz="2400" dirty="0">
              <a:solidFill>
                <a:schemeClr val="tx1">
                  <a:lumMod val="65000"/>
                  <a:lumOff val="35000"/>
                </a:schemeClr>
              </a:solidFill>
              <a:latin typeface="微软雅黑" panose="020B0503020204020204" pitchFamily="34" charset="-122"/>
              <a:cs typeface="+mn-cs"/>
            </a:endParaRPr>
          </a:p>
          <a:p>
            <a:pPr marL="0" indent="0" algn="ctr">
              <a:buNone/>
            </a:pPr>
            <a:endParaRPr lang="zh-CN" altLang="en-US" sz="2400" dirty="0">
              <a:solidFill>
                <a:schemeClr val="tx1">
                  <a:lumMod val="75000"/>
                  <a:lumOff val="25000"/>
                </a:schemeClr>
              </a:solidFill>
              <a:latin typeface="微软雅黑" panose="020B0503020204020204" pitchFamily="34" charset="-122"/>
              <a:cs typeface="+mn-cs"/>
            </a:endParaRPr>
          </a:p>
        </p:txBody>
      </p:sp>
      <p:sp>
        <p:nvSpPr>
          <p:cNvPr id="31" name="内容占位符 2"/>
          <p:cNvSpPr txBox="1">
            <a:spLocks/>
          </p:cNvSpPr>
          <p:nvPr/>
        </p:nvSpPr>
        <p:spPr>
          <a:xfrm>
            <a:off x="2589070" y="1551303"/>
            <a:ext cx="1625946" cy="116234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solidFill>
                  <a:schemeClr val="tx1">
                    <a:lumMod val="75000"/>
                    <a:lumOff val="25000"/>
                  </a:schemeClr>
                </a:solidFill>
                <a:latin typeface="微软雅黑" panose="020B0503020204020204" pitchFamily="34" charset="-122"/>
                <a:cs typeface="+mn-cs"/>
              </a:rPr>
              <a:t>数据</a:t>
            </a:r>
            <a:endParaRPr lang="en-US" altLang="zh-CN" b="1" dirty="0">
              <a:solidFill>
                <a:schemeClr val="tx1">
                  <a:lumMod val="75000"/>
                  <a:lumOff val="25000"/>
                </a:schemeClr>
              </a:solidFill>
              <a:latin typeface="微软雅黑" panose="020B0503020204020204" pitchFamily="34" charset="-122"/>
              <a:cs typeface="+mn-cs"/>
            </a:endParaRPr>
          </a:p>
          <a:p>
            <a:pPr marL="0" indent="0" algn="ctr">
              <a:buFont typeface="Arial" panose="020B0604020202020204" pitchFamily="34" charset="0"/>
              <a:buNone/>
            </a:pPr>
            <a:r>
              <a:rPr lang="en-US" altLang="zh-CN" sz="2400" dirty="0">
                <a:solidFill>
                  <a:schemeClr val="tx1">
                    <a:lumMod val="65000"/>
                    <a:lumOff val="35000"/>
                  </a:schemeClr>
                </a:solidFill>
                <a:latin typeface="微软雅黑" panose="020B0503020204020204" pitchFamily="34" charset="-122"/>
                <a:cs typeface="+mn-cs"/>
              </a:rPr>
              <a:t>0110</a:t>
            </a:r>
          </a:p>
          <a:p>
            <a:pPr marL="0" indent="0" algn="ctr">
              <a:buFont typeface="Arial" panose="020B0604020202020204" pitchFamily="34" charset="0"/>
              <a:buNone/>
            </a:pPr>
            <a:endParaRPr lang="zh-CN" altLang="en-US" sz="2400" dirty="0">
              <a:solidFill>
                <a:schemeClr val="tx1">
                  <a:lumMod val="75000"/>
                  <a:lumOff val="25000"/>
                </a:schemeClr>
              </a:solidFill>
              <a:latin typeface="微软雅黑" panose="020B0503020204020204" pitchFamily="34" charset="-122"/>
              <a:cs typeface="+mn-cs"/>
            </a:endParaRPr>
          </a:p>
        </p:txBody>
      </p:sp>
      <p:sp>
        <p:nvSpPr>
          <p:cNvPr id="34" name="内容占位符 2"/>
          <p:cNvSpPr txBox="1">
            <a:spLocks/>
          </p:cNvSpPr>
          <p:nvPr/>
        </p:nvSpPr>
        <p:spPr>
          <a:xfrm>
            <a:off x="1764035" y="3008448"/>
            <a:ext cx="1412351" cy="58117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solidFill>
                  <a:schemeClr val="accent2"/>
                </a:solidFill>
                <a:latin typeface="微软雅黑" panose="020B0503020204020204" pitchFamily="34" charset="-122"/>
                <a:cs typeface="+mn-cs"/>
              </a:rPr>
              <a:t>编    码</a:t>
            </a:r>
            <a:endParaRPr lang="zh-CN" altLang="en-US" sz="2000" b="1" dirty="0">
              <a:solidFill>
                <a:schemeClr val="accent2"/>
              </a:solidFill>
              <a:latin typeface="微软雅黑" panose="020B0503020204020204" pitchFamily="34" charset="-122"/>
              <a:cs typeface="+mn-cs"/>
            </a:endParaRPr>
          </a:p>
        </p:txBody>
      </p:sp>
      <p:sp>
        <p:nvSpPr>
          <p:cNvPr id="35" name="椭圆 34"/>
          <p:cNvSpPr/>
          <p:nvPr/>
        </p:nvSpPr>
        <p:spPr>
          <a:xfrm>
            <a:off x="3659492" y="3582242"/>
            <a:ext cx="168643" cy="175851"/>
          </a:xfrm>
          <a:prstGeom prst="ellipse">
            <a:avLst/>
          </a:prstGeom>
          <a:solidFill>
            <a:srgbClr val="FFFFFF"/>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37" name="直接连接符 36"/>
          <p:cNvCxnSpPr>
            <a:stCxn id="35" idx="4"/>
            <a:endCxn id="36" idx="0"/>
          </p:cNvCxnSpPr>
          <p:nvPr/>
        </p:nvCxnSpPr>
        <p:spPr>
          <a:xfrm>
            <a:off x="3743814" y="3758093"/>
            <a:ext cx="1" cy="11110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0576098" y="3479490"/>
            <a:ext cx="355282" cy="359024"/>
            <a:chOff x="566228" y="3542967"/>
            <a:chExt cx="462982" cy="480393"/>
          </a:xfrm>
        </p:grpSpPr>
        <p:sp>
          <p:nvSpPr>
            <p:cNvPr id="42" name="椭圆 41"/>
            <p:cNvSpPr/>
            <p:nvPr/>
          </p:nvSpPr>
          <p:spPr>
            <a:xfrm>
              <a:off x="566228" y="3542967"/>
              <a:ext cx="462982" cy="480393"/>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nvGrpSpPr>
            <p:cNvPr id="43" name="组合 42"/>
            <p:cNvGrpSpPr/>
            <p:nvPr/>
          </p:nvGrpSpPr>
          <p:grpSpPr>
            <a:xfrm>
              <a:off x="672557" y="3617991"/>
              <a:ext cx="250324" cy="299864"/>
              <a:chOff x="670186" y="3640931"/>
              <a:chExt cx="250324" cy="299864"/>
            </a:xfrm>
          </p:grpSpPr>
          <p:sp>
            <p:nvSpPr>
              <p:cNvPr id="44" name="空心弧 43"/>
              <p:cNvSpPr/>
              <p:nvPr/>
            </p:nvSpPr>
            <p:spPr>
              <a:xfrm rot="21258738">
                <a:off x="670186" y="3711237"/>
                <a:ext cx="250324" cy="229558"/>
              </a:xfrm>
              <a:prstGeom prst="blockArc">
                <a:avLst>
                  <a:gd name="adj1" fmla="val 18420554"/>
                  <a:gd name="adj2" fmla="val 15162577"/>
                  <a:gd name="adj3" fmla="val 109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5" name="直接连接符 44"/>
              <p:cNvCxnSpPr/>
              <p:nvPr/>
            </p:nvCxnSpPr>
            <p:spPr>
              <a:xfrm>
                <a:off x="797719" y="3640931"/>
                <a:ext cx="0" cy="200025"/>
              </a:xfrm>
              <a:prstGeom prst="line">
                <a:avLst/>
              </a:prstGeom>
              <a:ln w="254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47" name="内容占位符 2"/>
          <p:cNvSpPr txBox="1">
            <a:spLocks/>
          </p:cNvSpPr>
          <p:nvPr/>
        </p:nvSpPr>
        <p:spPr>
          <a:xfrm>
            <a:off x="4027904" y="4819412"/>
            <a:ext cx="1019175" cy="64606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solidFill>
                  <a:schemeClr val="tx1">
                    <a:lumMod val="75000"/>
                    <a:lumOff val="25000"/>
                  </a:schemeClr>
                </a:solidFill>
                <a:latin typeface="微软雅黑" panose="020B0503020204020204" pitchFamily="34" charset="-122"/>
                <a:cs typeface="+mn-cs"/>
              </a:rPr>
              <a:t>信号</a:t>
            </a:r>
            <a:endParaRPr lang="en-US" altLang="zh-CN" sz="2400" dirty="0">
              <a:solidFill>
                <a:schemeClr val="tx1">
                  <a:lumMod val="65000"/>
                  <a:lumOff val="35000"/>
                </a:schemeClr>
              </a:solidFill>
              <a:latin typeface="微软雅黑" panose="020B0503020204020204" pitchFamily="34" charset="-122"/>
              <a:cs typeface="+mn-cs"/>
            </a:endParaRPr>
          </a:p>
          <a:p>
            <a:pPr marL="0" indent="0" algn="ctr">
              <a:buFont typeface="Arial" panose="020B0604020202020204" pitchFamily="34" charset="0"/>
              <a:buNone/>
            </a:pPr>
            <a:endParaRPr lang="zh-CN" altLang="en-US" sz="2400" dirty="0">
              <a:solidFill>
                <a:schemeClr val="tx1">
                  <a:lumMod val="75000"/>
                  <a:lumOff val="25000"/>
                </a:schemeClr>
              </a:solidFill>
              <a:latin typeface="微软雅黑" panose="020B0503020204020204" pitchFamily="34" charset="-122"/>
              <a:cs typeface="+mn-cs"/>
            </a:endParaRPr>
          </a:p>
        </p:txBody>
      </p:sp>
      <p:sp>
        <p:nvSpPr>
          <p:cNvPr id="46" name="圆柱形 45"/>
          <p:cNvSpPr/>
          <p:nvPr/>
        </p:nvSpPr>
        <p:spPr>
          <a:xfrm rot="5400000">
            <a:off x="5606095" y="2592267"/>
            <a:ext cx="803076" cy="2086284"/>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5" name="内容占位符 2"/>
          <p:cNvSpPr txBox="1">
            <a:spLocks/>
          </p:cNvSpPr>
          <p:nvPr/>
        </p:nvSpPr>
        <p:spPr>
          <a:xfrm>
            <a:off x="3846218" y="3008448"/>
            <a:ext cx="1239337" cy="58117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solidFill>
                  <a:schemeClr val="accent2"/>
                </a:solidFill>
                <a:latin typeface="微软雅黑" panose="020B0503020204020204" pitchFamily="34" charset="-122"/>
                <a:cs typeface="+mn-cs"/>
              </a:rPr>
              <a:t>调制</a:t>
            </a:r>
            <a:endParaRPr lang="zh-CN" altLang="en-US" sz="2000" b="1" dirty="0">
              <a:solidFill>
                <a:schemeClr val="accent2"/>
              </a:solidFill>
              <a:latin typeface="微软雅黑" panose="020B0503020204020204" pitchFamily="34" charset="-122"/>
              <a:cs typeface="+mn-cs"/>
            </a:endParaRPr>
          </a:p>
        </p:txBody>
      </p:sp>
      <p:sp>
        <p:nvSpPr>
          <p:cNvPr id="56" name="内容占位符 2"/>
          <p:cNvSpPr txBox="1">
            <a:spLocks/>
          </p:cNvSpPr>
          <p:nvPr/>
        </p:nvSpPr>
        <p:spPr>
          <a:xfrm>
            <a:off x="5398612" y="3325367"/>
            <a:ext cx="1259792" cy="53947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dirty="0">
                <a:solidFill>
                  <a:srgbClr val="FFFFFF"/>
                </a:solidFill>
                <a:latin typeface="微软雅黑" panose="020B0503020204020204" pitchFamily="34" charset="-122"/>
                <a:cs typeface="+mn-cs"/>
              </a:rPr>
              <a:t>信  道</a:t>
            </a:r>
            <a:endParaRPr lang="zh-CN" altLang="en-US" sz="2400" dirty="0">
              <a:solidFill>
                <a:srgbClr val="FFFFFF"/>
              </a:solidFill>
              <a:latin typeface="微软雅黑" panose="020B0503020204020204" pitchFamily="34" charset="-122"/>
              <a:cs typeface="+mn-cs"/>
            </a:endParaRPr>
          </a:p>
        </p:txBody>
      </p:sp>
      <p:grpSp>
        <p:nvGrpSpPr>
          <p:cNvPr id="59" name="组合 58"/>
          <p:cNvGrpSpPr/>
          <p:nvPr/>
        </p:nvGrpSpPr>
        <p:grpSpPr>
          <a:xfrm>
            <a:off x="2259148" y="1859147"/>
            <a:ext cx="547859" cy="546660"/>
            <a:chOff x="2238193" y="1645881"/>
            <a:chExt cx="547859" cy="546660"/>
          </a:xfrm>
        </p:grpSpPr>
        <p:sp>
          <p:nvSpPr>
            <p:cNvPr id="13" name="椭圆 12"/>
            <p:cNvSpPr/>
            <p:nvPr/>
          </p:nvSpPr>
          <p:spPr>
            <a:xfrm>
              <a:off x="2238193" y="1645881"/>
              <a:ext cx="547859" cy="546660"/>
            </a:xfrm>
            <a:prstGeom prst="ellipse">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DADADA"/>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1449" y="1759383"/>
              <a:ext cx="321348" cy="321348"/>
            </a:xfrm>
            <a:prstGeom prst="rect">
              <a:avLst/>
            </a:prstGeom>
          </p:spPr>
        </p:pic>
      </p:grpSp>
      <p:grpSp>
        <p:nvGrpSpPr>
          <p:cNvPr id="3" name="组合 2"/>
          <p:cNvGrpSpPr/>
          <p:nvPr/>
        </p:nvGrpSpPr>
        <p:grpSpPr>
          <a:xfrm>
            <a:off x="3469885" y="4869114"/>
            <a:ext cx="547859" cy="546660"/>
            <a:chOff x="3469885" y="4869114"/>
            <a:chExt cx="547859" cy="546660"/>
          </a:xfrm>
        </p:grpSpPr>
        <p:sp>
          <p:nvSpPr>
            <p:cNvPr id="36" name="椭圆 35"/>
            <p:cNvSpPr/>
            <p:nvPr/>
          </p:nvSpPr>
          <p:spPr>
            <a:xfrm>
              <a:off x="3469885" y="4869114"/>
              <a:ext cx="547859" cy="546660"/>
            </a:xfrm>
            <a:prstGeom prst="ellipse">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DADADA"/>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rotWithShape="1">
            <a:blip r:embed="rId3" cstate="print">
              <a:extLst>
                <a:ext uri="{28A0092B-C50C-407E-A947-70E740481C1C}">
                  <a14:useLocalDpi xmlns:a14="http://schemas.microsoft.com/office/drawing/2010/main" val="0"/>
                </a:ext>
              </a:extLst>
            </a:blip>
            <a:srcRect r="21242"/>
            <a:stretch/>
          </p:blipFill>
          <p:spPr>
            <a:xfrm>
              <a:off x="3501000" y="5005250"/>
              <a:ext cx="485625" cy="274388"/>
            </a:xfrm>
            <a:prstGeom prst="rect">
              <a:avLst/>
            </a:prstGeom>
          </p:spPr>
        </p:pic>
      </p:grpSp>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460" y="2659811"/>
            <a:ext cx="593217" cy="447879"/>
          </a:xfrm>
          <a:prstGeom prst="rect">
            <a:avLst/>
          </a:prstGeom>
        </p:spPr>
      </p:pic>
      <p:sp>
        <p:nvSpPr>
          <p:cNvPr id="60" name="椭圆 59"/>
          <p:cNvSpPr/>
          <p:nvPr/>
        </p:nvSpPr>
        <p:spPr>
          <a:xfrm>
            <a:off x="9552863" y="3547484"/>
            <a:ext cx="168643" cy="175851"/>
          </a:xfrm>
          <a:prstGeom prst="ellipse">
            <a:avLst/>
          </a:prstGeom>
          <a:solidFill>
            <a:srgbClr val="FFFFFF"/>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62" name="直接连接符 61"/>
          <p:cNvCxnSpPr>
            <a:stCxn id="60" idx="0"/>
          </p:cNvCxnSpPr>
          <p:nvPr/>
        </p:nvCxnSpPr>
        <p:spPr>
          <a:xfrm flipV="1">
            <a:off x="9637185" y="2145064"/>
            <a:ext cx="7620" cy="1402420"/>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68" name="内容占位符 2"/>
          <p:cNvSpPr txBox="1">
            <a:spLocks/>
          </p:cNvSpPr>
          <p:nvPr/>
        </p:nvSpPr>
        <p:spPr>
          <a:xfrm>
            <a:off x="10348226" y="4064153"/>
            <a:ext cx="1019175" cy="101830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solidFill>
                  <a:schemeClr val="tx1">
                    <a:lumMod val="75000"/>
                    <a:lumOff val="25000"/>
                  </a:schemeClr>
                </a:solidFill>
                <a:latin typeface="微软雅黑" panose="020B0503020204020204" pitchFamily="34" charset="-122"/>
                <a:cs typeface="+mn-cs"/>
              </a:rPr>
              <a:t>信息</a:t>
            </a:r>
            <a:endParaRPr lang="en-US" altLang="zh-CN" b="1" dirty="0">
              <a:solidFill>
                <a:schemeClr val="tx1">
                  <a:lumMod val="75000"/>
                  <a:lumOff val="25000"/>
                </a:schemeClr>
              </a:solidFill>
              <a:latin typeface="微软雅黑" panose="020B0503020204020204" pitchFamily="34" charset="-122"/>
              <a:cs typeface="+mn-cs"/>
            </a:endParaRPr>
          </a:p>
          <a:p>
            <a:pPr marL="0" indent="0" algn="ctr">
              <a:buFont typeface="Arial" panose="020B0604020202020204" pitchFamily="34" charset="0"/>
              <a:buNone/>
            </a:pPr>
            <a:r>
              <a:rPr lang="zh-CN" altLang="en-US" sz="2400" dirty="0">
                <a:solidFill>
                  <a:schemeClr val="tx1">
                    <a:lumMod val="65000"/>
                    <a:lumOff val="35000"/>
                  </a:schemeClr>
                </a:solidFill>
                <a:latin typeface="微软雅黑" panose="020B0503020204020204" pitchFamily="34" charset="-122"/>
                <a:cs typeface="+mn-cs"/>
              </a:rPr>
              <a:t>“</a:t>
            </a:r>
            <a:r>
              <a:rPr lang="en-US" altLang="zh-CN" sz="2400" dirty="0">
                <a:solidFill>
                  <a:schemeClr val="tx1">
                    <a:lumMod val="65000"/>
                    <a:lumOff val="35000"/>
                  </a:schemeClr>
                </a:solidFill>
                <a:latin typeface="微软雅黑" panose="020B0503020204020204" pitchFamily="34" charset="-122"/>
                <a:cs typeface="+mn-cs"/>
              </a:rPr>
              <a:t>A</a:t>
            </a:r>
            <a:r>
              <a:rPr lang="zh-CN" altLang="en-US" sz="2400" dirty="0">
                <a:solidFill>
                  <a:schemeClr val="tx1">
                    <a:lumMod val="65000"/>
                    <a:lumOff val="35000"/>
                  </a:schemeClr>
                </a:solidFill>
                <a:latin typeface="微软雅黑" panose="020B0503020204020204" pitchFamily="34" charset="-122"/>
                <a:cs typeface="+mn-cs"/>
              </a:rPr>
              <a:t>”</a:t>
            </a:r>
            <a:endParaRPr lang="en-US" altLang="zh-CN" sz="2400" dirty="0">
              <a:solidFill>
                <a:schemeClr val="tx1">
                  <a:lumMod val="65000"/>
                  <a:lumOff val="35000"/>
                </a:schemeClr>
              </a:solidFill>
              <a:latin typeface="微软雅黑" panose="020B0503020204020204" pitchFamily="34" charset="-122"/>
              <a:cs typeface="+mn-cs"/>
            </a:endParaRPr>
          </a:p>
          <a:p>
            <a:pPr marL="0" indent="0" algn="ctr">
              <a:buFont typeface="Arial" panose="020B0604020202020204" pitchFamily="34" charset="0"/>
              <a:buNone/>
            </a:pPr>
            <a:endParaRPr lang="zh-CN" altLang="en-US" sz="2400" dirty="0">
              <a:solidFill>
                <a:schemeClr val="tx1">
                  <a:lumMod val="75000"/>
                  <a:lumOff val="25000"/>
                </a:schemeClr>
              </a:solidFill>
              <a:latin typeface="微软雅黑" panose="020B0503020204020204" pitchFamily="34" charset="-122"/>
              <a:cs typeface="+mn-cs"/>
            </a:endParaRPr>
          </a:p>
        </p:txBody>
      </p:sp>
      <p:sp>
        <p:nvSpPr>
          <p:cNvPr id="69" name="内容占位符 2"/>
          <p:cNvSpPr txBox="1">
            <a:spLocks/>
          </p:cNvSpPr>
          <p:nvPr/>
        </p:nvSpPr>
        <p:spPr>
          <a:xfrm>
            <a:off x="9741455" y="1551303"/>
            <a:ext cx="1625946" cy="116234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solidFill>
                  <a:schemeClr val="tx1">
                    <a:lumMod val="75000"/>
                    <a:lumOff val="25000"/>
                  </a:schemeClr>
                </a:solidFill>
                <a:latin typeface="微软雅黑" panose="020B0503020204020204" pitchFamily="34" charset="-122"/>
                <a:cs typeface="+mn-cs"/>
              </a:rPr>
              <a:t>数据</a:t>
            </a:r>
            <a:endParaRPr lang="en-US" altLang="zh-CN" b="1" dirty="0">
              <a:solidFill>
                <a:schemeClr val="tx1">
                  <a:lumMod val="75000"/>
                  <a:lumOff val="25000"/>
                </a:schemeClr>
              </a:solidFill>
              <a:latin typeface="微软雅黑" panose="020B0503020204020204" pitchFamily="34" charset="-122"/>
              <a:cs typeface="+mn-cs"/>
            </a:endParaRPr>
          </a:p>
          <a:p>
            <a:pPr marL="0" indent="0" algn="ctr">
              <a:buFont typeface="Arial" panose="020B0604020202020204" pitchFamily="34" charset="0"/>
              <a:buNone/>
            </a:pPr>
            <a:r>
              <a:rPr lang="en-US" altLang="zh-CN" sz="2400" dirty="0">
                <a:solidFill>
                  <a:schemeClr val="tx1">
                    <a:lumMod val="65000"/>
                    <a:lumOff val="35000"/>
                  </a:schemeClr>
                </a:solidFill>
                <a:latin typeface="微软雅黑" panose="020B0503020204020204" pitchFamily="34" charset="-122"/>
                <a:cs typeface="+mn-cs"/>
              </a:rPr>
              <a:t>0110</a:t>
            </a:r>
          </a:p>
          <a:p>
            <a:pPr marL="0" indent="0" algn="ctr">
              <a:buFont typeface="Arial" panose="020B0604020202020204" pitchFamily="34" charset="0"/>
              <a:buNone/>
            </a:pPr>
            <a:endParaRPr lang="zh-CN" altLang="en-US" sz="2400" dirty="0">
              <a:solidFill>
                <a:schemeClr val="tx1">
                  <a:lumMod val="75000"/>
                  <a:lumOff val="25000"/>
                </a:schemeClr>
              </a:solidFill>
              <a:latin typeface="微软雅黑" panose="020B0503020204020204" pitchFamily="34" charset="-122"/>
              <a:cs typeface="+mn-cs"/>
            </a:endParaRPr>
          </a:p>
        </p:txBody>
      </p:sp>
      <p:sp>
        <p:nvSpPr>
          <p:cNvPr id="70" name="内容占位符 2"/>
          <p:cNvSpPr txBox="1">
            <a:spLocks/>
          </p:cNvSpPr>
          <p:nvPr/>
        </p:nvSpPr>
        <p:spPr>
          <a:xfrm>
            <a:off x="8938628" y="3021767"/>
            <a:ext cx="1412351" cy="58117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solidFill>
                  <a:schemeClr val="accent2"/>
                </a:solidFill>
                <a:latin typeface="微软雅黑" panose="020B0503020204020204" pitchFamily="34" charset="-122"/>
                <a:cs typeface="+mn-cs"/>
              </a:rPr>
              <a:t>解    码</a:t>
            </a:r>
            <a:endParaRPr lang="zh-CN" altLang="en-US" sz="2000" b="1" dirty="0">
              <a:solidFill>
                <a:schemeClr val="accent2"/>
              </a:solidFill>
              <a:latin typeface="微软雅黑" panose="020B0503020204020204" pitchFamily="34" charset="-122"/>
              <a:cs typeface="+mn-cs"/>
            </a:endParaRPr>
          </a:p>
        </p:txBody>
      </p:sp>
      <p:sp>
        <p:nvSpPr>
          <p:cNvPr id="71" name="椭圆 70"/>
          <p:cNvSpPr/>
          <p:nvPr/>
        </p:nvSpPr>
        <p:spPr>
          <a:xfrm>
            <a:off x="8152714" y="3582242"/>
            <a:ext cx="168643" cy="175851"/>
          </a:xfrm>
          <a:prstGeom prst="ellipse">
            <a:avLst/>
          </a:prstGeom>
          <a:solidFill>
            <a:srgbClr val="FFFFFF"/>
          </a:solidFill>
          <a:ln>
            <a:solidFill>
              <a:schemeClr val="tx1"/>
            </a:solidFill>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cxnSp>
        <p:nvCxnSpPr>
          <p:cNvPr id="73" name="直接连接符 72"/>
          <p:cNvCxnSpPr>
            <a:stCxn id="71" idx="4"/>
            <a:endCxn id="72" idx="0"/>
          </p:cNvCxnSpPr>
          <p:nvPr/>
        </p:nvCxnSpPr>
        <p:spPr>
          <a:xfrm>
            <a:off x="8237036" y="3758093"/>
            <a:ext cx="1" cy="1111021"/>
          </a:xfrm>
          <a:prstGeom prst="line">
            <a:avLst/>
          </a:prstGeom>
          <a:ln w="22225">
            <a:prstDash val="dash"/>
          </a:ln>
        </p:spPr>
        <p:style>
          <a:lnRef idx="1">
            <a:schemeClr val="accent1"/>
          </a:lnRef>
          <a:fillRef idx="0">
            <a:schemeClr val="accent1"/>
          </a:fillRef>
          <a:effectRef idx="0">
            <a:schemeClr val="accent1"/>
          </a:effectRef>
          <a:fontRef idx="minor">
            <a:schemeClr val="tx1"/>
          </a:fontRef>
        </p:style>
      </p:cxnSp>
      <p:sp>
        <p:nvSpPr>
          <p:cNvPr id="74" name="内容占位符 2"/>
          <p:cNvSpPr txBox="1">
            <a:spLocks/>
          </p:cNvSpPr>
          <p:nvPr/>
        </p:nvSpPr>
        <p:spPr>
          <a:xfrm>
            <a:off x="8521126" y="4819412"/>
            <a:ext cx="1019175" cy="64606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solidFill>
                  <a:schemeClr val="tx1">
                    <a:lumMod val="75000"/>
                    <a:lumOff val="25000"/>
                  </a:schemeClr>
                </a:solidFill>
                <a:latin typeface="微软雅黑" panose="020B0503020204020204" pitchFamily="34" charset="-122"/>
                <a:cs typeface="+mn-cs"/>
              </a:rPr>
              <a:t>信号</a:t>
            </a:r>
            <a:endParaRPr lang="en-US" altLang="zh-CN" sz="2400" dirty="0">
              <a:solidFill>
                <a:schemeClr val="tx1">
                  <a:lumMod val="65000"/>
                  <a:lumOff val="35000"/>
                </a:schemeClr>
              </a:solidFill>
              <a:latin typeface="微软雅黑" panose="020B0503020204020204" pitchFamily="34" charset="-122"/>
              <a:cs typeface="+mn-cs"/>
            </a:endParaRPr>
          </a:p>
          <a:p>
            <a:pPr marL="0" indent="0" algn="ctr">
              <a:buFont typeface="Arial" panose="020B0604020202020204" pitchFamily="34" charset="0"/>
              <a:buNone/>
            </a:pPr>
            <a:endParaRPr lang="zh-CN" altLang="en-US" sz="2400" dirty="0">
              <a:solidFill>
                <a:schemeClr val="tx1">
                  <a:lumMod val="75000"/>
                  <a:lumOff val="25000"/>
                </a:schemeClr>
              </a:solidFill>
              <a:latin typeface="微软雅黑" panose="020B0503020204020204" pitchFamily="34" charset="-122"/>
              <a:cs typeface="+mn-cs"/>
            </a:endParaRPr>
          </a:p>
        </p:txBody>
      </p:sp>
      <p:sp>
        <p:nvSpPr>
          <p:cNvPr id="75" name="内容占位符 2"/>
          <p:cNvSpPr txBox="1">
            <a:spLocks/>
          </p:cNvSpPr>
          <p:nvPr/>
        </p:nvSpPr>
        <p:spPr>
          <a:xfrm>
            <a:off x="7016358" y="2994878"/>
            <a:ext cx="1239337" cy="58117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b="1" dirty="0">
                <a:solidFill>
                  <a:schemeClr val="accent2"/>
                </a:solidFill>
                <a:latin typeface="微软雅黑" panose="020B0503020204020204" pitchFamily="34" charset="-122"/>
                <a:cs typeface="+mn-cs"/>
              </a:rPr>
              <a:t>解调</a:t>
            </a:r>
            <a:endParaRPr lang="zh-CN" altLang="en-US" sz="2000" b="1" dirty="0">
              <a:solidFill>
                <a:schemeClr val="accent2"/>
              </a:solidFill>
              <a:latin typeface="微软雅黑" panose="020B0503020204020204" pitchFamily="34" charset="-122"/>
              <a:cs typeface="+mn-cs"/>
            </a:endParaRPr>
          </a:p>
        </p:txBody>
      </p:sp>
      <p:grpSp>
        <p:nvGrpSpPr>
          <p:cNvPr id="79" name="组合 78"/>
          <p:cNvGrpSpPr/>
          <p:nvPr/>
        </p:nvGrpSpPr>
        <p:grpSpPr>
          <a:xfrm>
            <a:off x="9363255" y="1859147"/>
            <a:ext cx="547859" cy="546660"/>
            <a:chOff x="9370875" y="1598404"/>
            <a:chExt cx="547859" cy="546660"/>
          </a:xfrm>
        </p:grpSpPr>
        <p:sp>
          <p:nvSpPr>
            <p:cNvPr id="61" name="椭圆 60"/>
            <p:cNvSpPr/>
            <p:nvPr/>
          </p:nvSpPr>
          <p:spPr>
            <a:xfrm>
              <a:off x="9370875" y="1598404"/>
              <a:ext cx="547859" cy="546660"/>
            </a:xfrm>
            <a:prstGeom prst="ellipse">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DADADA"/>
                </a:solidFill>
                <a:latin typeface="微软雅黑" panose="020B0503020204020204" pitchFamily="34" charset="-122"/>
                <a:ea typeface="微软雅黑" panose="020B0503020204020204" pitchFamily="34" charset="-122"/>
              </a:endParaRPr>
            </a:p>
          </p:txBody>
        </p:sp>
        <p:pic>
          <p:nvPicPr>
            <p:cNvPr id="76" name="图片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4131" y="1711906"/>
              <a:ext cx="321348" cy="321348"/>
            </a:xfrm>
            <a:prstGeom prst="rect">
              <a:avLst/>
            </a:prstGeom>
          </p:spPr>
        </p:pic>
      </p:grpSp>
      <p:grpSp>
        <p:nvGrpSpPr>
          <p:cNvPr id="4" name="组合 3"/>
          <p:cNvGrpSpPr/>
          <p:nvPr/>
        </p:nvGrpSpPr>
        <p:grpSpPr>
          <a:xfrm>
            <a:off x="7963107" y="4869114"/>
            <a:ext cx="547859" cy="546660"/>
            <a:chOff x="7963107" y="4869114"/>
            <a:chExt cx="547859" cy="546660"/>
          </a:xfrm>
        </p:grpSpPr>
        <p:sp>
          <p:nvSpPr>
            <p:cNvPr id="72" name="椭圆 71"/>
            <p:cNvSpPr/>
            <p:nvPr/>
          </p:nvSpPr>
          <p:spPr>
            <a:xfrm>
              <a:off x="7963107" y="4869114"/>
              <a:ext cx="547859" cy="546660"/>
            </a:xfrm>
            <a:prstGeom prst="ellipse">
              <a:avLst/>
            </a:prstGeom>
            <a:solidFill>
              <a:srgbClr val="D9D9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DADADA"/>
                </a:solidFill>
                <a:latin typeface="微软雅黑" panose="020B0503020204020204" pitchFamily="34" charset="-122"/>
                <a:ea typeface="微软雅黑" panose="020B0503020204020204" pitchFamily="34" charset="-122"/>
              </a:endParaRPr>
            </a:p>
          </p:txBody>
        </p:sp>
        <p:pic>
          <p:nvPicPr>
            <p:cNvPr id="77" name="图片 76"/>
            <p:cNvPicPr>
              <a:picLocks noChangeAspect="1"/>
            </p:cNvPicPr>
            <p:nvPr/>
          </p:nvPicPr>
          <p:blipFill rotWithShape="1">
            <a:blip r:embed="rId3" cstate="print">
              <a:extLst>
                <a:ext uri="{28A0092B-C50C-407E-A947-70E740481C1C}">
                  <a14:useLocalDpi xmlns:a14="http://schemas.microsoft.com/office/drawing/2010/main" val="0"/>
                </a:ext>
              </a:extLst>
            </a:blip>
            <a:srcRect r="21242"/>
            <a:stretch/>
          </p:blipFill>
          <p:spPr>
            <a:xfrm>
              <a:off x="7994222" y="5005250"/>
              <a:ext cx="485625" cy="274388"/>
            </a:xfrm>
            <a:prstGeom prst="rect">
              <a:avLst/>
            </a:prstGeom>
          </p:spPr>
        </p:pic>
      </p:grpSp>
      <p:pic>
        <p:nvPicPr>
          <p:cNvPr id="78" name="图片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91088" y="2622334"/>
            <a:ext cx="593217" cy="447879"/>
          </a:xfrm>
          <a:prstGeom prst="rect">
            <a:avLst/>
          </a:prstGeom>
        </p:spPr>
      </p:pic>
      <p:pic>
        <p:nvPicPr>
          <p:cNvPr id="5" name="图片 4"/>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94373" y="5465476"/>
            <a:ext cx="1002987" cy="1002987"/>
          </a:xfrm>
          <a:prstGeom prst="rect">
            <a:avLst/>
          </a:prstGeom>
        </p:spPr>
      </p:pic>
      <p:pic>
        <p:nvPicPr>
          <p:cNvPr id="50" name="图片 49"/>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52244" y="5465476"/>
            <a:ext cx="1002987" cy="1002987"/>
          </a:xfrm>
          <a:prstGeom prst="rect">
            <a:avLst/>
          </a:prstGeom>
        </p:spPr>
      </p:pic>
    </p:spTree>
    <p:extLst>
      <p:ext uri="{BB962C8B-B14F-4D97-AF65-F5344CB8AC3E}">
        <p14:creationId xmlns:p14="http://schemas.microsoft.com/office/powerpoint/2010/main" val="2226471827"/>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1" presetClass="entr" presetSubtype="0"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par>
                          <p:cTn id="37" fill="hold">
                            <p:stCondLst>
                              <p:cond delay="0"/>
                            </p:stCondLst>
                            <p:childTnLst>
                              <p:par>
                                <p:cTn id="38" presetID="22" presetClass="entr" presetSubtype="1"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up)">
                                      <p:cBhvr>
                                        <p:cTn id="40" dur="500"/>
                                        <p:tgtEl>
                                          <p:spTgt spid="37"/>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left)">
                                      <p:cBhvr>
                                        <p:cTn id="59" dur="500"/>
                                        <p:tgtEl>
                                          <p:spTgt spid="58"/>
                                        </p:tgtEl>
                                      </p:cBhvr>
                                    </p:animEffect>
                                  </p:childTnLst>
                                </p:cTn>
                              </p:par>
                            </p:childTnLst>
                          </p:cTn>
                        </p:par>
                        <p:par>
                          <p:cTn id="60" fill="hold">
                            <p:stCondLst>
                              <p:cond delay="1000"/>
                            </p:stCondLst>
                            <p:childTnLst>
                              <p:par>
                                <p:cTn id="61" presetID="22" presetClass="entr" presetSubtype="8" fill="hold"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wipe(left)">
                                      <p:cBhvr>
                                        <p:cTn id="63" dur="500"/>
                                        <p:tgtEl>
                                          <p:spTgt spid="7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5"/>
                                        </p:tgtEl>
                                        <p:attrNameLst>
                                          <p:attrName>style.visibility</p:attrName>
                                        </p:attrNameLst>
                                      </p:cBhvr>
                                      <p:to>
                                        <p:strVal val="visible"/>
                                      </p:to>
                                    </p:set>
                                    <p:animEffect transition="in" filter="fade">
                                      <p:cBhvr>
                                        <p:cTn id="68" dur="500"/>
                                        <p:tgtEl>
                                          <p:spTgt spid="7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childTnLst>
                          </p:cTn>
                        </p:par>
                        <p:par>
                          <p:cTn id="73" fill="hold">
                            <p:stCondLst>
                              <p:cond delay="0"/>
                            </p:stCondLst>
                            <p:childTnLst>
                              <p:par>
                                <p:cTn id="74" presetID="22" presetClass="entr" presetSubtype="1" fill="hold" nodeType="after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wipe(up)">
                                      <p:cBhvr>
                                        <p:cTn id="76" dur="500"/>
                                        <p:tgtEl>
                                          <p:spTgt spid="73"/>
                                        </p:tgtEl>
                                      </p:cBhvr>
                                    </p:animEffec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0"/>
                                          </p:stCondLst>
                                        </p:cTn>
                                        <p:tgtEl>
                                          <p:spTgt spid="4"/>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22" presetClass="entr" presetSubtype="4" fill="hold"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wipe(down)">
                                      <p:cBhvr>
                                        <p:cTn id="89" dur="500"/>
                                        <p:tgtEl>
                                          <p:spTgt spid="62"/>
                                        </p:tgtEl>
                                      </p:cBhvr>
                                    </p:animEffect>
                                  </p:childTnLst>
                                </p:cTn>
                              </p:par>
                            </p:childTnLst>
                          </p:cTn>
                        </p:par>
                        <p:par>
                          <p:cTn id="90" fill="hold">
                            <p:stCondLst>
                              <p:cond delay="500"/>
                            </p:stCondLst>
                            <p:childTnLst>
                              <p:par>
                                <p:cTn id="91" presetID="1" presetClass="entr" presetSubtype="0" fill="hold" nodeType="after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childTnLst>
                          </p:cTn>
                        </p:par>
                        <p:par>
                          <p:cTn id="93" fill="hold">
                            <p:stCondLst>
                              <p:cond delay="500"/>
                            </p:stCondLst>
                            <p:childTnLst>
                              <p:par>
                                <p:cTn id="94" presetID="1" presetClass="entr" presetSubtype="0" fill="hold" grpId="0" nodeType="afterEffect">
                                  <p:stCondLst>
                                    <p:cond delay="0"/>
                                  </p:stCondLst>
                                  <p:childTnLst>
                                    <p:set>
                                      <p:cBhvr>
                                        <p:cTn id="95" dur="1" fill="hold">
                                          <p:stCondLst>
                                            <p:cond delay="0"/>
                                          </p:stCondLst>
                                        </p:cTn>
                                        <p:tgtEl>
                                          <p:spTgt spid="69"/>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68"/>
                                        </p:tgtEl>
                                        <p:attrNameLst>
                                          <p:attrName>style.visibility</p:attrName>
                                        </p:attrNameLst>
                                      </p:cBhvr>
                                      <p:to>
                                        <p:strVal val="visible"/>
                                      </p:to>
                                    </p:set>
                                    <p:animEffect transition="in" filter="fade">
                                      <p:cBhvr>
                                        <p:cTn id="105" dur="1000"/>
                                        <p:tgtEl>
                                          <p:spTgt spid="68"/>
                                        </p:tgtEl>
                                      </p:cBhvr>
                                    </p:animEffect>
                                    <p:anim calcmode="lin" valueType="num">
                                      <p:cBhvr>
                                        <p:cTn id="106" dur="1000" fill="hold"/>
                                        <p:tgtEl>
                                          <p:spTgt spid="68"/>
                                        </p:tgtEl>
                                        <p:attrNameLst>
                                          <p:attrName>ppt_x</p:attrName>
                                        </p:attrNameLst>
                                      </p:cBhvr>
                                      <p:tavLst>
                                        <p:tav tm="0">
                                          <p:val>
                                            <p:strVal val="#ppt_x"/>
                                          </p:val>
                                        </p:tav>
                                        <p:tav tm="100000">
                                          <p:val>
                                            <p:strVal val="#ppt_x"/>
                                          </p:val>
                                        </p:tav>
                                      </p:tavLst>
                                    </p:anim>
                                    <p:anim calcmode="lin" valueType="num">
                                      <p:cBhvr>
                                        <p:cTn id="10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0" grpId="0" uiExpand="1" build="p"/>
      <p:bldP spid="31" grpId="0"/>
      <p:bldP spid="34" grpId="0"/>
      <p:bldP spid="35" grpId="0" animBg="1"/>
      <p:bldP spid="47" grpId="0"/>
      <p:bldP spid="46" grpId="0" animBg="1"/>
      <p:bldP spid="55" grpId="0"/>
      <p:bldP spid="60" grpId="0" animBg="1"/>
      <p:bldP spid="68" grpId="0"/>
      <p:bldP spid="69" grpId="0"/>
      <p:bldP spid="70" grpId="0"/>
      <p:bldP spid="71" grpId="0" animBg="1"/>
      <p:bldP spid="74" grpId="0"/>
      <p:bldP spid="7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00000"/>
              </a:lnSpc>
            </a:pPr>
            <a:r>
              <a:rPr lang="zh-CN" altLang="en-US" sz="3600" dirty="0"/>
              <a:t>信息</a:t>
            </a:r>
            <a:endParaRPr lang="zh-CN" altLang="en-US" sz="2000" dirty="0">
              <a:solidFill>
                <a:schemeClr val="bg2">
                  <a:lumMod val="75000"/>
                </a:schemeClr>
              </a:solidFill>
            </a:endParaRPr>
          </a:p>
        </p:txBody>
      </p:sp>
      <p:sp>
        <p:nvSpPr>
          <p:cNvPr id="4" name="灯片编号占位符 3"/>
          <p:cNvSpPr>
            <a:spLocks noGrp="1"/>
          </p:cNvSpPr>
          <p:nvPr>
            <p:ph type="sldNum" sz="quarter" idx="12"/>
          </p:nvPr>
        </p:nvSpPr>
        <p:spPr/>
        <p:txBody>
          <a:bodyPr/>
          <a:lstStyle/>
          <a:p>
            <a:fld id="{38B4F502-AEE6-4D70-927B-AC49763F54CA}" type="slidenum">
              <a:rPr lang="zh-CN" altLang="en-US" smtClean="0"/>
              <a:t>25</a:t>
            </a:fld>
            <a:endParaRPr lang="zh-CN" altLang="en-US"/>
          </a:p>
        </p:txBody>
      </p:sp>
      <p:cxnSp>
        <p:nvCxnSpPr>
          <p:cNvPr id="5" name="直接连接符 4"/>
          <p:cNvCxnSpPr/>
          <p:nvPr/>
        </p:nvCxnSpPr>
        <p:spPr>
          <a:xfrm>
            <a:off x="5131836" y="4590661"/>
            <a:ext cx="0" cy="2022896"/>
          </a:xfrm>
          <a:prstGeom prst="line">
            <a:avLst/>
          </a:prstGeom>
          <a:ln w="222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
        <p:nvSpPr>
          <p:cNvPr id="7" name="矩形 6"/>
          <p:cNvSpPr/>
          <p:nvPr/>
        </p:nvSpPr>
        <p:spPr>
          <a:xfrm>
            <a:off x="1463508" y="4660553"/>
            <a:ext cx="2492990" cy="646331"/>
          </a:xfrm>
          <a:prstGeom prst="rect">
            <a:avLst/>
          </a:prstGeom>
        </p:spPr>
        <p:txBody>
          <a:bodyPr wrap="none">
            <a:spAutoFit/>
          </a:bodyPr>
          <a:lstStyle/>
          <a:p>
            <a:r>
              <a:rPr lang="zh-CN" altLang="en-US" sz="3600" b="1" dirty="0">
                <a:latin typeface="微软雅黑" panose="020B0503020204020204" pitchFamily="34" charset="-122"/>
                <a:ea typeface="微软雅黑" panose="020B0503020204020204" pitchFamily="34" charset="-122"/>
              </a:rPr>
              <a:t>传递的内容</a:t>
            </a:r>
            <a:endParaRPr lang="en-US" altLang="zh-CN" sz="3600" b="1" dirty="0">
              <a:latin typeface="微软雅黑" panose="020B0503020204020204" pitchFamily="34" charset="-122"/>
              <a:ea typeface="微软雅黑" panose="020B0503020204020204" pitchFamily="34" charset="-122"/>
            </a:endParaRPr>
          </a:p>
        </p:txBody>
      </p:sp>
      <p:sp>
        <p:nvSpPr>
          <p:cNvPr id="8" name="矩形 7"/>
          <p:cNvSpPr/>
          <p:nvPr/>
        </p:nvSpPr>
        <p:spPr>
          <a:xfrm>
            <a:off x="754118" y="5371276"/>
            <a:ext cx="4185761" cy="461665"/>
          </a:xfrm>
          <a:prstGeom prst="rect">
            <a:avLst/>
          </a:prstGeom>
        </p:spPr>
        <p:txBody>
          <a:bodyPr wrap="none">
            <a:spAutoFit/>
          </a:bodyPr>
          <a:lstStyle/>
          <a:p>
            <a:r>
              <a:rPr lang="zh-CN" altLang="en-US" sz="2400" dirty="0">
                <a:solidFill>
                  <a:schemeClr val="tx1">
                    <a:lumMod val="50000"/>
                    <a:lumOff val="50000"/>
                  </a:schemeClr>
                </a:solidFill>
                <a:latin typeface="微软雅黑" panose="020B0503020204020204" pitchFamily="34" charset="-122"/>
                <a:ea typeface="微软雅黑" panose="020B0503020204020204" pitchFamily="34" charset="-122"/>
              </a:rPr>
              <a:t>泛指人类社会传播的一切内容</a:t>
            </a:r>
          </a:p>
        </p:txBody>
      </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b="26141"/>
          <a:stretch/>
        </p:blipFill>
        <p:spPr>
          <a:xfrm>
            <a:off x="0" y="1067291"/>
            <a:ext cx="12192000" cy="3283388"/>
          </a:xfrm>
          <a:prstGeom prst="rect">
            <a:avLst/>
          </a:prstGeom>
        </p:spPr>
      </p:pic>
      <p:sp>
        <p:nvSpPr>
          <p:cNvPr id="13" name="内容占位符 2"/>
          <p:cNvSpPr txBox="1">
            <a:spLocks/>
          </p:cNvSpPr>
          <p:nvPr/>
        </p:nvSpPr>
        <p:spPr>
          <a:xfrm>
            <a:off x="5515751" y="4516016"/>
            <a:ext cx="5494176" cy="2256161"/>
          </a:xfrm>
          <a:prstGeom prst="rect">
            <a:avLst/>
          </a:prstGeom>
        </p:spPr>
        <p:txBody>
          <a:bodyPr>
            <a:normAutofit lnSpcReduction="10000"/>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n"/>
            </a:pPr>
            <a:r>
              <a:rPr lang="zh-CN" altLang="en-US" dirty="0">
                <a:solidFill>
                  <a:schemeClr val="tx1">
                    <a:lumMod val="65000"/>
                    <a:lumOff val="35000"/>
                  </a:schemeClr>
                </a:solidFill>
                <a:latin typeface="微软雅黑" panose="020B0503020204020204" pitchFamily="34" charset="-122"/>
              </a:rPr>
              <a:t> 指音讯、消息、通讯系统传输和处理的对象</a:t>
            </a:r>
            <a:endParaRPr lang="en-US" altLang="zh-CN" dirty="0">
              <a:solidFill>
                <a:schemeClr val="tx1">
                  <a:lumMod val="65000"/>
                  <a:lumOff val="35000"/>
                </a:schemeClr>
              </a:solidFill>
              <a:latin typeface="微软雅黑" panose="020B0503020204020204" pitchFamily="34" charset="-122"/>
            </a:endParaRPr>
          </a:p>
          <a:p>
            <a:pPr>
              <a:spcBef>
                <a:spcPts val="600"/>
              </a:spcBef>
              <a:buFont typeface="Wingdings" panose="05000000000000000000" pitchFamily="2" charset="2"/>
              <a:buChar char="n"/>
            </a:pPr>
            <a:r>
              <a:rPr lang="zh-CN" altLang="en-US" dirty="0">
                <a:solidFill>
                  <a:schemeClr val="tx1">
                    <a:lumMod val="65000"/>
                    <a:lumOff val="35000"/>
                  </a:schemeClr>
                </a:solidFill>
                <a:latin typeface="微软雅黑" panose="020B0503020204020204" pitchFamily="34" charset="-122"/>
              </a:rPr>
              <a:t> 信息是用来</a:t>
            </a:r>
            <a:r>
              <a:rPr lang="zh-CN" altLang="en-US" b="1" dirty="0">
                <a:solidFill>
                  <a:schemeClr val="accent2"/>
                </a:solidFill>
                <a:latin typeface="微软雅黑" panose="020B0503020204020204" pitchFamily="34" charset="-122"/>
              </a:rPr>
              <a:t>消除随机不确定性</a:t>
            </a:r>
            <a:r>
              <a:rPr lang="zh-CN" altLang="en-US" dirty="0">
                <a:solidFill>
                  <a:schemeClr val="tx1">
                    <a:lumMod val="65000"/>
                    <a:lumOff val="35000"/>
                  </a:schemeClr>
                </a:solidFill>
                <a:latin typeface="微软雅黑" panose="020B0503020204020204" pitchFamily="34" charset="-122"/>
              </a:rPr>
              <a:t>的东西（香农）</a:t>
            </a:r>
          </a:p>
        </p:txBody>
      </p:sp>
    </p:spTree>
    <p:extLst>
      <p:ext uri="{BB962C8B-B14F-4D97-AF65-F5344CB8AC3E}">
        <p14:creationId xmlns:p14="http://schemas.microsoft.com/office/powerpoint/2010/main" val="30449029"/>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grpId="0" nodeType="withEffect">
                                  <p:stCondLst>
                                    <p:cond delay="3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4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500"/>
                                        <p:tgtEl>
                                          <p:spTgt spid="1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500"/>
                                        <p:tgtEl>
                                          <p:spTgt spid="13">
                                            <p:txEl>
                                              <p:pRg st="1" end="1"/>
                                            </p:txEl>
                                          </p:spTgt>
                                        </p:tgtEl>
                                      </p:cBhvr>
                                    </p:animEffect>
                                  </p:childTnLst>
                                </p:cTn>
                              </p:par>
                              <p:par>
                                <p:cTn id="20" presetID="30" presetClass="emph" presetSubtype="0" fill="hold" nodeType="withEffect">
                                  <p:stCondLst>
                                    <p:cond delay="200"/>
                                  </p:stCondLst>
                                  <p:childTnLst>
                                    <p:animClr clrSpc="hsl" dir="cw">
                                      <p:cBhvr override="childStyle">
                                        <p:cTn id="21" dur="500" fill="hold"/>
                                        <p:tgtEl>
                                          <p:spTgt spid="13">
                                            <p:txEl>
                                              <p:pRg st="0" end="0"/>
                                            </p:txEl>
                                          </p:spTgt>
                                        </p:tgtEl>
                                        <p:attrNameLst>
                                          <p:attrName>style.color</p:attrName>
                                        </p:attrNameLst>
                                      </p:cBhvr>
                                      <p:by>
                                        <p:hsl h="0" s="12549" l="25098"/>
                                      </p:by>
                                    </p:animClr>
                                    <p:animClr clrSpc="hsl" dir="cw">
                                      <p:cBhvr>
                                        <p:cTn id="22" dur="500" fill="hold"/>
                                        <p:tgtEl>
                                          <p:spTgt spid="13">
                                            <p:txEl>
                                              <p:pRg st="0" end="0"/>
                                            </p:txEl>
                                          </p:spTgt>
                                        </p:tgtEl>
                                        <p:attrNameLst>
                                          <p:attrName>fillcolor</p:attrName>
                                        </p:attrNameLst>
                                      </p:cBhvr>
                                      <p:by>
                                        <p:hsl h="0" s="12549" l="25098"/>
                                      </p:by>
                                    </p:animClr>
                                    <p:animClr clrSpc="hsl" dir="cw">
                                      <p:cBhvr>
                                        <p:cTn id="23" dur="500" fill="hold"/>
                                        <p:tgtEl>
                                          <p:spTgt spid="13">
                                            <p:txEl>
                                              <p:pRg st="0" end="0"/>
                                            </p:txEl>
                                          </p:spTgt>
                                        </p:tgtEl>
                                        <p:attrNameLst>
                                          <p:attrName>stroke.color</p:attrName>
                                        </p:attrNameLst>
                                      </p:cBhvr>
                                      <p:by>
                                        <p:hsl h="0" s="12549" l="25098"/>
                                      </p:by>
                                    </p:animClr>
                                    <p:set>
                                      <p:cBhvr>
                                        <p:cTn id="24" dur="500" fill="hold"/>
                                        <p:tgtEl>
                                          <p:spTgt spid="13">
                                            <p:txEl>
                                              <p:pRg st="0" end="0"/>
                                            </p:txEl>
                                          </p:spTgt>
                                        </p:tgtEl>
                                        <p:attrNameLst>
                                          <p:attrName>fill.type</p:attrName>
                                        </p:attrNameLst>
                                      </p:cBhvr>
                                      <p:to>
                                        <p:strVal val="solid"/>
                                      </p:to>
                                    </p:set>
                                  </p:childTnLst>
                                  <p:subTnLst>
                                    <p:animClr clrSpc="rgb" dir="cw">
                                      <p:cBhvr override="childStyle">
                                        <p:cTn dur="1" fill="hold" display="0" masterRel="nextClick" afterEffect="1"/>
                                        <p:tgtEl>
                                          <p:spTgt spid="13">
                                            <p:txEl>
                                              <p:pRg st="0" end="0"/>
                                            </p:txEl>
                                          </p:spTgt>
                                        </p:tgtEl>
                                        <p:attrNameLst>
                                          <p:attrName>ppt_c</p:attrName>
                                        </p:attrNameLst>
                                      </p:cBhvr>
                                      <p:to>
                                        <a:srgbClr val="5F5F5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3719134" y="3609242"/>
            <a:ext cx="8472866"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8" name="图片 57"/>
          <p:cNvPicPr>
            <a:picLocks noChangeAspect="1"/>
          </p:cNvPicPr>
          <p:nvPr/>
        </p:nvPicPr>
        <p:blipFill rotWithShape="1">
          <a:blip r:embed="rId3" cstate="print">
            <a:extLst>
              <a:ext uri="{28A0092B-C50C-407E-A947-70E740481C1C}">
                <a14:useLocalDpi xmlns:a14="http://schemas.microsoft.com/office/drawing/2010/main" val="0"/>
              </a:ext>
            </a:extLst>
          </a:blip>
          <a:srcRect l="9933" t="9281" r="6301" b="12650"/>
          <a:stretch/>
        </p:blipFill>
        <p:spPr>
          <a:xfrm>
            <a:off x="-27131" y="0"/>
            <a:ext cx="10240406" cy="4252662"/>
          </a:xfrm>
          <a:prstGeom prst="rect">
            <a:avLst/>
          </a:prstGeom>
        </p:spPr>
      </p:pic>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rcRect l="66931" t="-529" r="18461" b="100000"/>
          <a:stretch>
            <a:fillRect/>
          </a:stretch>
        </p:blipFill>
        <p:spPr>
          <a:xfrm>
            <a:off x="1" y="-50581"/>
            <a:ext cx="1515911" cy="36286"/>
          </a:xfrm>
          <a:custGeom>
            <a:avLst/>
            <a:gdLst>
              <a:gd name="connsiteX0" fmla="*/ 0 w 1515911"/>
              <a:gd name="connsiteY0" fmla="*/ 0 h 36286"/>
              <a:gd name="connsiteX1" fmla="*/ 1333500 w 1515911"/>
              <a:gd name="connsiteY1" fmla="*/ 0 h 36286"/>
              <a:gd name="connsiteX2" fmla="*/ 1333500 w 1515911"/>
              <a:gd name="connsiteY2" fmla="*/ 6169 h 36286"/>
              <a:gd name="connsiteX3" fmla="*/ 1515911 w 1515911"/>
              <a:gd name="connsiteY3" fmla="*/ 36286 h 36286"/>
              <a:gd name="connsiteX4" fmla="*/ 0 w 1515911"/>
              <a:gd name="connsiteY4" fmla="*/ 36286 h 36286"/>
              <a:gd name="connsiteX5" fmla="*/ 0 w 1515911"/>
              <a:gd name="connsiteY5" fmla="*/ 0 h 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5911" h="36286">
                <a:moveTo>
                  <a:pt x="0" y="0"/>
                </a:moveTo>
                <a:lnTo>
                  <a:pt x="1333500" y="0"/>
                </a:lnTo>
                <a:lnTo>
                  <a:pt x="1333500" y="6169"/>
                </a:lnTo>
                <a:lnTo>
                  <a:pt x="1515911" y="36286"/>
                </a:lnTo>
                <a:lnTo>
                  <a:pt x="0" y="36286"/>
                </a:lnTo>
                <a:lnTo>
                  <a:pt x="0" y="0"/>
                </a:lnTo>
                <a:close/>
              </a:path>
            </a:pathLst>
          </a:custGeom>
        </p:spPr>
      </p:pic>
      <p:sp>
        <p:nvSpPr>
          <p:cNvPr id="4" name="灯片编号占位符 3"/>
          <p:cNvSpPr>
            <a:spLocks noGrp="1"/>
          </p:cNvSpPr>
          <p:nvPr>
            <p:ph type="sldNum" sz="quarter" idx="12"/>
          </p:nvPr>
        </p:nvSpPr>
        <p:spPr/>
        <p:txBody>
          <a:bodyPr/>
          <a:lstStyle/>
          <a:p>
            <a:fld id="{38B4F502-AEE6-4D70-927B-AC49763F54CA}" type="slidenum">
              <a:rPr lang="zh-CN" altLang="en-US" smtClean="0"/>
              <a:t>26</a:t>
            </a:fld>
            <a:endParaRPr lang="zh-CN" altLang="en-US" dirty="0"/>
          </a:p>
        </p:txBody>
      </p:sp>
      <p:sp>
        <p:nvSpPr>
          <p:cNvPr id="3" name="内容占位符 2"/>
          <p:cNvSpPr>
            <a:spLocks noGrp="1"/>
          </p:cNvSpPr>
          <p:nvPr>
            <p:ph idx="4294967295"/>
          </p:nvPr>
        </p:nvSpPr>
        <p:spPr>
          <a:xfrm>
            <a:off x="2883158" y="1949649"/>
            <a:ext cx="8236559" cy="1339850"/>
          </a:xfrm>
        </p:spPr>
        <p:txBody>
          <a:bodyPr>
            <a:noAutofit/>
          </a:bodyPr>
          <a:lstStyle/>
          <a:p>
            <a:pPr marL="0" indent="0" algn="ctr">
              <a:buNone/>
            </a:pPr>
            <a:r>
              <a:rPr lang="zh-CN" altLang="en-US" sz="5400" dirty="0"/>
              <a:t>如何度量信息？</a:t>
            </a:r>
          </a:p>
        </p:txBody>
      </p:sp>
      <p:sp>
        <p:nvSpPr>
          <p:cNvPr id="20" name="椭圆 19"/>
          <p:cNvSpPr/>
          <p:nvPr/>
        </p:nvSpPr>
        <p:spPr>
          <a:xfrm>
            <a:off x="4511414" y="4816753"/>
            <a:ext cx="348125" cy="348125"/>
          </a:xfrm>
          <a:prstGeom prst="ellipse">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椭圆 20"/>
          <p:cNvSpPr/>
          <p:nvPr/>
        </p:nvSpPr>
        <p:spPr>
          <a:xfrm>
            <a:off x="4511415" y="3996952"/>
            <a:ext cx="348125" cy="348125"/>
          </a:xfrm>
          <a:prstGeom prst="ellipse">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矩形 56"/>
          <p:cNvSpPr/>
          <p:nvPr/>
        </p:nvSpPr>
        <p:spPr>
          <a:xfrm>
            <a:off x="5163185" y="3928986"/>
            <a:ext cx="5584764" cy="2123658"/>
          </a:xfrm>
          <a:prstGeom prst="rect">
            <a:avLst/>
          </a:prstGeom>
        </p:spPr>
        <p:txBody>
          <a:bodyPr wrap="square">
            <a:spAutoFit/>
          </a:bodyPr>
          <a:lstStyle/>
          <a:p>
            <a:pPr>
              <a:lnSpc>
                <a:spcPct val="110000"/>
              </a:lnSpc>
            </a:pP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信息是使我们了解到的事物</a:t>
            </a:r>
            <a:r>
              <a:rPr lang="zh-CN" altLang="en-US" sz="2400" b="1" dirty="0">
                <a:solidFill>
                  <a:schemeClr val="tx1">
                    <a:lumMod val="65000"/>
                    <a:lumOff val="35000"/>
                  </a:schemeClr>
                </a:solidFill>
                <a:latin typeface="Microsoft YaHei" panose="020B0503020204020204" pitchFamily="34" charset="-122"/>
                <a:ea typeface="Microsoft YaHei" panose="020B0503020204020204" pitchFamily="34" charset="-122"/>
              </a:rPr>
              <a:t>未知的性质</a:t>
            </a:r>
            <a:endParaRPr lang="en-US" altLang="zh-CN" sz="2400"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nSpc>
                <a:spcPct val="110000"/>
              </a:lnSpc>
            </a:pPr>
            <a:endParaRPr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nSpc>
                <a:spcPct val="110000"/>
              </a:lnSpc>
            </a:pP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信息是对事件进行</a:t>
            </a:r>
            <a:r>
              <a:rPr lang="zh-CN" altLang="en-US" sz="2400" b="1" dirty="0">
                <a:solidFill>
                  <a:schemeClr val="tx1">
                    <a:lumMod val="65000"/>
                    <a:lumOff val="35000"/>
                  </a:schemeClr>
                </a:solidFill>
                <a:latin typeface="Microsoft YaHei" panose="020B0503020204020204" pitchFamily="34" charset="-122"/>
                <a:ea typeface="Microsoft YaHei" panose="020B0503020204020204" pitchFamily="34" charset="-122"/>
              </a:rPr>
              <a:t>观测的结果</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，观测存在很多种</a:t>
            </a:r>
            <a:r>
              <a:rPr lang="zh-CN" altLang="en-US" sz="2400" b="1" dirty="0">
                <a:solidFill>
                  <a:schemeClr val="tx1">
                    <a:lumMod val="65000"/>
                    <a:lumOff val="35000"/>
                  </a:schemeClr>
                </a:solidFill>
                <a:latin typeface="Microsoft YaHei" panose="020B0503020204020204" pitchFamily="34" charset="-122"/>
                <a:ea typeface="Microsoft YaHei" panose="020B0503020204020204" pitchFamily="34" charset="-122"/>
              </a:rPr>
              <a:t>可能的结果</a:t>
            </a:r>
            <a:r>
              <a:rPr lang="zh-CN" altLang="en-US" sz="2400" dirty="0">
                <a:solidFill>
                  <a:schemeClr val="tx1">
                    <a:lumMod val="65000"/>
                    <a:lumOff val="35000"/>
                  </a:schemeClr>
                </a:solidFill>
                <a:latin typeface="Microsoft YaHei" panose="020B0503020204020204" pitchFamily="34" charset="-122"/>
                <a:ea typeface="Microsoft YaHei" panose="020B0503020204020204" pitchFamily="34" charset="-122"/>
              </a:rPr>
              <a:t>，出现这些结果的可能性是不同的</a:t>
            </a:r>
          </a:p>
        </p:txBody>
      </p:sp>
    </p:spTree>
    <p:extLst>
      <p:ext uri="{BB962C8B-B14F-4D97-AF65-F5344CB8AC3E}">
        <p14:creationId xmlns:p14="http://schemas.microsoft.com/office/powerpoint/2010/main" val="2974905922"/>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57">
                                            <p:txEl>
                                              <p:pRg st="0" end="0"/>
                                            </p:txEl>
                                          </p:spTgt>
                                        </p:tgtEl>
                                        <p:attrNameLst>
                                          <p:attrName>style.visibility</p:attrName>
                                        </p:attrNameLst>
                                      </p:cBhvr>
                                      <p:to>
                                        <p:strVal val="visible"/>
                                      </p:to>
                                    </p:set>
                                    <p:animEffect transition="in" filter="wipe(left)">
                                      <p:cBhvr>
                                        <p:cTn id="10" dur="500"/>
                                        <p:tgtEl>
                                          <p:spTgt spid="5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57">
                                            <p:txEl>
                                              <p:pRg st="2" end="2"/>
                                            </p:txEl>
                                          </p:spTgt>
                                        </p:tgtEl>
                                        <p:attrNameLst>
                                          <p:attrName>style.visibility</p:attrName>
                                        </p:attrNameLst>
                                      </p:cBhvr>
                                      <p:to>
                                        <p:strVal val="visible"/>
                                      </p:to>
                                    </p:set>
                                    <p:animEffect transition="in" filter="wipe(left)">
                                      <p:cBhvr>
                                        <p:cTn id="18" dur="500"/>
                                        <p:tgtEl>
                                          <p:spTgt spid="57">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7">
                                            <p:txEl>
                                              <p:pRg st="0" end="0"/>
                                            </p:txEl>
                                          </p:spTgt>
                                        </p:tgtEl>
                                      </p:cBhvr>
                                    </p:animEffect>
                                    <p:set>
                                      <p:cBhvr>
                                        <p:cTn id="23" dur="1" fill="hold">
                                          <p:stCondLst>
                                            <p:cond delay="499"/>
                                          </p:stCondLst>
                                        </p:cTn>
                                        <p:tgtEl>
                                          <p:spTgt spid="5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通信中如何传递信息</a:t>
            </a:r>
          </a:p>
        </p:txBody>
      </p:sp>
      <p:sp>
        <p:nvSpPr>
          <p:cNvPr id="3" name="内容占位符 2"/>
          <p:cNvSpPr>
            <a:spLocks noGrp="1"/>
          </p:cNvSpPr>
          <p:nvPr>
            <p:ph idx="1"/>
          </p:nvPr>
        </p:nvSpPr>
        <p:spPr>
          <a:xfrm>
            <a:off x="1192763" y="4236411"/>
            <a:ext cx="4414935" cy="2262177"/>
          </a:xfrm>
        </p:spPr>
        <p:txBody>
          <a:bodyPr/>
          <a:lstStyle/>
          <a:p>
            <a:pPr marL="0" indent="0">
              <a:buNone/>
            </a:pPr>
            <a:r>
              <a:rPr lang="zh-CN" altLang="zh-CN" b="1" dirty="0"/>
              <a:t>请吃饭</a:t>
            </a:r>
            <a:endParaRPr lang="en-US" altLang="zh-CN" b="1" dirty="0"/>
          </a:p>
          <a:p>
            <a:pPr lvl="1"/>
            <a:r>
              <a:rPr lang="zh-CN" altLang="en-US" b="1" dirty="0"/>
              <a:t>炒菜</a:t>
            </a:r>
            <a:r>
              <a:rPr lang="zh-CN" altLang="zh-CN" dirty="0"/>
              <a:t>的可能性</a:t>
            </a:r>
            <a:r>
              <a:rPr lang="en-US" altLang="zh-CN" dirty="0"/>
              <a:t> 50% (0.5)</a:t>
            </a:r>
          </a:p>
          <a:p>
            <a:pPr lvl="1"/>
            <a:r>
              <a:rPr lang="zh-CN" altLang="zh-CN" b="1" dirty="0">
                <a:solidFill>
                  <a:schemeClr val="accent1"/>
                </a:solidFill>
              </a:rPr>
              <a:t>饺子</a:t>
            </a:r>
            <a:r>
              <a:rPr lang="zh-CN" altLang="zh-CN" dirty="0"/>
              <a:t>的可能性</a:t>
            </a:r>
            <a:r>
              <a:rPr lang="en-US" altLang="zh-CN" dirty="0"/>
              <a:t> 25% (0.25)</a:t>
            </a:r>
          </a:p>
          <a:p>
            <a:pPr lvl="1"/>
            <a:r>
              <a:rPr lang="zh-CN" altLang="zh-CN" b="1" dirty="0">
                <a:solidFill>
                  <a:schemeClr val="accent2">
                    <a:lumMod val="75000"/>
                  </a:schemeClr>
                </a:solidFill>
              </a:rPr>
              <a:t>火锅</a:t>
            </a:r>
            <a:r>
              <a:rPr lang="zh-CN" altLang="zh-CN" dirty="0"/>
              <a:t>的可能性</a:t>
            </a:r>
            <a:r>
              <a:rPr lang="en-US" altLang="zh-CN" dirty="0"/>
              <a:t> 25% (0.25)</a:t>
            </a: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27</a:t>
            </a:fld>
            <a:endParaRPr lang="zh-CN" altLang="en-US"/>
          </a:p>
        </p:txBody>
      </p:sp>
      <p:grpSp>
        <p:nvGrpSpPr>
          <p:cNvPr id="6" name="组合 5"/>
          <p:cNvGrpSpPr/>
          <p:nvPr/>
        </p:nvGrpSpPr>
        <p:grpSpPr>
          <a:xfrm>
            <a:off x="8588011" y="1299947"/>
            <a:ext cx="2288917" cy="2637862"/>
            <a:chOff x="8313380" y="1299947"/>
            <a:chExt cx="2288917" cy="2637862"/>
          </a:xfrm>
        </p:grpSpPr>
        <p:pic>
          <p:nvPicPr>
            <p:cNvPr id="11" name="图片 10"/>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13380" y="1299947"/>
              <a:ext cx="1469183" cy="1469183"/>
            </a:xfrm>
            <a:prstGeom prst="rect">
              <a:avLst/>
            </a:prstGeom>
          </p:spPr>
        </p:pic>
        <p:pic>
          <p:nvPicPr>
            <p:cNvPr id="12" name="图片 11"/>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047972" y="2383484"/>
              <a:ext cx="1554325" cy="1554325"/>
            </a:xfrm>
            <a:prstGeom prst="rect">
              <a:avLst/>
            </a:prstGeom>
          </p:spPr>
        </p:pic>
      </p:grpSp>
      <p:grpSp>
        <p:nvGrpSpPr>
          <p:cNvPr id="5" name="组合 4"/>
          <p:cNvGrpSpPr/>
          <p:nvPr/>
        </p:nvGrpSpPr>
        <p:grpSpPr>
          <a:xfrm>
            <a:off x="1168666" y="1299947"/>
            <a:ext cx="2266317" cy="2637862"/>
            <a:chOff x="1476573" y="1299947"/>
            <a:chExt cx="2266317" cy="2637862"/>
          </a:xfrm>
        </p:grpSpPr>
        <p:pic>
          <p:nvPicPr>
            <p:cNvPr id="10" name="图片 9"/>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76573" y="2383484"/>
              <a:ext cx="1554325" cy="1554325"/>
            </a:xfrm>
            <a:prstGeom prst="rect">
              <a:avLst/>
            </a:prstGeom>
          </p:spPr>
        </p:pic>
        <p:pic>
          <p:nvPicPr>
            <p:cNvPr id="13" name="图片 12"/>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2273707" y="1299947"/>
              <a:ext cx="1469183" cy="1469183"/>
            </a:xfrm>
            <a:prstGeom prst="rect">
              <a:avLst/>
            </a:prstGeom>
          </p:spPr>
        </p:pic>
      </p:grpSp>
      <p:sp>
        <p:nvSpPr>
          <p:cNvPr id="14" name="矩形 13"/>
          <p:cNvSpPr/>
          <p:nvPr/>
        </p:nvSpPr>
        <p:spPr>
          <a:xfrm>
            <a:off x="3640002" y="2312346"/>
            <a:ext cx="4703177" cy="461665"/>
          </a:xfrm>
          <a:prstGeom prst="rect">
            <a:avLst/>
          </a:prstGeom>
        </p:spPr>
        <p:txBody>
          <a:bodyPr wrap="square">
            <a:spAutoFit/>
          </a:bodyPr>
          <a:lstStyle/>
          <a:p>
            <a:pPr lvl="1" algn="ctr"/>
            <a:r>
              <a:rPr lang="en-US" altLang="zh-CN" sz="2400" dirty="0">
                <a:solidFill>
                  <a:schemeClr val="tx1">
                    <a:lumMod val="65000"/>
                    <a:lumOff val="35000"/>
                  </a:schemeClr>
                </a:solidFill>
                <a:latin typeface="Arial" panose="020B0604020202020204" pitchFamily="34" charset="0"/>
                <a:cs typeface="Arial" panose="020B0604020202020204" pitchFamily="34" charset="0"/>
              </a:rPr>
              <a:t>0111 0001 1001 1…</a:t>
            </a:r>
            <a:endParaRPr lang="zh-CN" altLang="en-US" sz="2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5" name="矩形 14"/>
          <p:cNvSpPr/>
          <p:nvPr/>
        </p:nvSpPr>
        <p:spPr>
          <a:xfrm>
            <a:off x="3640003" y="1742151"/>
            <a:ext cx="4498157" cy="584775"/>
          </a:xfrm>
          <a:prstGeom prst="rect">
            <a:avLst/>
          </a:prstGeom>
        </p:spPr>
        <p:txBody>
          <a:bodyPr wrap="square">
            <a:spAutoFit/>
          </a:bodyPr>
          <a:lstStyle/>
          <a:p>
            <a:pPr lvl="1" algn="ctr"/>
            <a:r>
              <a:rPr lang="zh-CN" altLang="en-US" sz="3200" b="1" dirty="0">
                <a:latin typeface="微软雅黑" panose="020B0503020204020204" pitchFamily="34" charset="-122"/>
                <a:ea typeface="微软雅黑" panose="020B0503020204020204" pitchFamily="34" charset="-122"/>
              </a:rPr>
              <a:t>“今天吃</a:t>
            </a:r>
            <a:r>
              <a:rPr lang="zh-CN" altLang="en-US" sz="3200" b="1" dirty="0">
                <a:solidFill>
                  <a:schemeClr val="accent2">
                    <a:lumMod val="75000"/>
                  </a:schemeClr>
                </a:solidFill>
                <a:latin typeface="微软雅黑" panose="020B0503020204020204" pitchFamily="34" charset="-122"/>
                <a:ea typeface="微软雅黑" panose="020B0503020204020204" pitchFamily="34" charset="-122"/>
              </a:rPr>
              <a:t>火锅</a:t>
            </a: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a:t>
            </a:r>
            <a:endParaRPr lang="en-US" altLang="zh-CN" sz="3200" b="1" dirty="0">
              <a:latin typeface="微软雅黑" panose="020B0503020204020204" pitchFamily="34" charset="-122"/>
              <a:ea typeface="微软雅黑" panose="020B0503020204020204" pitchFamily="34" charset="-122"/>
            </a:endParaRPr>
          </a:p>
        </p:txBody>
      </p:sp>
      <p:sp>
        <p:nvSpPr>
          <p:cNvPr id="16" name="内容占位符 2"/>
          <p:cNvSpPr txBox="1">
            <a:spLocks/>
          </p:cNvSpPr>
          <p:nvPr/>
        </p:nvSpPr>
        <p:spPr>
          <a:xfrm>
            <a:off x="9322602" y="4220862"/>
            <a:ext cx="2400493" cy="2262177"/>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b="1" dirty="0"/>
              <a:t>接收信息</a:t>
            </a:r>
            <a:endParaRPr lang="en-US" altLang="zh-CN" b="1" dirty="0"/>
          </a:p>
          <a:p>
            <a:pPr lvl="1"/>
            <a:r>
              <a:rPr lang="zh-CN" altLang="en-US" b="1" dirty="0"/>
              <a:t>吃炒菜？</a:t>
            </a:r>
            <a:endParaRPr lang="en-US" altLang="zh-CN" b="1" dirty="0"/>
          </a:p>
          <a:p>
            <a:pPr lvl="1"/>
            <a:r>
              <a:rPr lang="zh-CN" altLang="en-US" b="1" dirty="0">
                <a:solidFill>
                  <a:schemeClr val="accent1"/>
                </a:solidFill>
              </a:rPr>
              <a:t>吃</a:t>
            </a:r>
            <a:r>
              <a:rPr lang="zh-CN" altLang="zh-CN" b="1" dirty="0">
                <a:solidFill>
                  <a:schemeClr val="accent1"/>
                </a:solidFill>
              </a:rPr>
              <a:t>饺子</a:t>
            </a:r>
            <a:r>
              <a:rPr lang="zh-CN" altLang="en-US" b="1" dirty="0">
                <a:solidFill>
                  <a:schemeClr val="accent1"/>
                </a:solidFill>
              </a:rPr>
              <a:t>？</a:t>
            </a:r>
            <a:endParaRPr lang="en-US" altLang="zh-CN" b="1" dirty="0">
              <a:solidFill>
                <a:schemeClr val="accent1"/>
              </a:solidFill>
            </a:endParaRPr>
          </a:p>
          <a:p>
            <a:pPr lvl="1"/>
            <a:r>
              <a:rPr lang="zh-CN" altLang="en-US" b="1" dirty="0">
                <a:solidFill>
                  <a:schemeClr val="accent2">
                    <a:lumMod val="75000"/>
                  </a:schemeClr>
                </a:solidFill>
              </a:rPr>
              <a:t>吃</a:t>
            </a:r>
            <a:r>
              <a:rPr lang="zh-CN" altLang="zh-CN" b="1" dirty="0">
                <a:solidFill>
                  <a:schemeClr val="accent2">
                    <a:lumMod val="75000"/>
                  </a:schemeClr>
                </a:solidFill>
              </a:rPr>
              <a:t>火锅</a:t>
            </a:r>
            <a:r>
              <a:rPr lang="zh-CN" altLang="en-US" b="1" dirty="0">
                <a:solidFill>
                  <a:schemeClr val="accent2">
                    <a:lumMod val="75000"/>
                  </a:schemeClr>
                </a:solidFill>
              </a:rPr>
              <a:t>？</a:t>
            </a:r>
            <a:endParaRPr lang="en-US" altLang="zh-CN" b="1" dirty="0">
              <a:solidFill>
                <a:schemeClr val="accent2">
                  <a:lumMod val="75000"/>
                </a:schemeClr>
              </a:solidFill>
            </a:endParaRPr>
          </a:p>
          <a:p>
            <a:endParaRPr lang="zh-CN" altLang="en-US" dirty="0"/>
          </a:p>
        </p:txBody>
      </p:sp>
      <p:sp>
        <p:nvSpPr>
          <p:cNvPr id="8" name="矩形 7"/>
          <p:cNvSpPr/>
          <p:nvPr/>
        </p:nvSpPr>
        <p:spPr>
          <a:xfrm>
            <a:off x="5607698" y="3307507"/>
            <a:ext cx="1005403" cy="584775"/>
          </a:xfrm>
          <a:prstGeom prst="rect">
            <a:avLst/>
          </a:prstGeom>
          <a:ln>
            <a:solidFill>
              <a:srgbClr val="0070C0"/>
            </a:solidFill>
          </a:ln>
        </p:spPr>
        <p:txBody>
          <a:bodyPr wrap="none">
            <a:spAutoFit/>
          </a:bodyPr>
          <a:lstStyle/>
          <a:p>
            <a:r>
              <a:rPr lang="en-US" altLang="zh-CN" sz="3200" b="1" dirty="0">
                <a:effectLst>
                  <a:outerShdw blurRad="38100" dist="38100" dir="2700000" algn="tl">
                    <a:srgbClr val="000000">
                      <a:alpha val="43137"/>
                    </a:srgbClr>
                  </a:outerShdw>
                </a:effectLst>
              </a:rPr>
              <a:t>N </a:t>
            </a:r>
            <a:r>
              <a:rPr lang="zh-CN" altLang="en-US" sz="3200" b="1" dirty="0">
                <a:effectLst>
                  <a:outerShdw blurRad="38100" dist="38100" dir="2700000" algn="tl">
                    <a:srgbClr val="000000">
                      <a:alpha val="43137"/>
                    </a:srgbClr>
                  </a:outerShdw>
                </a:effectLst>
              </a:rPr>
              <a:t>次</a:t>
            </a:r>
          </a:p>
        </p:txBody>
      </p:sp>
    </p:spTree>
    <p:extLst>
      <p:ext uri="{BB962C8B-B14F-4D97-AF65-F5344CB8AC3E}">
        <p14:creationId xmlns:p14="http://schemas.microsoft.com/office/powerpoint/2010/main" val="3701354148"/>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anim calcmode="lin" valueType="num">
                                      <p:cBhvr>
                                        <p:cTn id="16" dur="500" fill="hold"/>
                                        <p:tgtEl>
                                          <p:spTgt spid="14"/>
                                        </p:tgtEl>
                                        <p:attrNameLst>
                                          <p:attrName>ppt_x</p:attrName>
                                        </p:attrNameLst>
                                      </p:cBhvr>
                                      <p:tavLst>
                                        <p:tav tm="0">
                                          <p:val>
                                            <p:strVal val="#ppt_x"/>
                                          </p:val>
                                        </p:tav>
                                        <p:tav tm="100000">
                                          <p:val>
                                            <p:strVal val="#ppt_x"/>
                                          </p:val>
                                        </p:tav>
                                      </p:tavLst>
                                    </p:anim>
                                    <p:anim calcmode="lin" valueType="num">
                                      <p:cBhvr>
                                        <p:cTn id="1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anim calcmode="lin" valueType="num">
                                      <p:cBhvr>
                                        <p:cTn id="2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42" presetClass="entr" presetSubtype="0" fill="hold" nodeType="after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anim calcmode="lin" valueType="num">
                                      <p:cBhvr>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anim calcmode="lin" valueType="num">
                                      <p:cBhvr>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6">
                                            <p:txEl>
                                              <p:pRg st="1" end="1"/>
                                            </p:txEl>
                                          </p:spTgt>
                                        </p:tgtEl>
                                        <p:attrNameLst>
                                          <p:attrName>style.visibility</p:attrName>
                                        </p:attrNameLst>
                                      </p:cBhvr>
                                      <p:to>
                                        <p:strVal val="visible"/>
                                      </p:to>
                                    </p:set>
                                    <p:animEffect transition="in" filter="fade">
                                      <p:cBhvr>
                                        <p:cTn id="46" dur="500"/>
                                        <p:tgtEl>
                                          <p:spTgt spid="16">
                                            <p:txEl>
                                              <p:pRg st="1" end="1"/>
                                            </p:txEl>
                                          </p:spTgt>
                                        </p:tgtEl>
                                      </p:cBhvr>
                                    </p:animEffect>
                                    <p:anim calcmode="lin" valueType="num">
                                      <p:cBhvr>
                                        <p:cTn id="47"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48" dur="5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par>
                          <p:cTn id="49" fill="hold">
                            <p:stCondLst>
                              <p:cond delay="500"/>
                            </p:stCondLst>
                            <p:childTnLst>
                              <p:par>
                                <p:cTn id="50" presetID="42" presetClass="entr" presetSubtype="0" fill="hold" nodeType="afterEffect">
                                  <p:stCondLst>
                                    <p:cond delay="0"/>
                                  </p:stCondLst>
                                  <p:childTnLst>
                                    <p:set>
                                      <p:cBhvr>
                                        <p:cTn id="51" dur="1" fill="hold">
                                          <p:stCondLst>
                                            <p:cond delay="0"/>
                                          </p:stCondLst>
                                        </p:cTn>
                                        <p:tgtEl>
                                          <p:spTgt spid="16">
                                            <p:txEl>
                                              <p:pRg st="2" end="2"/>
                                            </p:txEl>
                                          </p:spTgt>
                                        </p:tgtEl>
                                        <p:attrNameLst>
                                          <p:attrName>style.visibility</p:attrName>
                                        </p:attrNameLst>
                                      </p:cBhvr>
                                      <p:to>
                                        <p:strVal val="visible"/>
                                      </p:to>
                                    </p:set>
                                    <p:animEffect transition="in" filter="fade">
                                      <p:cBhvr>
                                        <p:cTn id="52" dur="500"/>
                                        <p:tgtEl>
                                          <p:spTgt spid="16">
                                            <p:txEl>
                                              <p:pRg st="2" end="2"/>
                                            </p:txEl>
                                          </p:spTgt>
                                        </p:tgtEl>
                                      </p:cBhvr>
                                    </p:animEffect>
                                    <p:anim calcmode="lin" valueType="num">
                                      <p:cBhvr>
                                        <p:cTn id="53"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54" dur="5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2" presetClass="entr" presetSubtype="0" fill="hold" nodeType="afterEffect">
                                  <p:stCondLst>
                                    <p:cond delay="0"/>
                                  </p:stCondLst>
                                  <p:childTnLst>
                                    <p:set>
                                      <p:cBhvr>
                                        <p:cTn id="57" dur="1" fill="hold">
                                          <p:stCondLst>
                                            <p:cond delay="0"/>
                                          </p:stCondLst>
                                        </p:cTn>
                                        <p:tgtEl>
                                          <p:spTgt spid="16">
                                            <p:txEl>
                                              <p:pRg st="3" end="3"/>
                                            </p:txEl>
                                          </p:spTgt>
                                        </p:tgtEl>
                                        <p:attrNameLst>
                                          <p:attrName>style.visibility</p:attrName>
                                        </p:attrNameLst>
                                      </p:cBhvr>
                                      <p:to>
                                        <p:strVal val="visible"/>
                                      </p:to>
                                    </p:set>
                                    <p:animEffect transition="in" filter="fade">
                                      <p:cBhvr>
                                        <p:cTn id="58" dur="500"/>
                                        <p:tgtEl>
                                          <p:spTgt spid="16">
                                            <p:txEl>
                                              <p:pRg st="3" end="3"/>
                                            </p:txEl>
                                          </p:spTgt>
                                        </p:tgtEl>
                                      </p:cBhvr>
                                    </p:animEffect>
                                    <p:anim calcmode="lin" valueType="num">
                                      <p:cBhvr>
                                        <p:cTn id="5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p:cTn id="60" dur="500" fill="hold"/>
                                        <p:tgtEl>
                                          <p:spTgt spid="1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求解</a:t>
            </a:r>
          </a:p>
        </p:txBody>
      </p:sp>
      <p:sp>
        <p:nvSpPr>
          <p:cNvPr id="3" name="内容占位符 2"/>
          <p:cNvSpPr>
            <a:spLocks noGrp="1"/>
          </p:cNvSpPr>
          <p:nvPr>
            <p:ph idx="1"/>
          </p:nvPr>
        </p:nvSpPr>
        <p:spPr>
          <a:xfrm>
            <a:off x="895738" y="1163421"/>
            <a:ext cx="5998029" cy="5438101"/>
          </a:xfrm>
        </p:spPr>
        <p:txBody>
          <a:bodyPr>
            <a:normAutofit fontScale="92500" lnSpcReduction="10000"/>
          </a:bodyPr>
          <a:lstStyle/>
          <a:p>
            <a:pPr marL="0" indent="0">
              <a:buNone/>
            </a:pPr>
            <a:r>
              <a:rPr lang="zh-CN" altLang="en-US" sz="3000" b="1" dirty="0">
                <a:solidFill>
                  <a:schemeClr val="accent2">
                    <a:lumMod val="75000"/>
                  </a:schemeClr>
                </a:solidFill>
              </a:rPr>
              <a:t>如何</a:t>
            </a:r>
            <a:r>
              <a:rPr lang="zh-CN" altLang="zh-CN" sz="3000" b="1" dirty="0">
                <a:solidFill>
                  <a:schemeClr val="accent2">
                    <a:lumMod val="75000"/>
                  </a:schemeClr>
                </a:solidFill>
              </a:rPr>
              <a:t>编码</a:t>
            </a:r>
            <a:r>
              <a:rPr lang="zh-CN" altLang="en-US" sz="3000" b="1" dirty="0">
                <a:solidFill>
                  <a:schemeClr val="accent2">
                    <a:lumMod val="75000"/>
                  </a:schemeClr>
                </a:solidFill>
              </a:rPr>
              <a:t>？</a:t>
            </a:r>
            <a:endParaRPr lang="en-US" altLang="zh-CN" sz="3000" b="1" dirty="0">
              <a:solidFill>
                <a:schemeClr val="accent2">
                  <a:lumMod val="75000"/>
                </a:schemeClr>
              </a:solidFill>
            </a:endParaRPr>
          </a:p>
          <a:p>
            <a:pPr marL="0" indent="0">
              <a:buNone/>
            </a:pPr>
            <a:r>
              <a:rPr lang="zh-CN" altLang="en-US" sz="2400" dirty="0"/>
              <a:t>炒菜</a:t>
            </a:r>
            <a:r>
              <a:rPr lang="en-US" altLang="zh-CN" sz="2600" dirty="0"/>
              <a:t>=11  </a:t>
            </a:r>
            <a:r>
              <a:rPr lang="zh-CN" altLang="zh-CN" sz="2600" dirty="0"/>
              <a:t>饺子</a:t>
            </a:r>
            <a:r>
              <a:rPr lang="en-US" altLang="zh-CN" sz="2600" dirty="0"/>
              <a:t>=00  </a:t>
            </a:r>
            <a:r>
              <a:rPr lang="zh-CN" altLang="zh-CN" sz="2600" dirty="0"/>
              <a:t>火锅</a:t>
            </a:r>
            <a:r>
              <a:rPr lang="en-US" altLang="zh-CN" sz="2600" dirty="0"/>
              <a:t>=01</a:t>
            </a:r>
          </a:p>
          <a:p>
            <a:pPr marL="0" indent="0">
              <a:buNone/>
            </a:pPr>
            <a:endParaRPr lang="en-US" altLang="zh-CN" dirty="0"/>
          </a:p>
          <a:p>
            <a:pPr marL="0" indent="0">
              <a:buNone/>
            </a:pPr>
            <a:r>
              <a:rPr lang="zh-CN" altLang="zh-CN" sz="3000" b="1" dirty="0">
                <a:solidFill>
                  <a:schemeClr val="accent2">
                    <a:lumMod val="75000"/>
                  </a:schemeClr>
                </a:solidFill>
              </a:rPr>
              <a:t>节约传输成本</a:t>
            </a:r>
            <a:r>
              <a:rPr lang="zh-CN" altLang="en-US" sz="3000" b="1" dirty="0">
                <a:solidFill>
                  <a:schemeClr val="accent2">
                    <a:lumMod val="75000"/>
                  </a:schemeClr>
                </a:solidFill>
              </a:rPr>
              <a:t>？</a:t>
            </a:r>
            <a:endParaRPr lang="en-US" altLang="zh-CN" sz="3000" b="1" dirty="0">
              <a:solidFill>
                <a:schemeClr val="accent2">
                  <a:lumMod val="75000"/>
                </a:schemeClr>
              </a:solidFill>
            </a:endParaRPr>
          </a:p>
          <a:p>
            <a:pPr marL="0" indent="0">
              <a:buNone/>
            </a:pPr>
            <a:r>
              <a:rPr lang="zh-CN" altLang="en-US" dirty="0"/>
              <a:t>炒菜</a:t>
            </a:r>
            <a:r>
              <a:rPr lang="en-US" altLang="zh-CN" dirty="0"/>
              <a:t>=1  </a:t>
            </a:r>
            <a:r>
              <a:rPr lang="zh-CN" altLang="zh-CN" dirty="0"/>
              <a:t>饺子</a:t>
            </a:r>
            <a:r>
              <a:rPr lang="en-US" altLang="zh-CN" dirty="0"/>
              <a:t>=00  </a:t>
            </a:r>
            <a:r>
              <a:rPr lang="zh-CN" altLang="zh-CN" dirty="0"/>
              <a:t>火锅</a:t>
            </a:r>
            <a:r>
              <a:rPr lang="en-US" altLang="zh-CN" dirty="0"/>
              <a:t>=01</a:t>
            </a:r>
          </a:p>
          <a:p>
            <a:pPr marL="0" indent="0">
              <a:buNone/>
            </a:pPr>
            <a:r>
              <a:rPr lang="zh-CN" altLang="zh-CN" dirty="0"/>
              <a:t>比较短的代码来表示可能性较大的</a:t>
            </a:r>
            <a:r>
              <a:rPr lang="zh-CN" altLang="en-US" dirty="0"/>
              <a:t>情况</a:t>
            </a:r>
            <a:endParaRPr lang="en-US" altLang="zh-CN" dirty="0"/>
          </a:p>
          <a:p>
            <a:pPr marL="0" indent="0">
              <a:buNone/>
            </a:pPr>
            <a:endParaRPr lang="en-US" altLang="zh-CN" dirty="0"/>
          </a:p>
          <a:p>
            <a:pPr marL="0" indent="0">
              <a:buNone/>
            </a:pPr>
            <a:r>
              <a:rPr lang="zh-CN" altLang="zh-CN" sz="3000" b="1" dirty="0">
                <a:solidFill>
                  <a:schemeClr val="accent2">
                    <a:lumMod val="75000"/>
                  </a:schemeClr>
                </a:solidFill>
              </a:rPr>
              <a:t>传输之前，</a:t>
            </a:r>
            <a:r>
              <a:rPr lang="zh-CN" altLang="en-US" sz="3000" b="1" dirty="0">
                <a:solidFill>
                  <a:schemeClr val="accent2">
                    <a:lumMod val="75000"/>
                  </a:schemeClr>
                </a:solidFill>
              </a:rPr>
              <a:t>根据可能性判断</a:t>
            </a:r>
            <a:r>
              <a:rPr lang="zh-CN" altLang="zh-CN" sz="3000" b="1" dirty="0">
                <a:solidFill>
                  <a:schemeClr val="accent2">
                    <a:lumMod val="75000"/>
                  </a:schemeClr>
                </a:solidFill>
              </a:rPr>
              <a:t>可能会收到多少位代码？</a:t>
            </a:r>
            <a:endParaRPr lang="en-US" altLang="zh-CN" sz="3000" b="1" dirty="0">
              <a:solidFill>
                <a:schemeClr val="accent2">
                  <a:lumMod val="75000"/>
                </a:schemeClr>
              </a:solidFill>
            </a:endParaRPr>
          </a:p>
          <a:p>
            <a:pPr marL="0" indent="0">
              <a:buNone/>
            </a:pPr>
            <a:r>
              <a:rPr lang="zh-CN" altLang="zh-CN" dirty="0"/>
              <a:t>期望值</a:t>
            </a:r>
            <a:endParaRPr lang="en-US" altLang="zh-CN" dirty="0"/>
          </a:p>
          <a:p>
            <a:pPr marL="0" indent="0">
              <a:buNone/>
            </a:pPr>
            <a:r>
              <a:rPr lang="en-US" altLang="zh-CN" dirty="0"/>
              <a:t>L = 0.5*1+0.25*2+0.25*2= 1.5 </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28</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1197689"/>
            <a:ext cx="3294927" cy="5158844"/>
          </a:xfrm>
          <a:prstGeom prst="rect">
            <a:avLst/>
          </a:prstGeom>
        </p:spPr>
      </p:pic>
      <p:cxnSp>
        <p:nvCxnSpPr>
          <p:cNvPr id="7" name="直接连接符 6"/>
          <p:cNvCxnSpPr/>
          <p:nvPr/>
        </p:nvCxnSpPr>
        <p:spPr>
          <a:xfrm>
            <a:off x="765062" y="1272334"/>
            <a:ext cx="0" cy="799062"/>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1644125"/>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left)">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left)">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wipe(left)">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编码问题</a:t>
            </a:r>
          </a:p>
        </p:txBody>
      </p:sp>
      <p:sp>
        <p:nvSpPr>
          <p:cNvPr id="3" name="内容占位符 2"/>
          <p:cNvSpPr>
            <a:spLocks noGrp="1"/>
          </p:cNvSpPr>
          <p:nvPr>
            <p:ph idx="1"/>
          </p:nvPr>
        </p:nvSpPr>
        <p:spPr>
          <a:xfrm>
            <a:off x="2946462" y="1596820"/>
            <a:ext cx="7111938" cy="4316856"/>
          </a:xfrm>
        </p:spPr>
        <p:txBody>
          <a:bodyPr>
            <a:normAutofit/>
          </a:bodyPr>
          <a:lstStyle/>
          <a:p>
            <a:pPr marL="0" indent="0">
              <a:buNone/>
            </a:pPr>
            <a:r>
              <a:rPr lang="zh-CN" altLang="en-US" sz="3200" b="1" dirty="0">
                <a:solidFill>
                  <a:srgbClr val="0070C0"/>
                </a:solidFill>
              </a:rPr>
              <a:t>如果：炒菜</a:t>
            </a:r>
            <a:r>
              <a:rPr lang="en-US" altLang="zh-CN" sz="3200" b="1" dirty="0">
                <a:solidFill>
                  <a:srgbClr val="0070C0"/>
                </a:solidFill>
              </a:rPr>
              <a:t>=00</a:t>
            </a:r>
            <a:r>
              <a:rPr lang="zh-CN" altLang="en-US" sz="3200" b="1" dirty="0">
                <a:solidFill>
                  <a:srgbClr val="0070C0"/>
                </a:solidFill>
              </a:rPr>
              <a:t>，饺子</a:t>
            </a:r>
            <a:r>
              <a:rPr lang="en-US" altLang="zh-CN" sz="3200" b="1" dirty="0">
                <a:solidFill>
                  <a:srgbClr val="0070C0"/>
                </a:solidFill>
              </a:rPr>
              <a:t>=1</a:t>
            </a:r>
            <a:r>
              <a:rPr lang="zh-CN" altLang="en-US" sz="3200" b="1" dirty="0">
                <a:solidFill>
                  <a:srgbClr val="0070C0"/>
                </a:solidFill>
              </a:rPr>
              <a:t>，火锅</a:t>
            </a:r>
            <a:r>
              <a:rPr lang="en-US" altLang="zh-CN" sz="3200" b="1" dirty="0">
                <a:solidFill>
                  <a:srgbClr val="0070C0"/>
                </a:solidFill>
              </a:rPr>
              <a:t>=01</a:t>
            </a:r>
          </a:p>
          <a:p>
            <a:pPr marL="0" indent="0">
              <a:spcBef>
                <a:spcPts val="600"/>
              </a:spcBef>
              <a:buNone/>
            </a:pPr>
            <a:r>
              <a:rPr lang="zh-CN" altLang="en-US" dirty="0"/>
              <a:t>    期望值：</a:t>
            </a:r>
            <a:r>
              <a:rPr lang="en-US" altLang="zh-CN" dirty="0"/>
              <a:t>L = 0.5*2+0.25*1+0.25*2 = 1.75</a:t>
            </a:r>
          </a:p>
          <a:p>
            <a:pPr marL="0" indent="0">
              <a:buNone/>
            </a:pPr>
            <a:endParaRPr lang="en-US" altLang="zh-CN" sz="3200" dirty="0"/>
          </a:p>
          <a:p>
            <a:pPr marL="0" indent="0">
              <a:buNone/>
            </a:pPr>
            <a:r>
              <a:rPr lang="zh-CN" altLang="en-US" sz="3200" b="1" dirty="0">
                <a:solidFill>
                  <a:srgbClr val="0070C0"/>
                </a:solidFill>
              </a:rPr>
              <a:t>猜测</a:t>
            </a:r>
            <a:endParaRPr lang="en-US" altLang="zh-CN" sz="3200" b="1" dirty="0">
              <a:solidFill>
                <a:srgbClr val="0070C0"/>
              </a:solidFill>
            </a:endParaRPr>
          </a:p>
          <a:p>
            <a:pPr marL="457200" lvl="1" indent="0">
              <a:spcBef>
                <a:spcPts val="600"/>
              </a:spcBef>
              <a:buNone/>
            </a:pPr>
            <a:r>
              <a:rPr lang="en-US" altLang="zh-CN" dirty="0"/>
              <a:t>1</a:t>
            </a:r>
            <a:r>
              <a:rPr lang="zh-CN" altLang="en-US" dirty="0"/>
              <a:t>）</a:t>
            </a:r>
            <a:r>
              <a:rPr lang="zh-CN" altLang="zh-CN" dirty="0"/>
              <a:t>无论怎么编码，</a:t>
            </a:r>
            <a:r>
              <a:rPr lang="zh-CN" altLang="zh-CN" b="1" dirty="0"/>
              <a:t>码长期望值</a:t>
            </a:r>
            <a:r>
              <a:rPr lang="zh-CN" altLang="en-US" dirty="0"/>
              <a:t>有一个最短界限</a:t>
            </a:r>
            <a:endParaRPr lang="en-US" altLang="zh-CN" dirty="0"/>
          </a:p>
          <a:p>
            <a:pPr marL="457200" lvl="1" indent="0">
              <a:buNone/>
            </a:pPr>
            <a:r>
              <a:rPr lang="en-US" altLang="zh-CN" dirty="0"/>
              <a:t>2</a:t>
            </a:r>
            <a:r>
              <a:rPr lang="zh-CN" altLang="en-US" dirty="0"/>
              <a:t>）考虑是否将码长的期望值作为</a:t>
            </a:r>
            <a:r>
              <a:rPr lang="zh-CN" altLang="en-US" b="1" dirty="0"/>
              <a:t>信息的度量</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29</a:t>
            </a:fld>
            <a:endParaRPr lang="zh-CN" altLang="en-US"/>
          </a:p>
        </p:txBody>
      </p:sp>
      <p:cxnSp>
        <p:nvCxnSpPr>
          <p:cNvPr id="6" name="直接连接符 5"/>
          <p:cNvCxnSpPr/>
          <p:nvPr/>
        </p:nvCxnSpPr>
        <p:spPr>
          <a:xfrm>
            <a:off x="1448852" y="3284830"/>
            <a:ext cx="902897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758" y="3624619"/>
            <a:ext cx="1395704" cy="139570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913" y="1687840"/>
            <a:ext cx="1123488" cy="1123488"/>
          </a:xfrm>
          <a:prstGeom prst="rect">
            <a:avLst/>
          </a:prstGeom>
        </p:spPr>
      </p:pic>
    </p:spTree>
    <p:extLst>
      <p:ext uri="{BB962C8B-B14F-4D97-AF65-F5344CB8AC3E}">
        <p14:creationId xmlns:p14="http://schemas.microsoft.com/office/powerpoint/2010/main" val="2915655725"/>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概况和发展</a:t>
            </a:r>
            <a:endParaRPr lang="zh-CN" altLang="en-US" dirty="0"/>
          </a:p>
        </p:txBody>
      </p:sp>
      <p:grpSp>
        <p:nvGrpSpPr>
          <p:cNvPr id="4" name="Group 5"/>
          <p:cNvGrpSpPr>
            <a:grpSpLocks noChangeAspect="1"/>
          </p:cNvGrpSpPr>
          <p:nvPr/>
        </p:nvGrpSpPr>
        <p:grpSpPr bwMode="auto">
          <a:xfrm>
            <a:off x="2351585" y="2276872"/>
            <a:ext cx="3024187" cy="3600450"/>
            <a:chOff x="0" y="0"/>
            <a:chExt cx="1972" cy="2633"/>
          </a:xfrm>
        </p:grpSpPr>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l="2249" t="17998" r="37120"/>
            <a:stretch>
              <a:fillRect/>
            </a:stretch>
          </p:blipFill>
          <p:spPr bwMode="auto">
            <a:xfrm>
              <a:off x="0" y="0"/>
              <a:ext cx="928" cy="1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l="2249" t="17998" r="37120"/>
            <a:stretch>
              <a:fillRect/>
            </a:stretch>
          </p:blipFill>
          <p:spPr bwMode="auto">
            <a:xfrm>
              <a:off x="1044" y="1379"/>
              <a:ext cx="928" cy="1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l="2249" t="17998" r="37120"/>
            <a:stretch>
              <a:fillRect/>
            </a:stretch>
          </p:blipFill>
          <p:spPr bwMode="auto">
            <a:xfrm>
              <a:off x="0" y="1361"/>
              <a:ext cx="928" cy="1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9"/>
            <p:cNvPicPr>
              <a:picLocks noChangeAspect="1" noChangeArrowheads="1"/>
            </p:cNvPicPr>
            <p:nvPr/>
          </p:nvPicPr>
          <p:blipFill>
            <a:blip r:embed="rId2">
              <a:extLst>
                <a:ext uri="{28A0092B-C50C-407E-A947-70E740481C1C}">
                  <a14:useLocalDpi xmlns:a14="http://schemas.microsoft.com/office/drawing/2010/main" val="0"/>
                </a:ext>
              </a:extLst>
            </a:blip>
            <a:srcRect l="2249" t="17998" r="37120"/>
            <a:stretch>
              <a:fillRect/>
            </a:stretch>
          </p:blipFill>
          <p:spPr bwMode="auto">
            <a:xfrm>
              <a:off x="1044" y="0"/>
              <a:ext cx="928" cy="1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909" y="2291160"/>
            <a:ext cx="3960812"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325260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rot="21145558">
            <a:off x="907204" y="1686459"/>
            <a:ext cx="5787675" cy="923330"/>
          </a:xfrm>
          <a:prstGeom prst="rect">
            <a:avLst/>
          </a:prstGeom>
        </p:spPr>
        <p:txBody>
          <a:bodyPr wrap="none">
            <a:spAutoFit/>
          </a:bodyPr>
          <a:lstStyle/>
          <a:p>
            <a:r>
              <a:rPr lang="en-US" altLang="zh-CN" sz="5400" dirty="0">
                <a:solidFill>
                  <a:schemeClr val="accent6">
                    <a:lumMod val="40000"/>
                    <a:lumOff val="60000"/>
                  </a:schemeClr>
                </a:solidFill>
                <a:latin typeface="Brush Script MT" panose="03060802040406070304" pitchFamily="66" charset="0"/>
              </a:rPr>
              <a:t>Claude Elwood Shannon</a:t>
            </a:r>
            <a:endParaRPr lang="zh-CN" altLang="en-US" sz="5400" dirty="0">
              <a:solidFill>
                <a:schemeClr val="accent6">
                  <a:lumMod val="40000"/>
                  <a:lumOff val="60000"/>
                </a:schemeClr>
              </a:solidFill>
              <a:latin typeface="Brush Script MT" panose="03060802040406070304" pitchFamily="66" charset="0"/>
            </a:endParaRPr>
          </a:p>
        </p:txBody>
      </p:sp>
      <p:cxnSp>
        <p:nvCxnSpPr>
          <p:cNvPr id="2" name="直接连接符 1"/>
          <p:cNvCxnSpPr/>
          <p:nvPr/>
        </p:nvCxnSpPr>
        <p:spPr>
          <a:xfrm>
            <a:off x="609600" y="2109433"/>
            <a:ext cx="6876288" cy="77382"/>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
        <p:nvSpPr>
          <p:cNvPr id="5" name="矩形 4"/>
          <p:cNvSpPr/>
          <p:nvPr/>
        </p:nvSpPr>
        <p:spPr>
          <a:xfrm>
            <a:off x="755904" y="974175"/>
            <a:ext cx="4913376" cy="1292662"/>
          </a:xfrm>
          <a:prstGeom prst="rect">
            <a:avLst/>
          </a:prstGeom>
        </p:spPr>
        <p:txBody>
          <a:bodyPr wrap="square">
            <a:spAutoFit/>
          </a:bodyPr>
          <a:lstStyle/>
          <a:p>
            <a:pPr marL="0" lvl="1" indent="-342900">
              <a:lnSpc>
                <a:spcPct val="130000"/>
              </a:lnSpc>
              <a:buClr>
                <a:schemeClr val="folHlink"/>
              </a:buClr>
              <a:buSzPct val="60000"/>
            </a:pPr>
            <a:r>
              <a:rPr lang="en-US" altLang="zh-CN" sz="2400" dirty="0">
                <a:latin typeface="Times New Roman" panose="02020603050405020304" pitchFamily="18" charset="0"/>
                <a:cs typeface="Times New Roman" panose="02020603050405020304" pitchFamily="18" charset="0"/>
              </a:rPr>
              <a:t>Claude Elwood Shannon </a:t>
            </a:r>
            <a:endParaRPr lang="en-US" altLang="zh-CN" sz="2400" b="1" dirty="0">
              <a:solidFill>
                <a:srgbClr val="21477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342900">
              <a:lnSpc>
                <a:spcPct val="130000"/>
              </a:lnSpc>
              <a:buClr>
                <a:schemeClr val="folHlink"/>
              </a:buClr>
              <a:buSzPct val="60000"/>
            </a:pPr>
            <a:r>
              <a:rPr lang="zh-CN" altLang="en-US" sz="3600" b="1" dirty="0">
                <a:solidFill>
                  <a:srgbClr val="21477F"/>
                </a:solidFill>
                <a:latin typeface="微软雅黑" panose="020B0503020204020204" pitchFamily="34" charset="-122"/>
                <a:ea typeface="微软雅黑" panose="020B0503020204020204" pitchFamily="34" charset="-122"/>
              </a:rPr>
              <a:t>克劳德</a:t>
            </a:r>
            <a:r>
              <a:rPr lang="en-US" altLang="zh-CN" sz="3600" b="1" dirty="0">
                <a:solidFill>
                  <a:srgbClr val="21477F"/>
                </a:solidFill>
                <a:latin typeface="微软雅黑" panose="020B0503020204020204" pitchFamily="34" charset="-122"/>
                <a:ea typeface="微软雅黑" panose="020B0503020204020204" pitchFamily="34" charset="-122"/>
              </a:rPr>
              <a:t>·</a:t>
            </a:r>
            <a:r>
              <a:rPr lang="zh-CN" altLang="en-US" sz="3600" b="1" dirty="0">
                <a:solidFill>
                  <a:srgbClr val="21477F"/>
                </a:solidFill>
                <a:latin typeface="微软雅黑" panose="020B0503020204020204" pitchFamily="34" charset="-122"/>
                <a:ea typeface="微软雅黑" panose="020B0503020204020204" pitchFamily="34" charset="-122"/>
              </a:rPr>
              <a:t>艾尔伍德</a:t>
            </a:r>
            <a:r>
              <a:rPr lang="en-US" altLang="zh-CN" sz="3600" b="1" dirty="0">
                <a:solidFill>
                  <a:srgbClr val="21477F"/>
                </a:solidFill>
                <a:latin typeface="微软雅黑" panose="020B0503020204020204" pitchFamily="34" charset="-122"/>
                <a:ea typeface="微软雅黑" panose="020B0503020204020204" pitchFamily="34" charset="-122"/>
              </a:rPr>
              <a:t>·</a:t>
            </a:r>
            <a:r>
              <a:rPr lang="zh-CN" altLang="en-US" sz="3600" b="1" dirty="0">
                <a:solidFill>
                  <a:srgbClr val="21477F"/>
                </a:solidFill>
                <a:latin typeface="微软雅黑" panose="020B0503020204020204" pitchFamily="34" charset="-122"/>
                <a:ea typeface="微软雅黑" panose="020B0503020204020204" pitchFamily="34" charset="-122"/>
              </a:rPr>
              <a:t>香农</a:t>
            </a:r>
          </a:p>
        </p:txBody>
      </p:sp>
      <p:sp>
        <p:nvSpPr>
          <p:cNvPr id="7" name="矩形 6"/>
          <p:cNvSpPr/>
          <p:nvPr/>
        </p:nvSpPr>
        <p:spPr>
          <a:xfrm>
            <a:off x="1237488" y="2987190"/>
            <a:ext cx="5340096" cy="3200876"/>
          </a:xfrm>
          <a:prstGeom prst="rect">
            <a:avLst/>
          </a:prstGeom>
        </p:spPr>
        <p:txBody>
          <a:bodyPr wrap="square">
            <a:spAutoFit/>
          </a:bodyPr>
          <a:lstStyle/>
          <a:p>
            <a:pPr>
              <a:lnSpc>
                <a:spcPct val="130000"/>
              </a:lnSpc>
            </a:pPr>
            <a:r>
              <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1916</a:t>
            </a:r>
            <a:r>
              <a:rPr lang="zh-CN" altLang="en-US"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30</a:t>
            </a:r>
            <a:r>
              <a:rPr lang="zh-CN" altLang="en-US"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日</a:t>
            </a:r>
            <a:r>
              <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—2001</a:t>
            </a:r>
            <a:r>
              <a:rPr lang="zh-CN" altLang="en-US"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24</a:t>
            </a:r>
            <a:r>
              <a:rPr lang="zh-CN" altLang="en-US"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日</a:t>
            </a:r>
            <a:endPar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美国数学家、信息论的创始人</a:t>
            </a:r>
            <a:endPar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spcBef>
                <a:spcPts val="1200"/>
              </a:spcBef>
            </a:pPr>
            <a:r>
              <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1941</a:t>
            </a:r>
            <a:r>
              <a:rPr lang="zh-CN" altLang="en-US"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年进入贝尔实验室工作</a:t>
            </a:r>
            <a:endParaRPr lang="en-US" altLang="zh-CN"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spcBef>
                <a:spcPts val="1200"/>
              </a:spcBef>
            </a:pPr>
            <a:r>
              <a:rPr lang="zh-CN" altLang="en-US" sz="2800" dirty="0">
                <a:solidFill>
                  <a:srgbClr val="333333"/>
                </a:solidFill>
                <a:latin typeface="Times New Roman" panose="02020603050405020304" pitchFamily="18" charset="0"/>
                <a:ea typeface="微软雅黑" panose="020B0503020204020204" pitchFamily="34" charset="-122"/>
                <a:cs typeface="Times New Roman" panose="02020603050405020304" pitchFamily="18" charset="0"/>
              </a:rPr>
              <a:t>提出信息熵的概念，为信息论和数字通信奠定了基础</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5888" y="1041906"/>
            <a:ext cx="3022535" cy="4267107"/>
          </a:xfrm>
          <a:prstGeom prst="ellipse">
            <a:avLst/>
          </a:prstGeom>
          <a:ln>
            <a:noFill/>
          </a:ln>
          <a:effectLst>
            <a:softEdge rad="112500"/>
          </a:effectLst>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3018" y="3171074"/>
            <a:ext cx="1510810" cy="2137939"/>
          </a:xfrm>
          <a:prstGeom prst="rect">
            <a:avLst/>
          </a:prstGeom>
          <a:effectLst>
            <a:outerShdw blurRad="50800" dist="152400" dir="600000" algn="l" rotWithShape="0">
              <a:prstClr val="black">
                <a:alpha val="40000"/>
              </a:prstClr>
            </a:outerShdw>
          </a:effectLst>
          <a:scene3d>
            <a:camera prst="perspectiveLeft"/>
            <a:lightRig rig="threePt" dir="t"/>
          </a:scene3d>
          <a:sp3d>
            <a:bevelT prst="convex"/>
          </a:sp3d>
        </p:spPr>
      </p:pic>
    </p:spTree>
    <p:extLst>
      <p:ext uri="{BB962C8B-B14F-4D97-AF65-F5344CB8AC3E}">
        <p14:creationId xmlns:p14="http://schemas.microsoft.com/office/powerpoint/2010/main" val="325164644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strVal val="(6*min(max(#ppt_w*#ppt_h,.3),1)-7.4)/-.7*#ppt_w"/>
                                          </p:val>
                                        </p:tav>
                                        <p:tav tm="100000">
                                          <p:val>
                                            <p:strVal val="#ppt_w"/>
                                          </p:val>
                                        </p:tav>
                                      </p:tavLst>
                                    </p:anim>
                                    <p:anim calcmode="lin" valueType="num">
                                      <p:cBhvr>
                                        <p:cTn id="8" dur="500" fill="hold"/>
                                        <p:tgtEl>
                                          <p:spTgt spid="7">
                                            <p:txEl>
                                              <p:pRg st="0" end="0"/>
                                            </p:txEl>
                                          </p:spTgt>
                                        </p:tgtEl>
                                        <p:attrNameLst>
                                          <p:attrName>ppt_h</p:attrName>
                                        </p:attrNameLst>
                                      </p:cBhvr>
                                      <p:tavLst>
                                        <p:tav tm="0">
                                          <p:val>
                                            <p:strVal val="(6*min(max(#ppt_w*#ppt_h,.3),1)-7.4)/-.7*#ppt_h"/>
                                          </p:val>
                                        </p:tav>
                                        <p:tav tm="100000">
                                          <p:val>
                                            <p:strVal val="#ppt_h"/>
                                          </p:val>
                                        </p:tav>
                                      </p:tavLst>
                                    </p:anim>
                                    <p:anim calcmode="lin" valueType="num">
                                      <p:cBhvr>
                                        <p:cTn id="9" dur="500" fill="hold"/>
                                        <p:tgtEl>
                                          <p:spTgt spid="7">
                                            <p:txEl>
                                              <p:pRg st="0" end="0"/>
                                            </p:txEl>
                                          </p:spTgt>
                                        </p:tgtEl>
                                        <p:attrNameLst>
                                          <p:attrName>ppt_x</p:attrName>
                                        </p:attrNameLst>
                                      </p:cBhvr>
                                      <p:tavLst>
                                        <p:tav tm="0">
                                          <p:val>
                                            <p:fltVal val="0.5"/>
                                          </p:val>
                                        </p:tav>
                                        <p:tav tm="100000">
                                          <p:val>
                                            <p:strVal val="#ppt_x"/>
                                          </p:val>
                                        </p:tav>
                                      </p:tavLst>
                                    </p:anim>
                                    <p:anim calcmode="lin" valueType="num">
                                      <p:cBhvr>
                                        <p:cTn id="10" dur="500" fill="hold"/>
                                        <p:tgtEl>
                                          <p:spTgt spid="7">
                                            <p:txEl>
                                              <p:pRg st="0" end="0"/>
                                            </p:txEl>
                                          </p:spTgt>
                                        </p:tgtEl>
                                        <p:attrNameLst>
                                          <p:attrName>ppt_y</p:attrName>
                                        </p:attrNameLst>
                                      </p:cBhvr>
                                      <p:tavLst>
                                        <p:tav tm="0">
                                          <p:val>
                                            <p:strVal val="1+(6*min(max(#ppt_w*#ppt_h,.3),1)-7.4)/-.7*#ppt_h/2"/>
                                          </p:val>
                                        </p:tav>
                                        <p:tav tm="100000">
                                          <p:val>
                                            <p:strVal val="#ppt_y"/>
                                          </p:val>
                                        </p:tav>
                                      </p:tavLst>
                                    </p:anim>
                                  </p:childTnLst>
                                </p:cTn>
                              </p:par>
                              <p:par>
                                <p:cTn id="11" presetID="23" presetClass="entr" presetSubtype="36"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strVal val="(6*min(max(#ppt_w*#ppt_h,.3),1)-7.4)/-.7*#ppt_w"/>
                                          </p:val>
                                        </p:tav>
                                        <p:tav tm="100000">
                                          <p:val>
                                            <p:strVal val="#ppt_w"/>
                                          </p:val>
                                        </p:tav>
                                      </p:tavLst>
                                    </p:anim>
                                    <p:anim calcmode="lin" valueType="num">
                                      <p:cBhvr>
                                        <p:cTn id="14" dur="500" fill="hold"/>
                                        <p:tgtEl>
                                          <p:spTgt spid="7">
                                            <p:txEl>
                                              <p:pRg st="1" end="1"/>
                                            </p:txEl>
                                          </p:spTgt>
                                        </p:tgtEl>
                                        <p:attrNameLst>
                                          <p:attrName>ppt_h</p:attrName>
                                        </p:attrNameLst>
                                      </p:cBhvr>
                                      <p:tavLst>
                                        <p:tav tm="0">
                                          <p:val>
                                            <p:strVal val="(6*min(max(#ppt_w*#ppt_h,.3),1)-7.4)/-.7*#ppt_h"/>
                                          </p:val>
                                        </p:tav>
                                        <p:tav tm="100000">
                                          <p:val>
                                            <p:strVal val="#ppt_h"/>
                                          </p:val>
                                        </p:tav>
                                      </p:tavLst>
                                    </p:anim>
                                    <p:anim calcmode="lin" valueType="num">
                                      <p:cBhvr>
                                        <p:cTn id="15" dur="500" fill="hold"/>
                                        <p:tgtEl>
                                          <p:spTgt spid="7">
                                            <p:txEl>
                                              <p:pRg st="1" end="1"/>
                                            </p:txEl>
                                          </p:spTgt>
                                        </p:tgtEl>
                                        <p:attrNameLst>
                                          <p:attrName>ppt_x</p:attrName>
                                        </p:attrNameLst>
                                      </p:cBhvr>
                                      <p:tavLst>
                                        <p:tav tm="0">
                                          <p:val>
                                            <p:fltVal val="0.5"/>
                                          </p:val>
                                        </p:tav>
                                        <p:tav tm="100000">
                                          <p:val>
                                            <p:strVal val="#ppt_x"/>
                                          </p:val>
                                        </p:tav>
                                      </p:tavLst>
                                    </p:anim>
                                    <p:anim calcmode="lin" valueType="num">
                                      <p:cBhvr>
                                        <p:cTn id="16" dur="500" fill="hold"/>
                                        <p:tgtEl>
                                          <p:spTgt spid="7">
                                            <p:txEl>
                                              <p:pRg st="1" end="1"/>
                                            </p:txEl>
                                          </p:spTgt>
                                        </p:tgtEl>
                                        <p:attrNameLst>
                                          <p:attrName>ppt_y</p:attrName>
                                        </p:attrNameLst>
                                      </p:cBhvr>
                                      <p:tavLst>
                                        <p:tav tm="0">
                                          <p:val>
                                            <p:strVal val="1+(6*min(max(#ppt_w*#ppt_h,.3),1)-7.4)/-.7*#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wipe(left)">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wipe(left)">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750"/>
                                        <p:tgtEl>
                                          <p:spTgt spid="11"/>
                                        </p:tgtEl>
                                      </p:cBhvr>
                                    </p:animEffect>
                                    <p:anim calcmode="lin" valueType="num">
                                      <p:cBhvr>
                                        <p:cTn id="32" dur="750" fill="hold"/>
                                        <p:tgtEl>
                                          <p:spTgt spid="11"/>
                                        </p:tgtEl>
                                        <p:attrNameLst>
                                          <p:attrName>ppt_x</p:attrName>
                                        </p:attrNameLst>
                                      </p:cBhvr>
                                      <p:tavLst>
                                        <p:tav tm="0">
                                          <p:val>
                                            <p:strVal val="#ppt_x"/>
                                          </p:val>
                                        </p:tav>
                                        <p:tav tm="100000">
                                          <p:val>
                                            <p:strVal val="#ppt_x"/>
                                          </p:val>
                                        </p:tav>
                                      </p:tavLst>
                                    </p:anim>
                                    <p:anim calcmode="lin" valueType="num">
                                      <p:cBhvr>
                                        <p:cTn id="33"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10"/>
                                        </p:tgtEl>
                                      </p:cBhvr>
                                    </p:animEffect>
                                    <p:animScale>
                                      <p:cBhvr>
                                        <p:cTn id="38"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信息熵</a:t>
            </a:r>
            <a:endParaRPr lang="en-US" altLang="zh-CN" b="1" dirty="0"/>
          </a:p>
        </p:txBody>
      </p:sp>
      <p:sp>
        <p:nvSpPr>
          <p:cNvPr id="3" name="内容占位符 2"/>
          <p:cNvSpPr>
            <a:spLocks noGrp="1"/>
          </p:cNvSpPr>
          <p:nvPr>
            <p:ph idx="1"/>
          </p:nvPr>
        </p:nvSpPr>
        <p:spPr>
          <a:xfrm>
            <a:off x="2279576" y="1844824"/>
            <a:ext cx="7772400" cy="4114800"/>
          </a:xfrm>
        </p:spPr>
        <p:txBody>
          <a:bodyPr/>
          <a:lstStyle/>
          <a:p>
            <a:pPr algn="just">
              <a:spcBef>
                <a:spcPts val="1200"/>
              </a:spcBef>
              <a:buClr>
                <a:schemeClr val="tx2"/>
              </a:buClr>
              <a:buSzPct val="75000"/>
              <a:buFont typeface="Wingdings" panose="05000000000000000000" pitchFamily="2" charset="2"/>
              <a:buChar char="Ø"/>
            </a:pPr>
            <a:r>
              <a:rPr lang="zh-CN" altLang="zh-CN" dirty="0"/>
              <a:t>事物运动状态或存在方式的</a:t>
            </a:r>
            <a:r>
              <a:rPr lang="zh-CN" altLang="zh-CN" b="1" dirty="0">
                <a:solidFill>
                  <a:srgbClr val="C00000"/>
                </a:solidFill>
              </a:rPr>
              <a:t>不确定性</a:t>
            </a:r>
            <a:endParaRPr lang="en-US" altLang="zh-CN" b="1" dirty="0">
              <a:solidFill>
                <a:srgbClr val="C00000"/>
              </a:solidFill>
            </a:endParaRPr>
          </a:p>
          <a:p>
            <a:pPr algn="just">
              <a:spcBef>
                <a:spcPts val="1200"/>
              </a:spcBef>
              <a:buClr>
                <a:schemeClr val="tx2"/>
              </a:buClr>
              <a:buSzPct val="75000"/>
              <a:buFont typeface="Wingdings" panose="05000000000000000000" pitchFamily="2" charset="2"/>
              <a:buChar char="Ø"/>
            </a:pPr>
            <a:r>
              <a:rPr lang="zh-CN" altLang="zh-CN" b="1" dirty="0">
                <a:solidFill>
                  <a:srgbClr val="C00000"/>
                </a:solidFill>
              </a:rPr>
              <a:t>熵</a:t>
            </a:r>
            <a:r>
              <a:rPr lang="zh-CN" altLang="zh-CN" dirty="0"/>
              <a:t>作为一个随机事件的不确定性或</a:t>
            </a:r>
            <a:r>
              <a:rPr lang="zh-CN" altLang="zh-CN" b="1" dirty="0">
                <a:solidFill>
                  <a:srgbClr val="C00000"/>
                </a:solidFill>
              </a:rPr>
              <a:t>信息量的量度</a:t>
            </a:r>
            <a:r>
              <a:rPr lang="zh-CN" altLang="zh-CN" dirty="0"/>
              <a:t>的描述</a:t>
            </a:r>
            <a:endParaRPr lang="en-US" altLang="zh-CN" dirty="0"/>
          </a:p>
          <a:p>
            <a:pPr algn="just">
              <a:spcBef>
                <a:spcPts val="1200"/>
              </a:spcBef>
              <a:buClr>
                <a:schemeClr val="tx2"/>
              </a:buClr>
              <a:buSzPct val="75000"/>
              <a:buFont typeface="Wingdings" panose="05000000000000000000" pitchFamily="2" charset="2"/>
              <a:buChar char="Ø"/>
            </a:pPr>
            <a:r>
              <a:rPr lang="zh-CN" altLang="zh-CN" b="1" dirty="0">
                <a:solidFill>
                  <a:srgbClr val="C00000"/>
                </a:solidFill>
              </a:rPr>
              <a:t>信息熵</a:t>
            </a:r>
            <a:r>
              <a:rPr lang="zh-CN" altLang="zh-CN" dirty="0"/>
              <a:t>描述的是</a:t>
            </a:r>
            <a:r>
              <a:rPr lang="zh-CN" altLang="zh-CN" b="1" dirty="0">
                <a:solidFill>
                  <a:srgbClr val="C00000"/>
                </a:solidFill>
              </a:rPr>
              <a:t>信源的不确定性</a:t>
            </a:r>
            <a:r>
              <a:rPr lang="zh-CN" altLang="zh-CN" dirty="0"/>
              <a:t>，是信源中所有目标的</a:t>
            </a:r>
            <a:r>
              <a:rPr lang="zh-CN" altLang="zh-CN" b="1" dirty="0">
                <a:solidFill>
                  <a:srgbClr val="C00000"/>
                </a:solidFill>
              </a:rPr>
              <a:t>平均信息量</a:t>
            </a:r>
            <a:endParaRPr lang="en-US" altLang="zh-CN" b="1" dirty="0">
              <a:solidFill>
                <a:srgbClr val="C00000"/>
              </a:solidFill>
            </a:endParaRP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0" y="4653136"/>
            <a:ext cx="3105150" cy="2095500"/>
          </a:xfrm>
          <a:prstGeom prst="rect">
            <a:avLst/>
          </a:prstGeom>
        </p:spPr>
      </p:pic>
    </p:spTree>
    <p:extLst>
      <p:ext uri="{BB962C8B-B14F-4D97-AF65-F5344CB8AC3E}">
        <p14:creationId xmlns:p14="http://schemas.microsoft.com/office/powerpoint/2010/main" val="39663631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自信息</a:t>
            </a:r>
          </a:p>
        </p:txBody>
      </p:sp>
      <p:sp>
        <p:nvSpPr>
          <p:cNvPr id="3" name="内容占位符 2"/>
          <p:cNvSpPr>
            <a:spLocks noGrp="1"/>
          </p:cNvSpPr>
          <p:nvPr>
            <p:ph idx="1"/>
          </p:nvPr>
        </p:nvSpPr>
        <p:spPr/>
        <p:txBody>
          <a:bodyPr/>
          <a:lstStyle/>
          <a:p>
            <a:endParaRPr lang="zh-CN" altLang="en-US"/>
          </a:p>
        </p:txBody>
      </p:sp>
      <p:grpSp>
        <p:nvGrpSpPr>
          <p:cNvPr id="4" name="组合 41"/>
          <p:cNvGrpSpPr>
            <a:grpSpLocks/>
          </p:cNvGrpSpPr>
          <p:nvPr/>
        </p:nvGrpSpPr>
        <p:grpSpPr bwMode="auto">
          <a:xfrm>
            <a:off x="954157" y="977112"/>
            <a:ext cx="9062969" cy="2569364"/>
            <a:chOff x="285750" y="1724608"/>
            <a:chExt cx="8207375" cy="1817688"/>
          </a:xfrm>
        </p:grpSpPr>
        <p:sp>
          <p:nvSpPr>
            <p:cNvPr id="5" name="AutoShape 2"/>
            <p:cNvSpPr>
              <a:spLocks noChangeArrowheads="1"/>
            </p:cNvSpPr>
            <p:nvPr/>
          </p:nvSpPr>
          <p:spPr bwMode="auto">
            <a:xfrm>
              <a:off x="285750" y="1724608"/>
              <a:ext cx="8207375" cy="1817688"/>
            </a:xfrm>
            <a:prstGeom prst="roundRect">
              <a:avLst>
                <a:gd name="adj" fmla="val 13125"/>
              </a:avLst>
            </a:prstGeom>
            <a:solidFill>
              <a:schemeClr val="accent5"/>
            </a:solidFill>
            <a:ln w="19050" cmpd="sng">
              <a:solidFill>
                <a:srgbClr val="C0C0C0"/>
              </a:solidFill>
              <a:round/>
              <a:headEnd/>
              <a:tailEnd/>
            </a:ln>
            <a:effectLst/>
          </p:spPr>
          <p:txBody>
            <a:bodyPr wrap="none" anchor="ctr"/>
            <a:lstStyle/>
            <a:p>
              <a:pPr>
                <a:defRPr/>
              </a:pPr>
              <a:endParaRPr lang="zh-CN" altLang="en-US" dirty="0"/>
            </a:p>
          </p:txBody>
        </p:sp>
        <p:sp>
          <p:nvSpPr>
            <p:cNvPr id="6" name="Rectangle 16"/>
            <p:cNvSpPr>
              <a:spLocks noChangeArrowheads="1"/>
            </p:cNvSpPr>
            <p:nvPr/>
          </p:nvSpPr>
          <p:spPr bwMode="auto">
            <a:xfrm>
              <a:off x="1184275" y="1785938"/>
              <a:ext cx="6407150" cy="469900"/>
            </a:xfrm>
            <a:prstGeom prst="rect">
              <a:avLst/>
            </a:prstGeom>
            <a:noFill/>
            <a:ln w="9525">
              <a:noFill/>
              <a:miter lim="800000"/>
              <a:headEnd/>
              <a:tailEnd/>
            </a:ln>
            <a:effectLst/>
          </p:spPr>
          <p:txBody>
            <a:bodyPr anchor="ctr"/>
            <a:lstStyle/>
            <a:p>
              <a:pPr algn="ctr">
                <a:defRPr/>
              </a:pPr>
              <a:r>
                <a:rPr lang="zh-CN" altLang="en-US" sz="2400" b="1" dirty="0">
                  <a:latin typeface="黑体" pitchFamily="2" charset="-122"/>
                  <a:ea typeface="黑体" pitchFamily="2" charset="-122"/>
                </a:rPr>
                <a:t>事件集合 </a:t>
              </a:r>
              <a:r>
                <a:rPr lang="en-US" altLang="zh-CN" sz="2400" b="1" dirty="0">
                  <a:latin typeface="黑体" pitchFamily="2" charset="-122"/>
                  <a:ea typeface="黑体" pitchFamily="2" charset="-122"/>
                </a:rPr>
                <a:t>X </a:t>
              </a:r>
              <a:r>
                <a:rPr lang="zh-CN" altLang="en-US" sz="2400" b="1" dirty="0">
                  <a:latin typeface="黑体" pitchFamily="2" charset="-122"/>
                  <a:ea typeface="黑体" pitchFamily="2" charset="-122"/>
                </a:rPr>
                <a:t>中的</a:t>
              </a:r>
              <a:r>
                <a:rPr lang="zh-CN" altLang="en-US" sz="2400" b="1" dirty="0">
                  <a:latin typeface="+mn-ea"/>
                </a:rPr>
                <a:t>事件 </a:t>
              </a:r>
              <a:r>
                <a:rPr lang="en-US" sz="2400" b="1" dirty="0">
                  <a:latin typeface="Arial Unicode MS" pitchFamily="34" charset="-122"/>
                  <a:ea typeface="Arial Unicode MS" pitchFamily="34" charset="-122"/>
                  <a:cs typeface="Arial Unicode MS" pitchFamily="34" charset="-122"/>
                </a:rPr>
                <a:t>x =</a:t>
              </a:r>
              <a:r>
                <a:rPr lang="en-US" sz="2400" b="1" dirty="0" err="1">
                  <a:latin typeface="Arial Unicode MS" pitchFamily="34" charset="-122"/>
                  <a:ea typeface="Arial Unicode MS" pitchFamily="34" charset="-122"/>
                  <a:cs typeface="Arial Unicode MS" pitchFamily="34" charset="-122"/>
                </a:rPr>
                <a:t>a</a:t>
              </a:r>
              <a:r>
                <a:rPr lang="en-US" sz="2400" b="1" baseline="-25000" dirty="0" err="1">
                  <a:latin typeface="Arial Unicode MS" pitchFamily="34" charset="-122"/>
                  <a:ea typeface="Arial Unicode MS" pitchFamily="34" charset="-122"/>
                  <a:cs typeface="Arial Unicode MS" pitchFamily="34" charset="-122"/>
                </a:rPr>
                <a:t>i</a:t>
              </a:r>
              <a:r>
                <a:rPr lang="zh-CN" altLang="en-US" sz="2400" b="1" dirty="0">
                  <a:latin typeface="Arial Unicode MS" pitchFamily="34" charset="-122"/>
                  <a:ea typeface="Arial Unicode MS" pitchFamily="34" charset="-122"/>
                  <a:cs typeface="Arial Unicode MS" pitchFamily="34" charset="-122"/>
                </a:rPr>
                <a:t>  </a:t>
              </a:r>
              <a:r>
                <a:rPr lang="zh-CN" altLang="en-US" sz="2400" b="1" dirty="0">
                  <a:latin typeface="黑体" pitchFamily="2" charset="-122"/>
                  <a:ea typeface="黑体" pitchFamily="2" charset="-122"/>
                </a:rPr>
                <a:t>的自信息：</a:t>
              </a:r>
              <a:endParaRPr lang="zh-CN" altLang="en-US" sz="2400" b="1" dirty="0"/>
            </a:p>
          </p:txBody>
        </p:sp>
        <p:sp>
          <p:nvSpPr>
            <p:cNvPr id="7" name="Rectangle 7"/>
            <p:cNvSpPr>
              <a:spLocks noChangeArrowheads="1"/>
            </p:cNvSpPr>
            <p:nvPr/>
          </p:nvSpPr>
          <p:spPr bwMode="auto">
            <a:xfrm>
              <a:off x="2786063" y="2214563"/>
              <a:ext cx="3214687" cy="642937"/>
            </a:xfrm>
            <a:prstGeom prst="rect">
              <a:avLst/>
            </a:prstGeom>
            <a:gradFill rotWithShape="1">
              <a:gsLst>
                <a:gs pos="0">
                  <a:schemeClr val="bg2">
                    <a:gamma/>
                    <a:tint val="9020"/>
                    <a:invGamma/>
                  </a:schemeClr>
                </a:gs>
                <a:gs pos="100000">
                  <a:schemeClr val="bg2"/>
                </a:gs>
              </a:gsLst>
              <a:lin ang="0" scaled="1"/>
            </a:gradFill>
            <a:ln w="9525" cmpd="sng">
              <a:solidFill>
                <a:schemeClr val="bg2"/>
              </a:solidFill>
              <a:miter lim="800000"/>
              <a:headEnd/>
              <a:tailEnd/>
            </a:ln>
            <a:effectLst/>
          </p:spPr>
          <p:txBody>
            <a:bodyPr wrap="none" anchor="ctr"/>
            <a:lstStyle/>
            <a:p>
              <a:pPr algn="ctr">
                <a:defRPr/>
              </a:pPr>
              <a:endParaRPr lang="zh-CN" altLang="en-US" sz="1400" i="1" dirty="0"/>
            </a:p>
          </p:txBody>
        </p:sp>
        <p:graphicFrame>
          <p:nvGraphicFramePr>
            <p:cNvPr id="8" name="Object 3"/>
            <p:cNvGraphicFramePr>
              <a:graphicFrameLocks noChangeAspect="1"/>
            </p:cNvGraphicFramePr>
            <p:nvPr/>
          </p:nvGraphicFramePr>
          <p:xfrm>
            <a:off x="2928938" y="2286000"/>
            <a:ext cx="2887662" cy="522288"/>
          </p:xfrm>
          <a:graphic>
            <a:graphicData uri="http://schemas.openxmlformats.org/presentationml/2006/ole">
              <mc:AlternateContent xmlns:mc="http://schemas.openxmlformats.org/markup-compatibility/2006">
                <mc:Choice xmlns:v="urn:schemas-microsoft-com:vml" Requires="v">
                  <p:oleObj spid="_x0000_s8243" name="公式" r:id="rId3" imgW="1193800" imgH="215900" progId="Equation.3">
                    <p:embed/>
                  </p:oleObj>
                </mc:Choice>
                <mc:Fallback>
                  <p:oleObj name="公式" r:id="rId3" imgW="1193800" imgH="215900" progId="Equation.3">
                    <p:embed/>
                    <p:pic>
                      <p:nvPicPr>
                        <p:cNvPr id="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8" y="2286000"/>
                          <a:ext cx="28876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组合 43"/>
            <p:cNvGrpSpPr>
              <a:grpSpLocks/>
            </p:cNvGrpSpPr>
            <p:nvPr/>
          </p:nvGrpSpPr>
          <p:grpSpPr bwMode="auto">
            <a:xfrm>
              <a:off x="2000250" y="2928938"/>
              <a:ext cx="4929188" cy="428625"/>
              <a:chOff x="2857488" y="3143248"/>
              <a:chExt cx="4929222" cy="500066"/>
            </a:xfrm>
          </p:grpSpPr>
          <p:sp>
            <p:nvSpPr>
              <p:cNvPr id="10" name="Rectangle 7"/>
              <p:cNvSpPr>
                <a:spLocks noChangeArrowheads="1"/>
              </p:cNvSpPr>
              <p:nvPr/>
            </p:nvSpPr>
            <p:spPr bwMode="auto">
              <a:xfrm>
                <a:off x="2857488" y="3143248"/>
                <a:ext cx="4929222" cy="500066"/>
              </a:xfrm>
              <a:prstGeom prst="rect">
                <a:avLst/>
              </a:prstGeom>
              <a:gradFill rotWithShape="1">
                <a:gsLst>
                  <a:gs pos="0">
                    <a:schemeClr val="bg2">
                      <a:gamma/>
                      <a:tint val="9020"/>
                      <a:invGamma/>
                    </a:schemeClr>
                  </a:gs>
                  <a:gs pos="100000">
                    <a:schemeClr val="bg2"/>
                  </a:gs>
                </a:gsLst>
                <a:lin ang="0" scaled="1"/>
              </a:gradFill>
              <a:ln w="9525" cmpd="sng">
                <a:solidFill>
                  <a:schemeClr val="bg2"/>
                </a:solidFill>
                <a:miter lim="800000"/>
                <a:headEnd/>
                <a:tailEnd/>
              </a:ln>
              <a:effectLst/>
            </p:spPr>
            <p:txBody>
              <a:bodyPr wrap="none" anchor="ctr"/>
              <a:lstStyle/>
              <a:p>
                <a:pPr algn="ctr">
                  <a:defRPr/>
                </a:pPr>
                <a:endParaRPr lang="zh-CN" altLang="en-US" sz="1400" i="1" dirty="0"/>
              </a:p>
            </p:txBody>
          </p:sp>
          <p:graphicFrame>
            <p:nvGraphicFramePr>
              <p:cNvPr id="11" name="Object 4"/>
              <p:cNvGraphicFramePr>
                <a:graphicFrameLocks noChangeAspect="1"/>
              </p:cNvGraphicFramePr>
              <p:nvPr/>
            </p:nvGraphicFramePr>
            <p:xfrm>
              <a:off x="3714744" y="3214686"/>
              <a:ext cx="4043362" cy="377825"/>
            </p:xfrm>
            <a:graphic>
              <a:graphicData uri="http://schemas.openxmlformats.org/presentationml/2006/ole">
                <mc:AlternateContent xmlns:mc="http://schemas.openxmlformats.org/markup-compatibility/2006">
                  <mc:Choice xmlns:v="urn:schemas-microsoft-com:vml" Requires="v">
                    <p:oleObj spid="_x0000_s8244" name="Equation" r:id="rId5" imgW="3289300" imgH="330200" progId="">
                      <p:embed/>
                    </p:oleObj>
                  </mc:Choice>
                  <mc:Fallback>
                    <p:oleObj name="Equation" r:id="rId5" imgW="3289300" imgH="330200" progId="">
                      <p:embed/>
                      <p:pic>
                        <p:nvPicPr>
                          <p:cNvPr id="1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44" y="3214686"/>
                            <a:ext cx="40433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22"/>
              <p:cNvSpPr txBox="1">
                <a:spLocks noChangeArrowheads="1"/>
              </p:cNvSpPr>
              <p:nvPr/>
            </p:nvSpPr>
            <p:spPr bwMode="auto">
              <a:xfrm>
                <a:off x="3000364" y="3143248"/>
                <a:ext cx="720730" cy="466798"/>
              </a:xfrm>
              <a:prstGeom prst="rect">
                <a:avLst/>
              </a:prstGeom>
              <a:noFill/>
              <a:ln w="9525">
                <a:noFill/>
                <a:miter lim="800000"/>
                <a:headEnd/>
                <a:tailEnd/>
              </a:ln>
              <a:effectLst/>
            </p:spPr>
            <p:txBody>
              <a:bodyPr>
                <a:spAutoFit/>
              </a:bodyPr>
              <a:lstStyle/>
              <a:p>
                <a:pPr>
                  <a:spcBef>
                    <a:spcPct val="50000"/>
                  </a:spcBef>
                  <a:defRPr/>
                </a:pPr>
                <a:r>
                  <a:rPr lang="zh-CN" altLang="en-US" sz="2000" dirty="0">
                    <a:solidFill>
                      <a:schemeClr val="tx2"/>
                    </a:solidFill>
                    <a:effectLst>
                      <a:outerShdw blurRad="38100" dist="38100" dir="2700000" algn="tl">
                        <a:srgbClr val="C0C0C0"/>
                      </a:outerShdw>
                    </a:effectLst>
                    <a:latin typeface="黑体" pitchFamily="2" charset="-122"/>
                    <a:ea typeface="黑体" pitchFamily="2" charset="-122"/>
                  </a:rPr>
                  <a:t>简记</a:t>
                </a:r>
                <a:endParaRPr lang="en-US" altLang="zh-CN" sz="2000" dirty="0">
                  <a:solidFill>
                    <a:schemeClr val="tx2"/>
                  </a:solidFill>
                  <a:effectLst>
                    <a:outerShdw blurRad="38100" dist="38100" dir="2700000" algn="tl">
                      <a:srgbClr val="C0C0C0"/>
                    </a:outerShdw>
                  </a:effectLst>
                  <a:latin typeface="黑体" pitchFamily="2" charset="-122"/>
                  <a:ea typeface="黑体" pitchFamily="2" charset="-122"/>
                </a:endParaRPr>
              </a:p>
            </p:txBody>
          </p:sp>
        </p:grpSp>
      </p:grpSp>
      <p:grpSp>
        <p:nvGrpSpPr>
          <p:cNvPr id="13" name="组合 45"/>
          <p:cNvGrpSpPr>
            <a:grpSpLocks/>
          </p:cNvGrpSpPr>
          <p:nvPr/>
        </p:nvGrpSpPr>
        <p:grpSpPr bwMode="auto">
          <a:xfrm>
            <a:off x="1666876" y="4500564"/>
            <a:ext cx="4429125" cy="1616075"/>
            <a:chOff x="142844" y="4500570"/>
            <a:chExt cx="4429156" cy="1616075"/>
          </a:xfrm>
        </p:grpSpPr>
        <p:grpSp>
          <p:nvGrpSpPr>
            <p:cNvPr id="14" name="Group 3"/>
            <p:cNvGrpSpPr>
              <a:grpSpLocks/>
            </p:cNvGrpSpPr>
            <p:nvPr/>
          </p:nvGrpSpPr>
          <p:grpSpPr bwMode="auto">
            <a:xfrm>
              <a:off x="142844" y="4500570"/>
              <a:ext cx="4429156" cy="1616075"/>
              <a:chOff x="0" y="0"/>
              <a:chExt cx="1180" cy="1018"/>
            </a:xfrm>
          </p:grpSpPr>
          <p:sp>
            <p:nvSpPr>
              <p:cNvPr id="16" name="Oval 4"/>
              <p:cNvSpPr>
                <a:spLocks noChangeArrowheads="1"/>
              </p:cNvSpPr>
              <p:nvPr/>
            </p:nvSpPr>
            <p:spPr bwMode="auto">
              <a:xfrm flipV="1">
                <a:off x="0" y="749"/>
                <a:ext cx="1180" cy="269"/>
              </a:xfrm>
              <a:prstGeom prst="ellipse">
                <a:avLst/>
              </a:prstGeom>
              <a:gradFill rotWithShape="1">
                <a:gsLst>
                  <a:gs pos="0">
                    <a:schemeClr val="tx1"/>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Oval 5"/>
              <p:cNvSpPr>
                <a:spLocks noChangeArrowheads="1"/>
              </p:cNvSpPr>
              <p:nvPr/>
            </p:nvSpPr>
            <p:spPr bwMode="auto">
              <a:xfrm>
                <a:off x="145" y="0"/>
                <a:ext cx="899" cy="898"/>
              </a:xfrm>
              <a:prstGeom prst="ellipse">
                <a:avLst/>
              </a:prstGeom>
              <a:gradFill rotWithShape="1">
                <a:gsLst>
                  <a:gs pos="0">
                    <a:srgbClr val="777777"/>
                  </a:gs>
                  <a:gs pos="100000">
                    <a:srgbClr val="383838"/>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未知"/>
              <p:cNvSpPr>
                <a:spLocks/>
              </p:cNvSpPr>
              <p:nvPr/>
            </p:nvSpPr>
            <p:spPr bwMode="auto">
              <a:xfrm>
                <a:off x="249" y="25"/>
                <a:ext cx="694" cy="338"/>
              </a:xfrm>
              <a:custGeom>
                <a:avLst/>
                <a:gdLst>
                  <a:gd name="T0" fmla="*/ 2 w 1321"/>
                  <a:gd name="T1" fmla="*/ 0 h 712"/>
                  <a:gd name="T2" fmla="*/ 2 w 1321"/>
                  <a:gd name="T3" fmla="*/ 0 h 712"/>
                  <a:gd name="T4" fmla="*/ 2 w 1321"/>
                  <a:gd name="T5" fmla="*/ 0 h 712"/>
                  <a:gd name="T6" fmla="*/ 2 w 1321"/>
                  <a:gd name="T7" fmla="*/ 0 h 712"/>
                  <a:gd name="T8" fmla="*/ 2 w 1321"/>
                  <a:gd name="T9" fmla="*/ 0 h 712"/>
                  <a:gd name="T10" fmla="*/ 2 w 1321"/>
                  <a:gd name="T11" fmla="*/ 0 h 712"/>
                  <a:gd name="T12" fmla="*/ 2 w 1321"/>
                  <a:gd name="T13" fmla="*/ 0 h 712"/>
                  <a:gd name="T14" fmla="*/ 2 w 1321"/>
                  <a:gd name="T15" fmla="*/ 0 h 712"/>
                  <a:gd name="T16" fmla="*/ 2 w 1321"/>
                  <a:gd name="T17" fmla="*/ 0 h 712"/>
                  <a:gd name="T18" fmla="*/ 2 w 1321"/>
                  <a:gd name="T19" fmla="*/ 0 h 712"/>
                  <a:gd name="T20" fmla="*/ 2 w 1321"/>
                  <a:gd name="T21" fmla="*/ 0 h 712"/>
                  <a:gd name="T22" fmla="*/ 2 w 1321"/>
                  <a:gd name="T23" fmla="*/ 0 h 712"/>
                  <a:gd name="T24" fmla="*/ 2 w 1321"/>
                  <a:gd name="T25" fmla="*/ 0 h 712"/>
                  <a:gd name="T26" fmla="*/ 2 w 1321"/>
                  <a:gd name="T27" fmla="*/ 0 h 712"/>
                  <a:gd name="T28" fmla="*/ 2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1 w 1321"/>
                  <a:gd name="T87" fmla="*/ 0 h 712"/>
                  <a:gd name="T88" fmla="*/ 2 w 1321"/>
                  <a:gd name="T89" fmla="*/ 0 h 712"/>
                  <a:gd name="T90" fmla="*/ 2 w 1321"/>
                  <a:gd name="T91" fmla="*/ 0 h 712"/>
                  <a:gd name="T92" fmla="*/ 2 w 1321"/>
                  <a:gd name="T93" fmla="*/ 0 h 712"/>
                  <a:gd name="T94" fmla="*/ 2 w 1321"/>
                  <a:gd name="T95" fmla="*/ 0 h 712"/>
                  <a:gd name="T96" fmla="*/ 2 w 1321"/>
                  <a:gd name="T97" fmla="*/ 0 h 712"/>
                  <a:gd name="T98" fmla="*/ 2 w 1321"/>
                  <a:gd name="T99" fmla="*/ 0 h 712"/>
                  <a:gd name="T100" fmla="*/ 2 w 1321"/>
                  <a:gd name="T101" fmla="*/ 0 h 712"/>
                  <a:gd name="T102" fmla="*/ 2 w 1321"/>
                  <a:gd name="T103" fmla="*/ 0 h 712"/>
                  <a:gd name="T104" fmla="*/ 2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15" name="Picture 10" descr="C:\DOCUME~1\ADMINI~1\LOCALS~1\Temp\I0G_Z0M94FH`CXRZMC9`I9X.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5852" y="4786322"/>
              <a:ext cx="2210753" cy="7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组合 47"/>
          <p:cNvGrpSpPr>
            <a:grpSpLocks/>
          </p:cNvGrpSpPr>
          <p:nvPr/>
        </p:nvGrpSpPr>
        <p:grpSpPr bwMode="auto">
          <a:xfrm>
            <a:off x="5738814" y="4430714"/>
            <a:ext cx="5214937" cy="1855787"/>
            <a:chOff x="4214810" y="4431398"/>
            <a:chExt cx="5214974" cy="1855122"/>
          </a:xfrm>
        </p:grpSpPr>
        <p:grpSp>
          <p:nvGrpSpPr>
            <p:cNvPr id="20" name="Group 23"/>
            <p:cNvGrpSpPr>
              <a:grpSpLocks/>
            </p:cNvGrpSpPr>
            <p:nvPr/>
          </p:nvGrpSpPr>
          <p:grpSpPr bwMode="auto">
            <a:xfrm>
              <a:off x="4214810" y="4431398"/>
              <a:ext cx="5214974" cy="1855122"/>
              <a:chOff x="0" y="25"/>
              <a:chExt cx="1180" cy="993"/>
            </a:xfrm>
          </p:grpSpPr>
          <p:sp>
            <p:nvSpPr>
              <p:cNvPr id="25" name="Oval 24"/>
              <p:cNvSpPr>
                <a:spLocks noChangeArrowheads="1"/>
              </p:cNvSpPr>
              <p:nvPr/>
            </p:nvSpPr>
            <p:spPr bwMode="auto">
              <a:xfrm flipV="1">
                <a:off x="0" y="749"/>
                <a:ext cx="1180" cy="269"/>
              </a:xfrm>
              <a:prstGeom prst="ellipse">
                <a:avLst/>
              </a:prstGeom>
              <a:gradFill rotWithShape="1">
                <a:gsLst>
                  <a:gs pos="0">
                    <a:schemeClr val="tx1"/>
                  </a:gs>
                  <a:gs pos="100000">
                    <a:schemeClr val="bg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Oval 25"/>
              <p:cNvSpPr>
                <a:spLocks noChangeArrowheads="1"/>
              </p:cNvSpPr>
              <p:nvPr/>
            </p:nvSpPr>
            <p:spPr bwMode="auto">
              <a:xfrm>
                <a:off x="145" y="44"/>
                <a:ext cx="899" cy="898"/>
              </a:xfrm>
              <a:prstGeom prst="ellipse">
                <a:avLst/>
              </a:prstGeom>
              <a:gradFill rotWithShape="1">
                <a:gsLst>
                  <a:gs pos="0">
                    <a:srgbClr val="777777"/>
                  </a:gs>
                  <a:gs pos="100000">
                    <a:srgbClr val="383838"/>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未知"/>
              <p:cNvSpPr>
                <a:spLocks/>
              </p:cNvSpPr>
              <p:nvPr/>
            </p:nvSpPr>
            <p:spPr bwMode="auto">
              <a:xfrm>
                <a:off x="249" y="25"/>
                <a:ext cx="694" cy="338"/>
              </a:xfrm>
              <a:custGeom>
                <a:avLst/>
                <a:gdLst>
                  <a:gd name="T0" fmla="*/ 2 w 1321"/>
                  <a:gd name="T1" fmla="*/ 0 h 712"/>
                  <a:gd name="T2" fmla="*/ 2 w 1321"/>
                  <a:gd name="T3" fmla="*/ 0 h 712"/>
                  <a:gd name="T4" fmla="*/ 2 w 1321"/>
                  <a:gd name="T5" fmla="*/ 0 h 712"/>
                  <a:gd name="T6" fmla="*/ 2 w 1321"/>
                  <a:gd name="T7" fmla="*/ 0 h 712"/>
                  <a:gd name="T8" fmla="*/ 2 w 1321"/>
                  <a:gd name="T9" fmla="*/ 0 h 712"/>
                  <a:gd name="T10" fmla="*/ 2 w 1321"/>
                  <a:gd name="T11" fmla="*/ 0 h 712"/>
                  <a:gd name="T12" fmla="*/ 2 w 1321"/>
                  <a:gd name="T13" fmla="*/ 0 h 712"/>
                  <a:gd name="T14" fmla="*/ 2 w 1321"/>
                  <a:gd name="T15" fmla="*/ 0 h 712"/>
                  <a:gd name="T16" fmla="*/ 2 w 1321"/>
                  <a:gd name="T17" fmla="*/ 0 h 712"/>
                  <a:gd name="T18" fmla="*/ 2 w 1321"/>
                  <a:gd name="T19" fmla="*/ 0 h 712"/>
                  <a:gd name="T20" fmla="*/ 2 w 1321"/>
                  <a:gd name="T21" fmla="*/ 0 h 712"/>
                  <a:gd name="T22" fmla="*/ 2 w 1321"/>
                  <a:gd name="T23" fmla="*/ 0 h 712"/>
                  <a:gd name="T24" fmla="*/ 2 w 1321"/>
                  <a:gd name="T25" fmla="*/ 0 h 712"/>
                  <a:gd name="T26" fmla="*/ 2 w 1321"/>
                  <a:gd name="T27" fmla="*/ 0 h 712"/>
                  <a:gd name="T28" fmla="*/ 2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1 w 1321"/>
                  <a:gd name="T87" fmla="*/ 0 h 712"/>
                  <a:gd name="T88" fmla="*/ 2 w 1321"/>
                  <a:gd name="T89" fmla="*/ 0 h 712"/>
                  <a:gd name="T90" fmla="*/ 2 w 1321"/>
                  <a:gd name="T91" fmla="*/ 0 h 712"/>
                  <a:gd name="T92" fmla="*/ 2 w 1321"/>
                  <a:gd name="T93" fmla="*/ 0 h 712"/>
                  <a:gd name="T94" fmla="*/ 2 w 1321"/>
                  <a:gd name="T95" fmla="*/ 0 h 712"/>
                  <a:gd name="T96" fmla="*/ 2 w 1321"/>
                  <a:gd name="T97" fmla="*/ 0 h 712"/>
                  <a:gd name="T98" fmla="*/ 2 w 1321"/>
                  <a:gd name="T99" fmla="*/ 0 h 712"/>
                  <a:gd name="T100" fmla="*/ 2 w 1321"/>
                  <a:gd name="T101" fmla="*/ 0 h 712"/>
                  <a:gd name="T102" fmla="*/ 2 w 1321"/>
                  <a:gd name="T103" fmla="*/ 0 h 712"/>
                  <a:gd name="T104" fmla="*/ 2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0000">
                      <a:alpha val="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1" name="组合 46"/>
            <p:cNvGrpSpPr>
              <a:grpSpLocks/>
            </p:cNvGrpSpPr>
            <p:nvPr/>
          </p:nvGrpSpPr>
          <p:grpSpPr bwMode="auto">
            <a:xfrm>
              <a:off x="5643570" y="4708544"/>
              <a:ext cx="2463459" cy="1149348"/>
              <a:chOff x="5715008" y="4494230"/>
              <a:chExt cx="2463459" cy="1149348"/>
            </a:xfrm>
          </p:grpSpPr>
          <p:sp>
            <p:nvSpPr>
              <p:cNvPr id="22" name="Rectangle 32"/>
              <p:cNvSpPr>
                <a:spLocks noChangeArrowheads="1"/>
              </p:cNvSpPr>
              <p:nvPr/>
            </p:nvSpPr>
            <p:spPr bwMode="auto">
              <a:xfrm>
                <a:off x="6245195" y="4494230"/>
                <a:ext cx="118745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600" b="1">
                  <a:solidFill>
                    <a:schemeClr val="bg1"/>
                  </a:solidFill>
                </a:endParaRPr>
              </a:p>
            </p:txBody>
          </p:sp>
          <p:pic>
            <p:nvPicPr>
              <p:cNvPr id="23" name="Picture 18" descr="C:\DOCUME~1\ADMINI~1\LOCALS~1\Temp\TJ_0O[X`$88CQ4(L4}LAT2Q.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8" y="4525163"/>
                <a:ext cx="2357454" cy="61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C:\DOCUME~1\ADMINI~1\LOCALS~1\Temp\LW3~2LND47`T(F7K)HHXZBU.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8" y="5194359"/>
                <a:ext cx="2463459" cy="44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84884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par>
                          <p:cTn id="21" fill="hold">
                            <p:stCondLst>
                              <p:cond delay="1000"/>
                            </p:stCondLst>
                            <p:childTnLst>
                              <p:par>
                                <p:cTn id="22" presetID="26"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290">
                                          <p:stCondLst>
                                            <p:cond delay="0"/>
                                          </p:stCondLst>
                                        </p:cTn>
                                        <p:tgtEl>
                                          <p:spTgt spid="13"/>
                                        </p:tgtEl>
                                      </p:cBhvr>
                                    </p:animEffect>
                                    <p:anim calcmode="lin" valueType="num">
                                      <p:cBhvr>
                                        <p:cTn id="25"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30" dur="13">
                                          <p:stCondLst>
                                            <p:cond delay="325"/>
                                          </p:stCondLst>
                                        </p:cTn>
                                        <p:tgtEl>
                                          <p:spTgt spid="13"/>
                                        </p:tgtEl>
                                      </p:cBhvr>
                                      <p:to x="100000" y="60000"/>
                                    </p:animScale>
                                    <p:animScale>
                                      <p:cBhvr>
                                        <p:cTn id="31" dur="83" decel="50000">
                                          <p:stCondLst>
                                            <p:cond delay="338"/>
                                          </p:stCondLst>
                                        </p:cTn>
                                        <p:tgtEl>
                                          <p:spTgt spid="13"/>
                                        </p:tgtEl>
                                      </p:cBhvr>
                                      <p:to x="100000" y="100000"/>
                                    </p:animScale>
                                    <p:animScale>
                                      <p:cBhvr>
                                        <p:cTn id="32" dur="13">
                                          <p:stCondLst>
                                            <p:cond delay="656"/>
                                          </p:stCondLst>
                                        </p:cTn>
                                        <p:tgtEl>
                                          <p:spTgt spid="13"/>
                                        </p:tgtEl>
                                      </p:cBhvr>
                                      <p:to x="100000" y="80000"/>
                                    </p:animScale>
                                    <p:animScale>
                                      <p:cBhvr>
                                        <p:cTn id="33" dur="83" decel="50000">
                                          <p:stCondLst>
                                            <p:cond delay="669"/>
                                          </p:stCondLst>
                                        </p:cTn>
                                        <p:tgtEl>
                                          <p:spTgt spid="13"/>
                                        </p:tgtEl>
                                      </p:cBhvr>
                                      <p:to x="100000" y="100000"/>
                                    </p:animScale>
                                    <p:animScale>
                                      <p:cBhvr>
                                        <p:cTn id="34" dur="13">
                                          <p:stCondLst>
                                            <p:cond delay="821"/>
                                          </p:stCondLst>
                                        </p:cTn>
                                        <p:tgtEl>
                                          <p:spTgt spid="13"/>
                                        </p:tgtEl>
                                      </p:cBhvr>
                                      <p:to x="100000" y="90000"/>
                                    </p:animScale>
                                    <p:animScale>
                                      <p:cBhvr>
                                        <p:cTn id="35" dur="83" decel="50000">
                                          <p:stCondLst>
                                            <p:cond delay="834"/>
                                          </p:stCondLst>
                                        </p:cTn>
                                        <p:tgtEl>
                                          <p:spTgt spid="13"/>
                                        </p:tgtEl>
                                      </p:cBhvr>
                                      <p:to x="100000" y="100000"/>
                                    </p:animScale>
                                    <p:animScale>
                                      <p:cBhvr>
                                        <p:cTn id="36" dur="13">
                                          <p:stCondLst>
                                            <p:cond delay="904"/>
                                          </p:stCondLst>
                                        </p:cTn>
                                        <p:tgtEl>
                                          <p:spTgt spid="13"/>
                                        </p:tgtEl>
                                      </p:cBhvr>
                                      <p:to x="100000" y="95000"/>
                                    </p:animScale>
                                    <p:animScale>
                                      <p:cBhvr>
                                        <p:cTn id="37" dur="83" decel="50000">
                                          <p:stCondLst>
                                            <p:cond delay="917"/>
                                          </p:stCondLst>
                                        </p:cTn>
                                        <p:tgtEl>
                                          <p:spTgt spid="13"/>
                                        </p:tgtEl>
                                      </p:cBhvr>
                                      <p:to x="100000" y="100000"/>
                                    </p:animScale>
                                  </p:childTnLst>
                                </p:cTn>
                              </p:par>
                            </p:childTnLst>
                          </p:cTn>
                        </p:par>
                        <p:par>
                          <p:cTn id="38" fill="hold">
                            <p:stCondLst>
                              <p:cond delay="2000"/>
                            </p:stCondLst>
                            <p:childTnLst>
                              <p:par>
                                <p:cTn id="39" presetID="26"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290">
                                          <p:stCondLst>
                                            <p:cond delay="0"/>
                                          </p:stCondLst>
                                        </p:cTn>
                                        <p:tgtEl>
                                          <p:spTgt spid="19"/>
                                        </p:tgtEl>
                                      </p:cBhvr>
                                    </p:animEffect>
                                    <p:anim calcmode="lin" valueType="num">
                                      <p:cBhvr>
                                        <p:cTn id="42" dur="911"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19"/>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19"/>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19"/>
                                        </p:tgtEl>
                                        <p:attrNameLst>
                                          <p:attrName>ppt_y</p:attrName>
                                        </p:attrNameLst>
                                      </p:cBhvr>
                                      <p:tavLst>
                                        <p:tav tm="0" fmla="#ppt_y-sin(pi*$)/81">
                                          <p:val>
                                            <p:fltVal val="0"/>
                                          </p:val>
                                        </p:tav>
                                        <p:tav tm="100000">
                                          <p:val>
                                            <p:fltVal val="1"/>
                                          </p:val>
                                        </p:tav>
                                      </p:tavLst>
                                    </p:anim>
                                    <p:animScale>
                                      <p:cBhvr>
                                        <p:cTn id="47" dur="13">
                                          <p:stCondLst>
                                            <p:cond delay="325"/>
                                          </p:stCondLst>
                                        </p:cTn>
                                        <p:tgtEl>
                                          <p:spTgt spid="19"/>
                                        </p:tgtEl>
                                      </p:cBhvr>
                                      <p:to x="100000" y="60000"/>
                                    </p:animScale>
                                    <p:animScale>
                                      <p:cBhvr>
                                        <p:cTn id="48" dur="83" decel="50000">
                                          <p:stCondLst>
                                            <p:cond delay="338"/>
                                          </p:stCondLst>
                                        </p:cTn>
                                        <p:tgtEl>
                                          <p:spTgt spid="19"/>
                                        </p:tgtEl>
                                      </p:cBhvr>
                                      <p:to x="100000" y="100000"/>
                                    </p:animScale>
                                    <p:animScale>
                                      <p:cBhvr>
                                        <p:cTn id="49" dur="13">
                                          <p:stCondLst>
                                            <p:cond delay="656"/>
                                          </p:stCondLst>
                                        </p:cTn>
                                        <p:tgtEl>
                                          <p:spTgt spid="19"/>
                                        </p:tgtEl>
                                      </p:cBhvr>
                                      <p:to x="100000" y="80000"/>
                                    </p:animScale>
                                    <p:animScale>
                                      <p:cBhvr>
                                        <p:cTn id="50" dur="83" decel="50000">
                                          <p:stCondLst>
                                            <p:cond delay="669"/>
                                          </p:stCondLst>
                                        </p:cTn>
                                        <p:tgtEl>
                                          <p:spTgt spid="19"/>
                                        </p:tgtEl>
                                      </p:cBhvr>
                                      <p:to x="100000" y="100000"/>
                                    </p:animScale>
                                    <p:animScale>
                                      <p:cBhvr>
                                        <p:cTn id="51" dur="13">
                                          <p:stCondLst>
                                            <p:cond delay="821"/>
                                          </p:stCondLst>
                                        </p:cTn>
                                        <p:tgtEl>
                                          <p:spTgt spid="19"/>
                                        </p:tgtEl>
                                      </p:cBhvr>
                                      <p:to x="100000" y="90000"/>
                                    </p:animScale>
                                    <p:animScale>
                                      <p:cBhvr>
                                        <p:cTn id="52" dur="83" decel="50000">
                                          <p:stCondLst>
                                            <p:cond delay="834"/>
                                          </p:stCondLst>
                                        </p:cTn>
                                        <p:tgtEl>
                                          <p:spTgt spid="19"/>
                                        </p:tgtEl>
                                      </p:cBhvr>
                                      <p:to x="100000" y="100000"/>
                                    </p:animScale>
                                    <p:animScale>
                                      <p:cBhvr>
                                        <p:cTn id="53" dur="13">
                                          <p:stCondLst>
                                            <p:cond delay="904"/>
                                          </p:stCondLst>
                                        </p:cTn>
                                        <p:tgtEl>
                                          <p:spTgt spid="19"/>
                                        </p:tgtEl>
                                      </p:cBhvr>
                                      <p:to x="100000" y="95000"/>
                                    </p:animScale>
                                    <p:animScale>
                                      <p:cBhvr>
                                        <p:cTn id="54" dur="83" decel="50000">
                                          <p:stCondLst>
                                            <p:cond delay="917"/>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0"/>
          <p:cNvSpPr txBox="1">
            <a:spLocks noChangeArrowheads="1"/>
          </p:cNvSpPr>
          <p:nvPr/>
        </p:nvSpPr>
        <p:spPr bwMode="auto">
          <a:xfrm>
            <a:off x="1666875" y="188913"/>
            <a:ext cx="8229600" cy="654050"/>
          </a:xfrm>
          <a:prstGeom prst="rect">
            <a:avLst/>
          </a:prstGeom>
          <a:noFill/>
          <a:ln w="9525">
            <a:noFill/>
            <a:miter lim="800000"/>
            <a:headEnd/>
            <a:tailEnd/>
          </a:ln>
        </p:spPr>
        <p:txBody>
          <a:bodyPr anchor="ctr"/>
          <a:lstStyle/>
          <a:p>
            <a:pPr eaLnBrk="0" hangingPunct="0">
              <a:defRPr/>
            </a:pPr>
            <a:r>
              <a:rPr lang="zh-CN" altLang="en-US" sz="3600" kern="0" dirty="0">
                <a:effectLst>
                  <a:outerShdw blurRad="38100" dist="38100" dir="2700000" algn="tl">
                    <a:srgbClr val="000000">
                      <a:alpha val="43137"/>
                    </a:srgbClr>
                  </a:outerShdw>
                </a:effectLst>
                <a:latin typeface="黑体" pitchFamily="2" charset="-122"/>
                <a:ea typeface="黑体" pitchFamily="2" charset="-122"/>
                <a:cs typeface="+mj-cs"/>
              </a:rPr>
              <a:t>自信息</a:t>
            </a:r>
            <a:endParaRPr lang="zh-CN" altLang="en-US" sz="3600" kern="0" dirty="0">
              <a:effectLst>
                <a:outerShdw blurRad="38100" dist="38100" dir="2700000" algn="tl">
                  <a:srgbClr val="000000">
                    <a:alpha val="43137"/>
                  </a:srgbClr>
                </a:outerShdw>
              </a:effectLst>
              <a:latin typeface="+mj-lt"/>
              <a:ea typeface="+mj-ea"/>
              <a:cs typeface="+mj-cs"/>
            </a:endParaRPr>
          </a:p>
        </p:txBody>
      </p:sp>
      <p:grpSp>
        <p:nvGrpSpPr>
          <p:cNvPr id="2" name="组合 34"/>
          <p:cNvGrpSpPr>
            <a:grpSpLocks/>
          </p:cNvGrpSpPr>
          <p:nvPr/>
        </p:nvGrpSpPr>
        <p:grpSpPr bwMode="auto">
          <a:xfrm>
            <a:off x="2452689" y="2000251"/>
            <a:ext cx="3286125" cy="3857625"/>
            <a:chOff x="714348" y="2000240"/>
            <a:chExt cx="3286148" cy="3857652"/>
          </a:xfrm>
        </p:grpSpPr>
        <p:grpSp>
          <p:nvGrpSpPr>
            <p:cNvPr id="7184" name="Group 3"/>
            <p:cNvGrpSpPr>
              <a:grpSpLocks/>
            </p:cNvGrpSpPr>
            <p:nvPr/>
          </p:nvGrpSpPr>
          <p:grpSpPr bwMode="auto">
            <a:xfrm>
              <a:off x="755650" y="2000240"/>
              <a:ext cx="3173408" cy="925523"/>
              <a:chOff x="0" y="0"/>
              <a:chExt cx="1452" cy="590"/>
            </a:xfrm>
          </p:grpSpPr>
          <p:sp>
            <p:nvSpPr>
              <p:cNvPr id="7194" name="AutoShape 4"/>
              <p:cNvSpPr>
                <a:spLocks noChangeArrowheads="1"/>
              </p:cNvSpPr>
              <p:nvPr/>
            </p:nvSpPr>
            <p:spPr bwMode="auto">
              <a:xfrm>
                <a:off x="0" y="91"/>
                <a:ext cx="1452" cy="499"/>
              </a:xfrm>
              <a:prstGeom prst="downArrowCallout">
                <a:avLst>
                  <a:gd name="adj1" fmla="val 72692"/>
                  <a:gd name="adj2" fmla="val 36346"/>
                  <a:gd name="adj3" fmla="val 14028"/>
                  <a:gd name="adj4" fmla="val 85940"/>
                </a:avLst>
              </a:prstGeom>
              <a:gradFill rotWithShape="1">
                <a:gsLst>
                  <a:gs pos="0">
                    <a:schemeClr val="accent2"/>
                  </a:gs>
                  <a:gs pos="100000">
                    <a:schemeClr val="accent1"/>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4600" i="1">
                  <a:solidFill>
                    <a:schemeClr val="bg1"/>
                  </a:solidFill>
                </a:endParaRPr>
              </a:p>
            </p:txBody>
          </p:sp>
          <p:sp>
            <p:nvSpPr>
              <p:cNvPr id="7195" name="AutoShape 5"/>
              <p:cNvSpPr>
                <a:spLocks noChangeArrowheads="1"/>
              </p:cNvSpPr>
              <p:nvPr/>
            </p:nvSpPr>
            <p:spPr bwMode="auto">
              <a:xfrm rot="10800000">
                <a:off x="4" y="0"/>
                <a:ext cx="1448"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63 w 21600"/>
                  <a:gd name="T13" fmla="*/ 2136 h 21600"/>
                  <a:gd name="T14" fmla="*/ 19437 w 21600"/>
                  <a:gd name="T15" fmla="*/ 19464 h 21600"/>
                </a:gdLst>
                <a:ahLst/>
                <a:cxnLst>
                  <a:cxn ang="T8">
                    <a:pos x="T0" y="T1"/>
                  </a:cxn>
                  <a:cxn ang="T9">
                    <a:pos x="T2" y="T3"/>
                  </a:cxn>
                  <a:cxn ang="T10">
                    <a:pos x="T4" y="T5"/>
                  </a:cxn>
                  <a:cxn ang="T11">
                    <a:pos x="T6" y="T7"/>
                  </a:cxn>
                </a:cxnLst>
                <a:rect l="T12" t="T13" r="T14" b="T15"/>
                <a:pathLst>
                  <a:path w="21600" h="21600">
                    <a:moveTo>
                      <a:pt x="0" y="0"/>
                    </a:moveTo>
                    <a:lnTo>
                      <a:pt x="721" y="21600"/>
                    </a:lnTo>
                    <a:lnTo>
                      <a:pt x="20879" y="21600"/>
                    </a:lnTo>
                    <a:lnTo>
                      <a:pt x="21600" y="0"/>
                    </a:lnTo>
                    <a:lnTo>
                      <a:pt x="0" y="0"/>
                    </a:lnTo>
                    <a:close/>
                  </a:path>
                </a:pathLst>
              </a:custGeom>
              <a:gradFill rotWithShape="1">
                <a:gsLst>
                  <a:gs pos="0">
                    <a:schemeClr val="accent1">
                      <a:alpha val="50000"/>
                    </a:schemeClr>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7185" name="Group 12"/>
            <p:cNvGrpSpPr>
              <a:grpSpLocks/>
            </p:cNvGrpSpPr>
            <p:nvPr/>
          </p:nvGrpSpPr>
          <p:grpSpPr bwMode="auto">
            <a:xfrm>
              <a:off x="755650" y="2854325"/>
              <a:ext cx="3244846" cy="3003567"/>
              <a:chOff x="0" y="0"/>
              <a:chExt cx="1452" cy="1814"/>
            </a:xfrm>
          </p:grpSpPr>
          <p:sp>
            <p:nvSpPr>
              <p:cNvPr id="7192" name="Rectangle 13"/>
              <p:cNvSpPr>
                <a:spLocks noChangeArrowheads="1"/>
              </p:cNvSpPr>
              <p:nvPr/>
            </p:nvSpPr>
            <p:spPr bwMode="auto">
              <a:xfrm rot="10800000">
                <a:off x="0" y="181"/>
                <a:ext cx="1452" cy="1633"/>
              </a:xfrm>
              <a:prstGeom prst="rect">
                <a:avLst/>
              </a:prstGeom>
              <a:gradFill rotWithShape="1">
                <a:gsLst>
                  <a:gs pos="0">
                    <a:srgbClr val="DDDDDD"/>
                  </a:gs>
                  <a:gs pos="100000">
                    <a:schemeClr val="bg1"/>
                  </a:gs>
                </a:gsLst>
                <a:lin ang="5400000" scaled="1"/>
              </a:gradFill>
              <a:ln w="317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93" name="AutoShape 14"/>
              <p:cNvSpPr>
                <a:spLocks noChangeArrowheads="1"/>
              </p:cNvSpPr>
              <p:nvPr/>
            </p:nvSpPr>
            <p:spPr bwMode="auto">
              <a:xfrm rot="10800000">
                <a:off x="0" y="0"/>
                <a:ext cx="1452"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6 w 21600"/>
                  <a:gd name="T13" fmla="*/ 2387 h 21600"/>
                  <a:gd name="T14" fmla="*/ 19264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3" name="WordArt 15"/>
            <p:cNvSpPr>
              <a:spLocks noChangeArrowheads="1" noChangeShapeType="1"/>
            </p:cNvSpPr>
            <p:nvPr/>
          </p:nvSpPr>
          <p:spPr bwMode="auto">
            <a:xfrm>
              <a:off x="1211265" y="2071678"/>
              <a:ext cx="2360603" cy="642934"/>
            </a:xfrm>
            <a:prstGeom prst="rect">
              <a:avLst/>
            </a:prstGeom>
          </p:spPr>
          <p:txBody>
            <a:bodyPr wrap="none" fromWordArt="1">
              <a:prstTxWarp prst="textPlain">
                <a:avLst>
                  <a:gd name="adj" fmla="val 50000"/>
                </a:avLst>
              </a:prstTxWarp>
            </a:bodyPr>
            <a:lstStyle/>
            <a:p>
              <a:pPr>
                <a:defRPr/>
              </a:pPr>
              <a:r>
                <a:rPr lang="zh-CN" altLang="zh-CN" sz="2400" b="1" dirty="0">
                  <a:solidFill>
                    <a:schemeClr val="bg2"/>
                  </a:solidFill>
                  <a:effectLst>
                    <a:outerShdw blurRad="38100" dist="38100" dir="2700000" algn="tl">
                      <a:srgbClr val="C0C0C0"/>
                    </a:outerShdw>
                  </a:effectLst>
                  <a:latin typeface="黑体" pitchFamily="2" charset="-122"/>
                  <a:ea typeface="黑体" pitchFamily="2" charset="-122"/>
                </a:rPr>
                <a:t>关于对数底的选取</a:t>
              </a:r>
              <a:r>
                <a:rPr lang="en-US" altLang="zh-CN" sz="2800" b="1" dirty="0">
                  <a:solidFill>
                    <a:schemeClr val="bg2"/>
                  </a:solidFill>
                </a:rPr>
                <a:t> </a:t>
              </a:r>
            </a:p>
          </p:txBody>
        </p:sp>
        <p:grpSp>
          <p:nvGrpSpPr>
            <p:cNvPr id="7187" name="组合 29"/>
            <p:cNvGrpSpPr>
              <a:grpSpLocks/>
            </p:cNvGrpSpPr>
            <p:nvPr/>
          </p:nvGrpSpPr>
          <p:grpSpPr bwMode="auto">
            <a:xfrm>
              <a:off x="714348" y="3500438"/>
              <a:ext cx="2941638" cy="1838325"/>
              <a:chOff x="1762125" y="2882900"/>
              <a:chExt cx="2941638" cy="1838325"/>
            </a:xfrm>
          </p:grpSpPr>
          <p:graphicFrame>
            <p:nvGraphicFramePr>
              <p:cNvPr id="7188" name="Object 1"/>
              <p:cNvGraphicFramePr>
                <a:graphicFrameLocks noChangeAspect="1"/>
              </p:cNvGraphicFramePr>
              <p:nvPr/>
            </p:nvGraphicFramePr>
            <p:xfrm>
              <a:off x="2195513" y="2882900"/>
              <a:ext cx="2376487" cy="566738"/>
            </p:xfrm>
            <a:graphic>
              <a:graphicData uri="http://schemas.openxmlformats.org/presentationml/2006/ole">
                <mc:AlternateContent xmlns:mc="http://schemas.openxmlformats.org/markup-compatibility/2006">
                  <mc:Choice xmlns:v="urn:schemas-microsoft-com:vml" Requires="v">
                    <p:oleObj spid="_x0000_s9337" name="公式" r:id="rId3" imgW="901309" imgH="215806" progId="Equation.3">
                      <p:embed/>
                    </p:oleObj>
                  </mc:Choice>
                  <mc:Fallback>
                    <p:oleObj name="公式" r:id="rId3" imgW="901309" imgH="215806" progId="Equation.3">
                      <p:embed/>
                      <p:pic>
                        <p:nvPicPr>
                          <p:cNvPr id="7188"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882900"/>
                            <a:ext cx="237648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9" name="Object 2"/>
              <p:cNvGraphicFramePr>
                <a:graphicFrameLocks noChangeAspect="1"/>
              </p:cNvGraphicFramePr>
              <p:nvPr/>
            </p:nvGraphicFramePr>
            <p:xfrm>
              <a:off x="2195513" y="3500438"/>
              <a:ext cx="2039937" cy="534987"/>
            </p:xfrm>
            <a:graphic>
              <a:graphicData uri="http://schemas.openxmlformats.org/presentationml/2006/ole">
                <mc:AlternateContent xmlns:mc="http://schemas.openxmlformats.org/markup-compatibility/2006">
                  <mc:Choice xmlns:v="urn:schemas-microsoft-com:vml" Requires="v">
                    <p:oleObj spid="_x0000_s9338" name="公式" r:id="rId5" imgW="774364" imgH="203112" progId="Equation.3">
                      <p:embed/>
                    </p:oleObj>
                  </mc:Choice>
                  <mc:Fallback>
                    <p:oleObj name="公式" r:id="rId5" imgW="774364" imgH="203112" progId="Equation.3">
                      <p:embed/>
                      <p:pic>
                        <p:nvPicPr>
                          <p:cNvPr id="7189"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3500438"/>
                            <a:ext cx="2039937"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90" name="Object 3"/>
              <p:cNvGraphicFramePr>
                <a:graphicFrameLocks noChangeAspect="1"/>
              </p:cNvGraphicFramePr>
              <p:nvPr/>
            </p:nvGraphicFramePr>
            <p:xfrm>
              <a:off x="2195513" y="4119563"/>
              <a:ext cx="2508250" cy="601662"/>
            </p:xfrm>
            <a:graphic>
              <a:graphicData uri="http://schemas.openxmlformats.org/presentationml/2006/ole">
                <mc:AlternateContent xmlns:mc="http://schemas.openxmlformats.org/markup-compatibility/2006">
                  <mc:Choice xmlns:v="urn:schemas-microsoft-com:vml" Requires="v">
                    <p:oleObj spid="_x0000_s9339" name="公式" r:id="rId7" imgW="952087" imgH="228501" progId="Equation.3">
                      <p:embed/>
                    </p:oleObj>
                  </mc:Choice>
                  <mc:Fallback>
                    <p:oleObj name="公式" r:id="rId7" imgW="952087" imgH="228501" progId="Equation.3">
                      <p:embed/>
                      <p:pic>
                        <p:nvPicPr>
                          <p:cNvPr id="719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4119563"/>
                            <a:ext cx="250825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91" name="WordArt 25"/>
              <p:cNvSpPr>
                <a:spLocks noChangeArrowheads="1" noChangeShapeType="1" noTextEdit="1"/>
              </p:cNvSpPr>
              <p:nvPr/>
            </p:nvSpPr>
            <p:spPr bwMode="auto">
              <a:xfrm>
                <a:off x="1762125" y="3314700"/>
                <a:ext cx="396875" cy="1017588"/>
              </a:xfrm>
              <a:prstGeom prst="rect">
                <a:avLst/>
              </a:prstGeom>
            </p:spPr>
            <p:txBody>
              <a:bodyPr wrap="none" fromWordArt="1">
                <a:prstTxWarp prst="textPlain">
                  <a:avLst>
                    <a:gd name="adj" fmla="val 50000"/>
                  </a:avLst>
                </a:prstTxWarp>
              </a:bodyPr>
              <a:lstStyle/>
              <a:p>
                <a:r>
                  <a:rPr lang="en-US" altLang="zh-CN" sz="3600" kern="10">
                    <a:ln w="9525">
                      <a:solidFill>
                        <a:srgbClr val="000000"/>
                      </a:solidFill>
                      <a:round/>
                      <a:headEnd/>
                      <a:tailEnd/>
                    </a:ln>
                    <a:solidFill>
                      <a:srgbClr val="000000"/>
                    </a:solidFill>
                    <a:latin typeface="宋体" panose="02010600030101010101" pitchFamily="2" charset="-122"/>
                  </a:rPr>
                  <a:t>{</a:t>
                </a:r>
                <a:endParaRPr lang="zh-CN" altLang="en-US" sz="3600" kern="10">
                  <a:ln w="9525">
                    <a:solidFill>
                      <a:srgbClr val="000000"/>
                    </a:solidFill>
                    <a:round/>
                    <a:headEnd/>
                    <a:tailEnd/>
                  </a:ln>
                  <a:solidFill>
                    <a:srgbClr val="000000"/>
                  </a:solidFill>
                  <a:latin typeface="宋体" panose="02010600030101010101" pitchFamily="2" charset="-122"/>
                </a:endParaRPr>
              </a:p>
            </p:txBody>
          </p:sp>
        </p:grpSp>
      </p:grpSp>
      <p:grpSp>
        <p:nvGrpSpPr>
          <p:cNvPr id="6" name="组合 39"/>
          <p:cNvGrpSpPr>
            <a:grpSpLocks/>
          </p:cNvGrpSpPr>
          <p:nvPr/>
        </p:nvGrpSpPr>
        <p:grpSpPr bwMode="auto">
          <a:xfrm>
            <a:off x="6238876" y="1989139"/>
            <a:ext cx="3571875" cy="3868737"/>
            <a:chOff x="5143504" y="1989138"/>
            <a:chExt cx="3571900" cy="3868754"/>
          </a:xfrm>
        </p:grpSpPr>
        <p:grpSp>
          <p:nvGrpSpPr>
            <p:cNvPr id="7173" name="Group 9"/>
            <p:cNvGrpSpPr>
              <a:grpSpLocks/>
            </p:cNvGrpSpPr>
            <p:nvPr/>
          </p:nvGrpSpPr>
          <p:grpSpPr bwMode="auto">
            <a:xfrm>
              <a:off x="5429256" y="1989138"/>
              <a:ext cx="2816219" cy="936625"/>
              <a:chOff x="0" y="0"/>
              <a:chExt cx="1452" cy="590"/>
            </a:xfrm>
          </p:grpSpPr>
          <p:sp>
            <p:nvSpPr>
              <p:cNvPr id="7182" name="AutoShape 10"/>
              <p:cNvSpPr>
                <a:spLocks noChangeArrowheads="1"/>
              </p:cNvSpPr>
              <p:nvPr/>
            </p:nvSpPr>
            <p:spPr bwMode="auto">
              <a:xfrm>
                <a:off x="0" y="91"/>
                <a:ext cx="1452" cy="499"/>
              </a:xfrm>
              <a:prstGeom prst="downArrowCallout">
                <a:avLst>
                  <a:gd name="adj1" fmla="val 72692"/>
                  <a:gd name="adj2" fmla="val 36346"/>
                  <a:gd name="adj3" fmla="val 14060"/>
                  <a:gd name="adj4" fmla="val 85940"/>
                </a:avLst>
              </a:prstGeom>
              <a:gradFill rotWithShape="1">
                <a:gsLst>
                  <a:gs pos="0">
                    <a:schemeClr val="accent2"/>
                  </a:gs>
                  <a:gs pos="100000">
                    <a:schemeClr val="accent1"/>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4600" i="1">
                  <a:solidFill>
                    <a:schemeClr val="bg1"/>
                  </a:solidFill>
                </a:endParaRPr>
              </a:p>
            </p:txBody>
          </p:sp>
          <p:sp>
            <p:nvSpPr>
              <p:cNvPr id="7183" name="AutoShape 11"/>
              <p:cNvSpPr>
                <a:spLocks noChangeArrowheads="1"/>
              </p:cNvSpPr>
              <p:nvPr/>
            </p:nvSpPr>
            <p:spPr bwMode="auto">
              <a:xfrm rot="10800000">
                <a:off x="0" y="0"/>
                <a:ext cx="1448"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63 w 21600"/>
                  <a:gd name="T13" fmla="*/ 2136 h 21600"/>
                  <a:gd name="T14" fmla="*/ 19437 w 21600"/>
                  <a:gd name="T15" fmla="*/ 19464 h 21600"/>
                </a:gdLst>
                <a:ahLst/>
                <a:cxnLst>
                  <a:cxn ang="T8">
                    <a:pos x="T0" y="T1"/>
                  </a:cxn>
                  <a:cxn ang="T9">
                    <a:pos x="T2" y="T3"/>
                  </a:cxn>
                  <a:cxn ang="T10">
                    <a:pos x="T4" y="T5"/>
                  </a:cxn>
                  <a:cxn ang="T11">
                    <a:pos x="T6" y="T7"/>
                  </a:cxn>
                </a:cxnLst>
                <a:rect l="T12" t="T13" r="T14" b="T15"/>
                <a:pathLst>
                  <a:path w="21600" h="21600">
                    <a:moveTo>
                      <a:pt x="0" y="0"/>
                    </a:moveTo>
                    <a:lnTo>
                      <a:pt x="721" y="21600"/>
                    </a:lnTo>
                    <a:lnTo>
                      <a:pt x="20879" y="21600"/>
                    </a:lnTo>
                    <a:lnTo>
                      <a:pt x="21600" y="0"/>
                    </a:lnTo>
                    <a:lnTo>
                      <a:pt x="0" y="0"/>
                    </a:lnTo>
                    <a:close/>
                  </a:path>
                </a:pathLst>
              </a:custGeom>
              <a:gradFill rotWithShape="1">
                <a:gsLst>
                  <a:gs pos="0">
                    <a:schemeClr val="accent1">
                      <a:alpha val="50000"/>
                    </a:schemeClr>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7174" name="Group 22"/>
            <p:cNvGrpSpPr>
              <a:grpSpLocks/>
            </p:cNvGrpSpPr>
            <p:nvPr/>
          </p:nvGrpSpPr>
          <p:grpSpPr bwMode="auto">
            <a:xfrm>
              <a:off x="5143504" y="2854325"/>
              <a:ext cx="3571900" cy="3003567"/>
              <a:chOff x="0" y="0"/>
              <a:chExt cx="1452" cy="1814"/>
            </a:xfrm>
          </p:grpSpPr>
          <p:sp>
            <p:nvSpPr>
              <p:cNvPr id="7180" name="Rectangle 23"/>
              <p:cNvSpPr>
                <a:spLocks noChangeArrowheads="1"/>
              </p:cNvSpPr>
              <p:nvPr/>
            </p:nvSpPr>
            <p:spPr bwMode="auto">
              <a:xfrm rot="10800000">
                <a:off x="0" y="181"/>
                <a:ext cx="1452" cy="1633"/>
              </a:xfrm>
              <a:prstGeom prst="rect">
                <a:avLst/>
              </a:prstGeom>
              <a:gradFill rotWithShape="1">
                <a:gsLst>
                  <a:gs pos="0">
                    <a:srgbClr val="DDDDDD"/>
                  </a:gs>
                  <a:gs pos="100000">
                    <a:schemeClr val="bg1"/>
                  </a:gs>
                </a:gsLst>
                <a:lin ang="5400000" scaled="1"/>
              </a:gradFill>
              <a:ln w="3175">
                <a:solidFill>
                  <a:srgbClr val="C0C0C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81" name="AutoShape 24"/>
              <p:cNvSpPr>
                <a:spLocks noChangeArrowheads="1"/>
              </p:cNvSpPr>
              <p:nvPr/>
            </p:nvSpPr>
            <p:spPr bwMode="auto">
              <a:xfrm rot="10800000">
                <a:off x="0" y="0"/>
                <a:ext cx="1452" cy="18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36 w 21600"/>
                  <a:gd name="T13" fmla="*/ 2387 h 21600"/>
                  <a:gd name="T14" fmla="*/ 19264 w 21600"/>
                  <a:gd name="T15" fmla="*/ 19213 h 21600"/>
                </a:gdLst>
                <a:ahLst/>
                <a:cxnLst>
                  <a:cxn ang="T8">
                    <a:pos x="T0" y="T1"/>
                  </a:cxn>
                  <a:cxn ang="T9">
                    <a:pos x="T2" y="T3"/>
                  </a:cxn>
                  <a:cxn ang="T10">
                    <a:pos x="T4" y="T5"/>
                  </a:cxn>
                  <a:cxn ang="T11">
                    <a:pos x="T6" y="T7"/>
                  </a:cxn>
                </a:cxnLst>
                <a:rect l="T12" t="T13" r="T14" b="T15"/>
                <a:pathLst>
                  <a:path w="21600" h="21600">
                    <a:moveTo>
                      <a:pt x="0" y="0"/>
                    </a:moveTo>
                    <a:lnTo>
                      <a:pt x="1072" y="21600"/>
                    </a:lnTo>
                    <a:lnTo>
                      <a:pt x="20528" y="21600"/>
                    </a:lnTo>
                    <a:lnTo>
                      <a:pt x="21600" y="0"/>
                    </a:lnTo>
                    <a:lnTo>
                      <a:pt x="0" y="0"/>
                    </a:lnTo>
                    <a:close/>
                  </a:path>
                </a:pathLst>
              </a:custGeom>
              <a:gradFill rotWithShape="1">
                <a:gsLst>
                  <a:gs pos="0">
                    <a:srgbClr val="DDDDDD"/>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7175" name="WordArt 25"/>
            <p:cNvSpPr>
              <a:spLocks noChangeArrowheads="1" noChangeShapeType="1"/>
            </p:cNvSpPr>
            <p:nvPr/>
          </p:nvSpPr>
          <p:spPr bwMode="auto">
            <a:xfrm>
              <a:off x="6000760" y="2214554"/>
              <a:ext cx="2052628" cy="38100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400" b="1" kern="10" dirty="0">
                  <a:solidFill>
                    <a:schemeClr val="bg2"/>
                  </a:solidFill>
                  <a:latin typeface="黑体" panose="02010609060101010101" pitchFamily="49" charset="-122"/>
                  <a:ea typeface="黑体" panose="02010609060101010101" pitchFamily="49" charset="-122"/>
                </a:rPr>
                <a:t>换算关系</a:t>
              </a:r>
            </a:p>
          </p:txBody>
        </p:sp>
        <p:grpSp>
          <p:nvGrpSpPr>
            <p:cNvPr id="7176" name="组合 35"/>
            <p:cNvGrpSpPr>
              <a:grpSpLocks/>
            </p:cNvGrpSpPr>
            <p:nvPr/>
          </p:nvGrpSpPr>
          <p:grpSpPr bwMode="auto">
            <a:xfrm>
              <a:off x="5143504" y="3857628"/>
              <a:ext cx="3467100" cy="1154113"/>
              <a:chOff x="5081588" y="3200400"/>
              <a:chExt cx="3467100" cy="1154113"/>
            </a:xfrm>
          </p:grpSpPr>
          <p:graphicFrame>
            <p:nvGraphicFramePr>
              <p:cNvPr id="7177" name="Object 4"/>
              <p:cNvGraphicFramePr>
                <a:graphicFrameLocks noChangeAspect="1"/>
              </p:cNvGraphicFramePr>
              <p:nvPr/>
            </p:nvGraphicFramePr>
            <p:xfrm>
              <a:off x="5503863" y="3200400"/>
              <a:ext cx="3044825" cy="534988"/>
            </p:xfrm>
            <a:graphic>
              <a:graphicData uri="http://schemas.openxmlformats.org/presentationml/2006/ole">
                <mc:AlternateContent xmlns:mc="http://schemas.openxmlformats.org/markup-compatibility/2006">
                  <mc:Choice xmlns:v="urn:schemas-microsoft-com:vml" Requires="v">
                    <p:oleObj spid="_x0000_s9340" name="公式" r:id="rId9" imgW="1155700" imgH="203200" progId="Equation.3">
                      <p:embed/>
                    </p:oleObj>
                  </mc:Choice>
                  <mc:Fallback>
                    <p:oleObj name="公式" r:id="rId9" imgW="1155700" imgH="203200" progId="Equation.3">
                      <p:embed/>
                      <p:pic>
                        <p:nvPicPr>
                          <p:cNvPr id="7177"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3863" y="3200400"/>
                            <a:ext cx="30448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8" name="Object 5"/>
              <p:cNvGraphicFramePr>
                <a:graphicFrameLocks noChangeAspect="1"/>
              </p:cNvGraphicFramePr>
              <p:nvPr/>
            </p:nvGraphicFramePr>
            <p:xfrm>
              <a:off x="5507038" y="3819525"/>
              <a:ext cx="2844800" cy="534988"/>
            </p:xfrm>
            <a:graphic>
              <a:graphicData uri="http://schemas.openxmlformats.org/presentationml/2006/ole">
                <mc:AlternateContent xmlns:mc="http://schemas.openxmlformats.org/markup-compatibility/2006">
                  <mc:Choice xmlns:v="urn:schemas-microsoft-com:vml" Requires="v">
                    <p:oleObj spid="_x0000_s9341" name="公式" r:id="rId11" imgW="1079032" imgH="203112" progId="Equation.3">
                      <p:embed/>
                    </p:oleObj>
                  </mc:Choice>
                  <mc:Fallback>
                    <p:oleObj name="公式" r:id="rId11" imgW="1079032" imgH="203112" progId="Equation.3">
                      <p:embed/>
                      <p:pic>
                        <p:nvPicPr>
                          <p:cNvPr id="7178"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7038" y="3819525"/>
                            <a:ext cx="28448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9" name="WordArt 26"/>
              <p:cNvSpPr>
                <a:spLocks noChangeArrowheads="1" noChangeShapeType="1" noTextEdit="1"/>
              </p:cNvSpPr>
              <p:nvPr/>
            </p:nvSpPr>
            <p:spPr bwMode="auto">
              <a:xfrm>
                <a:off x="5081588" y="3284538"/>
                <a:ext cx="396875" cy="873125"/>
              </a:xfrm>
              <a:prstGeom prst="rect">
                <a:avLst/>
              </a:prstGeom>
            </p:spPr>
            <p:txBody>
              <a:bodyPr wrap="none" fromWordArt="1">
                <a:prstTxWarp prst="textPlain">
                  <a:avLst>
                    <a:gd name="adj" fmla="val 50000"/>
                  </a:avLst>
                </a:prstTxWarp>
              </a:bodyPr>
              <a:lstStyle/>
              <a:p>
                <a:r>
                  <a:rPr lang="en-US" altLang="zh-CN" sz="3600" kern="10">
                    <a:ln w="9525">
                      <a:solidFill>
                        <a:srgbClr val="000000"/>
                      </a:solidFill>
                      <a:round/>
                      <a:headEnd/>
                      <a:tailEnd/>
                    </a:ln>
                    <a:solidFill>
                      <a:srgbClr val="000000"/>
                    </a:solidFill>
                    <a:latin typeface="宋体" panose="02010600030101010101" pitchFamily="2" charset="-122"/>
                  </a:rPr>
                  <a:t>{</a:t>
                </a:r>
                <a:endParaRPr lang="zh-CN" altLang="en-US" sz="3600" kern="10">
                  <a:ln w="9525">
                    <a:solidFill>
                      <a:srgbClr val="000000"/>
                    </a:solidFill>
                    <a:round/>
                    <a:headEnd/>
                    <a:tailEnd/>
                  </a:ln>
                  <a:solidFill>
                    <a:srgbClr val="000000"/>
                  </a:solidFill>
                  <a:latin typeface="宋体" panose="02010600030101010101" pitchFamily="2" charset="-122"/>
                </a:endParaRPr>
              </a:p>
            </p:txBody>
          </p:sp>
        </p:grpSp>
      </p:grpSp>
    </p:spTree>
    <p:extLst>
      <p:ext uri="{BB962C8B-B14F-4D97-AF65-F5344CB8AC3E}">
        <p14:creationId xmlns:p14="http://schemas.microsoft.com/office/powerpoint/2010/main" val="3345713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fmla="#ppt_w*sin(2.5*pi*$)">
                                          <p:val>
                                            <p:fltVal val="0"/>
                                          </p:val>
                                        </p:tav>
                                        <p:tav tm="100000">
                                          <p:val>
                                            <p:fltVal val="1"/>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9"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fmla="#ppt_w*sin(2.5*pi*$)">
                                          <p:val>
                                            <p:fltVal val="0"/>
                                          </p:val>
                                        </p:tav>
                                        <p:tav tm="100000">
                                          <p:val>
                                            <p:fltVal val="1"/>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2"/>
          <p:cNvGrpSpPr>
            <a:grpSpLocks/>
          </p:cNvGrpSpPr>
          <p:nvPr/>
        </p:nvGrpSpPr>
        <p:grpSpPr bwMode="auto">
          <a:xfrm>
            <a:off x="2166938" y="1571625"/>
            <a:ext cx="7129462" cy="4857750"/>
            <a:chOff x="612" y="1026"/>
            <a:chExt cx="4536" cy="3039"/>
          </a:xfrm>
          <a:noFill/>
        </p:grpSpPr>
        <p:sp>
          <p:nvSpPr>
            <p:cNvPr id="8209" name="AutoShape 3"/>
            <p:cNvSpPr>
              <a:spLocks noChangeArrowheads="1"/>
            </p:cNvSpPr>
            <p:nvPr/>
          </p:nvSpPr>
          <p:spPr bwMode="auto">
            <a:xfrm>
              <a:off x="884" y="1207"/>
              <a:ext cx="4264" cy="2858"/>
            </a:xfrm>
            <a:prstGeom prst="roundRect">
              <a:avLst>
                <a:gd name="adj" fmla="val 8676"/>
              </a:avLst>
            </a:prstGeom>
            <a:gr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2"/>
                </a:solidFill>
              </a:endParaRPr>
            </a:p>
          </p:txBody>
        </p:sp>
        <p:sp>
          <p:nvSpPr>
            <p:cNvPr id="8210" name="AutoShape 4"/>
            <p:cNvSpPr>
              <a:spLocks noChangeArrowheads="1"/>
            </p:cNvSpPr>
            <p:nvPr/>
          </p:nvSpPr>
          <p:spPr bwMode="auto">
            <a:xfrm>
              <a:off x="612" y="1026"/>
              <a:ext cx="1769" cy="1078"/>
            </a:xfrm>
            <a:prstGeom prst="roundRect">
              <a:avLst>
                <a:gd name="adj" fmla="val 18366"/>
              </a:avLst>
            </a:prstGeom>
            <a:grp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2"/>
                </a:solidFill>
              </a:endParaRPr>
            </a:p>
          </p:txBody>
        </p:sp>
      </p:grpSp>
      <p:sp>
        <p:nvSpPr>
          <p:cNvPr id="12302" name="Text Box 24"/>
          <p:cNvSpPr txBox="1">
            <a:spLocks noChangeArrowheads="1"/>
          </p:cNvSpPr>
          <p:nvPr/>
        </p:nvSpPr>
        <p:spPr bwMode="auto">
          <a:xfrm>
            <a:off x="2594453" y="1428750"/>
            <a:ext cx="4521963" cy="523220"/>
          </a:xfrm>
          <a:prstGeom prst="rect">
            <a:avLst/>
          </a:prstGeom>
          <a:noFill/>
          <a:ln w="9525">
            <a:noFill/>
            <a:miter lim="800000"/>
            <a:headEnd/>
            <a:tailEnd/>
          </a:ln>
        </p:spPr>
        <p:txBody>
          <a:bodyPr wrap="square">
            <a:spAutoFit/>
          </a:bodyPr>
          <a:lstStyle/>
          <a:p>
            <a:pPr marL="174625" indent="-174625">
              <a:buFont typeface="Wingdings" pitchFamily="2" charset="2"/>
              <a:buChar char="l"/>
              <a:defRPr/>
            </a:pPr>
            <a:r>
              <a:rPr lang="zh-CN" altLang="en-US" sz="2800" b="1" dirty="0">
                <a:effectLst>
                  <a:outerShdw blurRad="38100" dist="38100" dir="2700000" algn="tl">
                    <a:srgbClr val="C0C0C0"/>
                  </a:outerShdw>
                </a:effectLst>
                <a:latin typeface="黑体" pitchFamily="2" charset="-122"/>
                <a:ea typeface="黑体" pitchFamily="2" charset="-122"/>
              </a:rPr>
              <a:t>自信息为随机变量</a:t>
            </a:r>
            <a:r>
              <a:rPr lang="en-US" altLang="zh-CN" sz="2800" b="1" dirty="0">
                <a:effectLst>
                  <a:outerShdw blurRad="38100" dist="38100" dir="2700000" algn="tl">
                    <a:srgbClr val="C0C0C0"/>
                  </a:outerShdw>
                </a:effectLst>
                <a:latin typeface="黑体" pitchFamily="2" charset="-122"/>
                <a:ea typeface="黑体" pitchFamily="2" charset="-122"/>
              </a:rPr>
              <a:t>;</a:t>
            </a:r>
            <a:endParaRPr lang="en-US" altLang="zh-CN" sz="2800" b="1" dirty="0">
              <a:latin typeface="Verdana" pitchFamily="34" charset="0"/>
            </a:endParaRPr>
          </a:p>
        </p:txBody>
      </p:sp>
      <p:sp>
        <p:nvSpPr>
          <p:cNvPr id="28" name="Rectangle 20"/>
          <p:cNvSpPr txBox="1">
            <a:spLocks noChangeArrowheads="1"/>
          </p:cNvSpPr>
          <p:nvPr/>
        </p:nvSpPr>
        <p:spPr bwMode="auto">
          <a:xfrm>
            <a:off x="938005" y="191890"/>
            <a:ext cx="8229600" cy="654050"/>
          </a:xfrm>
          <a:prstGeom prst="rect">
            <a:avLst/>
          </a:prstGeom>
          <a:noFill/>
          <a:ln w="9525">
            <a:noFill/>
            <a:miter lim="800000"/>
            <a:headEnd/>
            <a:tailEnd/>
          </a:ln>
        </p:spPr>
        <p:txBody>
          <a:bodyPr anchor="ctr"/>
          <a:lstStyle/>
          <a:p>
            <a:pPr eaLnBrk="0" hangingPunct="0">
              <a:defRPr/>
            </a:pPr>
            <a:r>
              <a:rPr lang="zh-CN" altLang="en-US" sz="3600" kern="0" dirty="0">
                <a:effectLst>
                  <a:outerShdw blurRad="38100" dist="38100" dir="2700000" algn="tl">
                    <a:srgbClr val="000000">
                      <a:alpha val="43137"/>
                    </a:srgbClr>
                  </a:outerShdw>
                </a:effectLst>
                <a:latin typeface="黑体" pitchFamily="2" charset="-122"/>
                <a:ea typeface="黑体" pitchFamily="2" charset="-122"/>
                <a:cs typeface="+mj-cs"/>
              </a:rPr>
              <a:t>自信息</a:t>
            </a:r>
            <a:endParaRPr lang="zh-CN" altLang="en-US" sz="3600" kern="0" dirty="0">
              <a:effectLst>
                <a:outerShdw blurRad="38100" dist="38100" dir="2700000" algn="tl">
                  <a:srgbClr val="000000">
                    <a:alpha val="43137"/>
                  </a:srgbClr>
                </a:outerShdw>
              </a:effectLst>
              <a:latin typeface="+mj-lt"/>
              <a:ea typeface="+mj-ea"/>
              <a:cs typeface="+mj-cs"/>
            </a:endParaRPr>
          </a:p>
        </p:txBody>
      </p:sp>
      <p:sp>
        <p:nvSpPr>
          <p:cNvPr id="30" name="矩形 29"/>
          <p:cNvSpPr/>
          <p:nvPr/>
        </p:nvSpPr>
        <p:spPr>
          <a:xfrm>
            <a:off x="2788644" y="2548158"/>
            <a:ext cx="4333238" cy="523220"/>
          </a:xfrm>
          <a:prstGeom prst="rect">
            <a:avLst/>
          </a:prstGeom>
        </p:spPr>
        <p:txBody>
          <a:bodyPr wrap="square">
            <a:spAutoFit/>
          </a:bodyPr>
          <a:lstStyle/>
          <a:p>
            <a:pPr>
              <a:defRPr/>
            </a:pPr>
            <a:r>
              <a:rPr lang="zh-CN" altLang="en-US" sz="2800" b="1" dirty="0">
                <a:effectLst>
                  <a:outerShdw blurRad="38100" dist="38100" dir="2700000" algn="tl">
                    <a:srgbClr val="C0C0C0"/>
                  </a:outerShdw>
                </a:effectLst>
                <a:latin typeface="黑体" pitchFamily="2" charset="-122"/>
                <a:ea typeface="黑体" pitchFamily="2" charset="-122"/>
              </a:rPr>
              <a:t>自信息的含义包含两方面</a:t>
            </a:r>
            <a:r>
              <a:rPr lang="en-US" altLang="zh-CN" sz="2800" b="1" dirty="0">
                <a:effectLst>
                  <a:outerShdw blurRad="38100" dist="38100" dir="2700000" algn="tl">
                    <a:srgbClr val="C0C0C0"/>
                  </a:outerShdw>
                </a:effectLst>
                <a:latin typeface="黑体" pitchFamily="2" charset="-122"/>
                <a:ea typeface="黑体" pitchFamily="2" charset="-122"/>
              </a:rPr>
              <a:t>:</a:t>
            </a:r>
            <a:endParaRPr lang="zh-CN" altLang="en-US" sz="2800" b="1" dirty="0"/>
          </a:p>
        </p:txBody>
      </p:sp>
      <p:graphicFrame>
        <p:nvGraphicFramePr>
          <p:cNvPr id="4098" name="Object 2"/>
          <p:cNvGraphicFramePr>
            <a:graphicFrameLocks noChangeAspect="1"/>
          </p:cNvGraphicFramePr>
          <p:nvPr>
            <p:extLst>
              <p:ext uri="{D42A27DB-BD31-4B8C-83A1-F6EECF244321}">
                <p14:modId xmlns:p14="http://schemas.microsoft.com/office/powerpoint/2010/main" val="3292670285"/>
              </p:ext>
            </p:extLst>
          </p:nvPr>
        </p:nvGraphicFramePr>
        <p:xfrm>
          <a:off x="2990850" y="3559093"/>
          <a:ext cx="5462588" cy="466725"/>
        </p:xfrm>
        <a:graphic>
          <a:graphicData uri="http://schemas.openxmlformats.org/presentationml/2006/ole">
            <mc:AlternateContent xmlns:mc="http://schemas.openxmlformats.org/markup-compatibility/2006">
              <mc:Choice xmlns:v="urn:schemas-microsoft-com:vml" Requires="v">
                <p:oleObj spid="_x0000_s10289" name="Equation" r:id="rId4" imgW="2374900" imgH="203200" progId="Equation.3">
                  <p:embed/>
                </p:oleObj>
              </mc:Choice>
              <mc:Fallback>
                <p:oleObj name="Equation" r:id="rId4" imgW="2374900" imgH="203200" progId="Equation.3">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850" y="3559093"/>
                        <a:ext cx="5462588"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099" name="Object 3"/>
          <p:cNvGraphicFramePr>
            <a:graphicFrameLocks noChangeAspect="1"/>
          </p:cNvGraphicFramePr>
          <p:nvPr>
            <p:extLst>
              <p:ext uri="{D42A27DB-BD31-4B8C-83A1-F6EECF244321}">
                <p14:modId xmlns:p14="http://schemas.microsoft.com/office/powerpoint/2010/main" val="4051088112"/>
              </p:ext>
            </p:extLst>
          </p:nvPr>
        </p:nvGraphicFramePr>
        <p:xfrm>
          <a:off x="2990850" y="4513533"/>
          <a:ext cx="5111750" cy="466725"/>
        </p:xfrm>
        <a:graphic>
          <a:graphicData uri="http://schemas.openxmlformats.org/presentationml/2006/ole">
            <mc:AlternateContent xmlns:mc="http://schemas.openxmlformats.org/markup-compatibility/2006">
              <mc:Choice xmlns:v="urn:schemas-microsoft-com:vml" Requires="v">
                <p:oleObj spid="_x0000_s10290" name="公式" r:id="rId6" imgW="2222500" imgH="203200" progId="Equation.3">
                  <p:embed/>
                </p:oleObj>
              </mc:Choice>
              <mc:Fallback>
                <p:oleObj name="公式" r:id="rId6" imgW="2222500" imgH="203200" progId="Equation.3">
                  <p:embed/>
                  <p:pic>
                    <p:nvPicPr>
                      <p:cNvPr id="40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0850" y="4513533"/>
                        <a:ext cx="51117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48755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8" presetClass="entr" presetSubtype="0" accel="50000" fill="hold" grpId="0" nodeType="afterEffect">
                                  <p:stCondLst>
                                    <p:cond delay="0"/>
                                  </p:stCondLst>
                                  <p:childTnLst>
                                    <p:set>
                                      <p:cBhvr>
                                        <p:cTn id="6" dur="1" fill="hold">
                                          <p:stCondLst>
                                            <p:cond delay="0"/>
                                          </p:stCondLst>
                                        </p:cTn>
                                        <p:tgtEl>
                                          <p:spTgt spid="12302"/>
                                        </p:tgtEl>
                                        <p:attrNameLst>
                                          <p:attrName>style.visibility</p:attrName>
                                        </p:attrNameLst>
                                      </p:cBhvr>
                                      <p:to>
                                        <p:strVal val="visible"/>
                                      </p:to>
                                    </p:set>
                                    <p:anim calcmode="lin" valueType="num">
                                      <p:cBhvr>
                                        <p:cTn id="7" dur="1000" fill="hold"/>
                                        <p:tgtEl>
                                          <p:spTgt spid="1230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12302"/>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12302"/>
                                        </p:tgtEl>
                                        <p:attrNameLst>
                                          <p:attrName>ppt_y</p:attrName>
                                        </p:attrNameLst>
                                      </p:cBhvr>
                                      <p:tavLst>
                                        <p:tav tm="0">
                                          <p:val>
                                            <p:strVal val="#ppt_y"/>
                                          </p:val>
                                        </p:tav>
                                        <p:tav tm="100000">
                                          <p:val>
                                            <p:strVal val="#ppt_y"/>
                                          </p:val>
                                        </p:tav>
                                      </p:tavLst>
                                    </p:anim>
                                    <p:animEffect transition="in" filter="fade">
                                      <p:cBhvr>
                                        <p:cTn id="10" dur="1000"/>
                                        <p:tgtEl>
                                          <p:spTgt spid="12302"/>
                                        </p:tgtEl>
                                      </p:cBhvr>
                                    </p:animEffect>
                                  </p:childTnLst>
                                </p:cTn>
                              </p:par>
                            </p:childTnLst>
                          </p:cTn>
                        </p:par>
                        <p:par>
                          <p:cTn id="11" fill="hold" nodeType="afterGroup">
                            <p:stCondLst>
                              <p:cond delay="1000"/>
                            </p:stCondLst>
                            <p:childTnLst>
                              <p:par>
                                <p:cTn id="12" presetID="48" presetClass="entr" presetSubtype="0" accel="5000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1000" fill="hold"/>
                                        <p:tgtEl>
                                          <p:spTgt spid="30"/>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5" dur="1000" fill="hold"/>
                                        <p:tgtEl>
                                          <p:spTgt spid="30"/>
                                        </p:tgtEl>
                                        <p:attrNameLst>
                                          <p:attrName>ppt_x</p:attrName>
                                        </p:attrNameLst>
                                      </p:cBhvr>
                                      <p:tavLst>
                                        <p:tav tm="0">
                                          <p:val>
                                            <p:fltVal val="-1"/>
                                          </p:val>
                                        </p:tav>
                                        <p:tav tm="50000">
                                          <p:val>
                                            <p:fltVal val="0.95"/>
                                          </p:val>
                                        </p:tav>
                                        <p:tav tm="100000">
                                          <p:val>
                                            <p:strVal val="#ppt_x"/>
                                          </p:val>
                                        </p:tav>
                                      </p:tavLst>
                                    </p:anim>
                                    <p:anim calcmode="lin" valueType="num">
                                      <p:cBhvr>
                                        <p:cTn id="16" dur="1000" fill="hold"/>
                                        <p:tgtEl>
                                          <p:spTgt spid="30"/>
                                        </p:tgtEl>
                                        <p:attrNameLst>
                                          <p:attrName>ppt_y</p:attrName>
                                        </p:attrNameLst>
                                      </p:cBhvr>
                                      <p:tavLst>
                                        <p:tav tm="0">
                                          <p:val>
                                            <p:strVal val="#ppt_y"/>
                                          </p:val>
                                        </p:tav>
                                        <p:tav tm="100000">
                                          <p:val>
                                            <p:strVal val="#ppt_y"/>
                                          </p:val>
                                        </p:tav>
                                      </p:tavLst>
                                    </p:anim>
                                    <p:animEffect transition="in" filter="fade">
                                      <p:cBhvr>
                                        <p:cTn id="17" dur="1000"/>
                                        <p:tgtEl>
                                          <p:spTgt spid="30"/>
                                        </p:tgtEl>
                                      </p:cBhvr>
                                    </p:animEffect>
                                  </p:childTnLst>
                                </p:cTn>
                              </p:par>
                            </p:childTnLst>
                          </p:cTn>
                        </p:par>
                        <p:par>
                          <p:cTn id="18" fill="hold" nodeType="afterGroup">
                            <p:stCondLst>
                              <p:cond delay="2000"/>
                            </p:stCondLst>
                            <p:childTnLst>
                              <p:par>
                                <p:cTn id="19" presetID="48" presetClass="entr" presetSubtype="0" accel="50000" fill="hold" nodeType="afterEffect">
                                  <p:stCondLst>
                                    <p:cond delay="0"/>
                                  </p:stCondLst>
                                  <p:childTnLst>
                                    <p:set>
                                      <p:cBhvr>
                                        <p:cTn id="20" dur="1" fill="hold">
                                          <p:stCondLst>
                                            <p:cond delay="0"/>
                                          </p:stCondLst>
                                        </p:cTn>
                                        <p:tgtEl>
                                          <p:spTgt spid="4098"/>
                                        </p:tgtEl>
                                        <p:attrNameLst>
                                          <p:attrName>style.visibility</p:attrName>
                                        </p:attrNameLst>
                                      </p:cBhvr>
                                      <p:to>
                                        <p:strVal val="visible"/>
                                      </p:to>
                                    </p:set>
                                    <p:anim calcmode="lin" valueType="num">
                                      <p:cBhvr>
                                        <p:cTn id="21" dur="1000" fill="hold"/>
                                        <p:tgtEl>
                                          <p:spTgt spid="409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2" dur="1000" fill="hold"/>
                                        <p:tgtEl>
                                          <p:spTgt spid="4098"/>
                                        </p:tgtEl>
                                        <p:attrNameLst>
                                          <p:attrName>ppt_x</p:attrName>
                                        </p:attrNameLst>
                                      </p:cBhvr>
                                      <p:tavLst>
                                        <p:tav tm="0">
                                          <p:val>
                                            <p:fltVal val="-1"/>
                                          </p:val>
                                        </p:tav>
                                        <p:tav tm="50000">
                                          <p:val>
                                            <p:fltVal val="0.95"/>
                                          </p:val>
                                        </p:tav>
                                        <p:tav tm="100000">
                                          <p:val>
                                            <p:strVal val="#ppt_x"/>
                                          </p:val>
                                        </p:tav>
                                      </p:tavLst>
                                    </p:anim>
                                    <p:anim calcmode="lin" valueType="num">
                                      <p:cBhvr>
                                        <p:cTn id="23" dur="1000" fill="hold"/>
                                        <p:tgtEl>
                                          <p:spTgt spid="4098"/>
                                        </p:tgtEl>
                                        <p:attrNameLst>
                                          <p:attrName>ppt_y</p:attrName>
                                        </p:attrNameLst>
                                      </p:cBhvr>
                                      <p:tavLst>
                                        <p:tav tm="0">
                                          <p:val>
                                            <p:strVal val="#ppt_y"/>
                                          </p:val>
                                        </p:tav>
                                        <p:tav tm="100000">
                                          <p:val>
                                            <p:strVal val="#ppt_y"/>
                                          </p:val>
                                        </p:tav>
                                      </p:tavLst>
                                    </p:anim>
                                    <p:animEffect transition="in" filter="fade">
                                      <p:cBhvr>
                                        <p:cTn id="24" dur="1000"/>
                                        <p:tgtEl>
                                          <p:spTgt spid="4098"/>
                                        </p:tgtEl>
                                      </p:cBhvr>
                                    </p:animEffect>
                                  </p:childTnLst>
                                </p:cTn>
                              </p:par>
                            </p:childTnLst>
                          </p:cTn>
                        </p:par>
                        <p:par>
                          <p:cTn id="25" fill="hold" nodeType="afterGroup">
                            <p:stCondLst>
                              <p:cond delay="3000"/>
                            </p:stCondLst>
                            <p:childTnLst>
                              <p:par>
                                <p:cTn id="26" presetID="48" presetClass="entr" presetSubtype="0" accel="50000" fill="hold" nodeType="afterEffect">
                                  <p:stCondLst>
                                    <p:cond delay="0"/>
                                  </p:stCondLst>
                                  <p:childTnLst>
                                    <p:set>
                                      <p:cBhvr>
                                        <p:cTn id="27" dur="1" fill="hold">
                                          <p:stCondLst>
                                            <p:cond delay="0"/>
                                          </p:stCondLst>
                                        </p:cTn>
                                        <p:tgtEl>
                                          <p:spTgt spid="4099"/>
                                        </p:tgtEl>
                                        <p:attrNameLst>
                                          <p:attrName>style.visibility</p:attrName>
                                        </p:attrNameLst>
                                      </p:cBhvr>
                                      <p:to>
                                        <p:strVal val="visible"/>
                                      </p:to>
                                    </p:set>
                                    <p:anim calcmode="lin" valueType="num">
                                      <p:cBhvr>
                                        <p:cTn id="28" dur="1000" fill="hold"/>
                                        <p:tgtEl>
                                          <p:spTgt spid="409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9" dur="1000" fill="hold"/>
                                        <p:tgtEl>
                                          <p:spTgt spid="4099"/>
                                        </p:tgtEl>
                                        <p:attrNameLst>
                                          <p:attrName>ppt_x</p:attrName>
                                        </p:attrNameLst>
                                      </p:cBhvr>
                                      <p:tavLst>
                                        <p:tav tm="0">
                                          <p:val>
                                            <p:fltVal val="-1"/>
                                          </p:val>
                                        </p:tav>
                                        <p:tav tm="50000">
                                          <p:val>
                                            <p:fltVal val="0.95"/>
                                          </p:val>
                                        </p:tav>
                                        <p:tav tm="100000">
                                          <p:val>
                                            <p:strVal val="#ppt_x"/>
                                          </p:val>
                                        </p:tav>
                                      </p:tavLst>
                                    </p:anim>
                                    <p:anim calcmode="lin" valueType="num">
                                      <p:cBhvr>
                                        <p:cTn id="30" dur="1000" fill="hold"/>
                                        <p:tgtEl>
                                          <p:spTgt spid="4099"/>
                                        </p:tgtEl>
                                        <p:attrNameLst>
                                          <p:attrName>ppt_y</p:attrName>
                                        </p:attrNameLst>
                                      </p:cBhvr>
                                      <p:tavLst>
                                        <p:tav tm="0">
                                          <p:val>
                                            <p:strVal val="#ppt_y"/>
                                          </p:val>
                                        </p:tav>
                                        <p:tav tm="100000">
                                          <p:val>
                                            <p:strVal val="#ppt_y"/>
                                          </p:val>
                                        </p:tav>
                                      </p:tavLst>
                                    </p:anim>
                                    <p:animEffect transition="in" filter="fade">
                                      <p:cBhvr>
                                        <p:cTn id="31" dur="10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2"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p:cNvPicPr>
            <a:picLocks noChangeAspect="1" noChangeArrowheads="1"/>
          </p:cNvPicPr>
          <p:nvPr/>
        </p:nvPicPr>
        <p:blipFill>
          <a:blip r:embed="rId2">
            <a:extLst>
              <a:ext uri="{28A0092B-C50C-407E-A947-70E740481C1C}">
                <a14:useLocalDpi xmlns:a14="http://schemas.microsoft.com/office/drawing/2010/main" val="0"/>
              </a:ext>
            </a:extLst>
          </a:blip>
          <a:srcRect b="44"/>
          <a:stretch>
            <a:fillRect/>
          </a:stretch>
        </p:blipFill>
        <p:spPr bwMode="auto">
          <a:xfrm>
            <a:off x="1439862" y="3206751"/>
            <a:ext cx="2155826"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0"/>
          <p:cNvSpPr txBox="1">
            <a:spLocks noChangeArrowheads="1"/>
          </p:cNvSpPr>
          <p:nvPr/>
        </p:nvSpPr>
        <p:spPr bwMode="auto">
          <a:xfrm>
            <a:off x="1666875" y="188913"/>
            <a:ext cx="8229600" cy="654050"/>
          </a:xfrm>
          <a:prstGeom prst="rect">
            <a:avLst/>
          </a:prstGeom>
          <a:noFill/>
          <a:ln w="9525">
            <a:noFill/>
            <a:miter lim="800000"/>
            <a:headEnd/>
            <a:tailEnd/>
          </a:ln>
        </p:spPr>
        <p:txBody>
          <a:bodyPr anchor="ctr"/>
          <a:lstStyle/>
          <a:p>
            <a:pPr eaLnBrk="0" hangingPunct="0">
              <a:defRPr/>
            </a:pPr>
            <a:r>
              <a:rPr lang="zh-CN" altLang="en-US" sz="3600" kern="0" dirty="0">
                <a:effectLst>
                  <a:outerShdw blurRad="38100" dist="38100" dir="2700000" algn="tl">
                    <a:srgbClr val="000000">
                      <a:alpha val="43137"/>
                    </a:srgbClr>
                  </a:outerShdw>
                </a:effectLst>
                <a:latin typeface="黑体" pitchFamily="2" charset="-122"/>
                <a:ea typeface="黑体" pitchFamily="2" charset="-122"/>
                <a:cs typeface="+mj-cs"/>
              </a:rPr>
              <a:t>自信息</a:t>
            </a:r>
            <a:endParaRPr lang="zh-CN" altLang="en-US" sz="3600" kern="0" dirty="0">
              <a:effectLst>
                <a:outerShdw blurRad="38100" dist="38100" dir="2700000" algn="tl">
                  <a:srgbClr val="000000">
                    <a:alpha val="43137"/>
                  </a:srgbClr>
                </a:outerShdw>
              </a:effectLst>
              <a:latin typeface="+mj-lt"/>
              <a:ea typeface="+mj-ea"/>
              <a:cs typeface="+mj-cs"/>
            </a:endParaRPr>
          </a:p>
        </p:txBody>
      </p:sp>
      <p:grpSp>
        <p:nvGrpSpPr>
          <p:cNvPr id="2" name="组合 10"/>
          <p:cNvGrpSpPr>
            <a:grpSpLocks/>
          </p:cNvGrpSpPr>
          <p:nvPr/>
        </p:nvGrpSpPr>
        <p:grpSpPr bwMode="auto">
          <a:xfrm>
            <a:off x="3524251" y="2084389"/>
            <a:ext cx="7072313" cy="3773487"/>
            <a:chOff x="142844" y="1573213"/>
            <a:chExt cx="6643734" cy="3773487"/>
          </a:xfrm>
        </p:grpSpPr>
        <p:grpSp>
          <p:nvGrpSpPr>
            <p:cNvPr id="9224" name="组合 9"/>
            <p:cNvGrpSpPr>
              <a:grpSpLocks/>
            </p:cNvGrpSpPr>
            <p:nvPr/>
          </p:nvGrpSpPr>
          <p:grpSpPr bwMode="auto">
            <a:xfrm>
              <a:off x="214282" y="1573213"/>
              <a:ext cx="6072230" cy="3773487"/>
              <a:chOff x="214282" y="1573213"/>
              <a:chExt cx="6072230" cy="3773487"/>
            </a:xfrm>
          </p:grpSpPr>
          <p:sp>
            <p:nvSpPr>
              <p:cNvPr id="9226" name="AutoShape 2"/>
              <p:cNvSpPr>
                <a:spLocks noChangeArrowheads="1"/>
              </p:cNvSpPr>
              <p:nvPr/>
            </p:nvSpPr>
            <p:spPr bwMode="auto">
              <a:xfrm>
                <a:off x="214282" y="1573213"/>
                <a:ext cx="6072230" cy="3427423"/>
              </a:xfrm>
              <a:prstGeom prst="roundRect">
                <a:avLst>
                  <a:gd name="adj" fmla="val 2644"/>
                </a:avLst>
              </a:prstGeom>
              <a:gradFill rotWithShape="1">
                <a:gsLst>
                  <a:gs pos="0">
                    <a:srgbClr val="F3F3F3"/>
                  </a:gs>
                  <a:gs pos="100000">
                    <a:srgbClr val="DDDDDD"/>
                  </a:gs>
                </a:gsLst>
                <a:lin ang="5400000" scaled="1"/>
              </a:gradFill>
              <a:ln w="3175">
                <a:solidFill>
                  <a:srgbClr val="969696">
                    <a:alpha val="58823"/>
                  </a:srgbClr>
                </a:solidFill>
                <a:round/>
                <a:headEnd/>
                <a:tailEnd/>
              </a:ln>
            </p:spPr>
            <p:txBody>
              <a:bodyPr/>
              <a:lstStyle>
                <a:lvl1pPr marL="263525" indent="-26352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chemeClr val="accent2"/>
                  </a:buClr>
                  <a:buFont typeface="Wingdings" panose="05000000000000000000" pitchFamily="2" charset="2"/>
                  <a:buChar char="n"/>
                </a:pPr>
                <a:endParaRPr lang="zh-CN" altLang="en-US" sz="1400">
                  <a:solidFill>
                    <a:schemeClr val="bg2"/>
                  </a:solidFill>
                </a:endParaRPr>
              </a:p>
            </p:txBody>
          </p:sp>
          <p:sp>
            <p:nvSpPr>
              <p:cNvPr id="9227" name="AutoShape 5"/>
              <p:cNvSpPr>
                <a:spLocks noChangeArrowheads="1"/>
              </p:cNvSpPr>
              <p:nvPr/>
            </p:nvSpPr>
            <p:spPr bwMode="auto">
              <a:xfrm>
                <a:off x="720725" y="4735513"/>
                <a:ext cx="5106988" cy="611187"/>
              </a:xfrm>
              <a:prstGeom prst="roundRect">
                <a:avLst>
                  <a:gd name="adj" fmla="val 15065"/>
                </a:avLst>
              </a:prstGeom>
              <a:gradFill rotWithShape="1">
                <a:gsLst>
                  <a:gs pos="0">
                    <a:srgbClr val="777777">
                      <a:alpha val="9000"/>
                    </a:srgbClr>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2"/>
                  </a:solidFill>
                </a:endParaRPr>
              </a:p>
            </p:txBody>
          </p:sp>
        </p:grpSp>
        <p:sp>
          <p:nvSpPr>
            <p:cNvPr id="9" name="Rectangle 6"/>
            <p:cNvSpPr>
              <a:spLocks noChangeArrowheads="1"/>
            </p:cNvSpPr>
            <p:nvPr/>
          </p:nvSpPr>
          <p:spPr bwMode="auto">
            <a:xfrm>
              <a:off x="142844" y="1785938"/>
              <a:ext cx="6643734" cy="3452812"/>
            </a:xfrm>
            <a:prstGeom prst="rect">
              <a:avLst/>
            </a:prstGeom>
            <a:noFill/>
            <a:ln w="9525">
              <a:noFill/>
              <a:miter lim="800000"/>
              <a:headEnd/>
              <a:tailEnd/>
            </a:ln>
            <a:effectLst/>
          </p:spPr>
          <p:txBody>
            <a:bodyPr>
              <a:spAutoFit/>
            </a:bodyPr>
            <a:lstStyle/>
            <a:p>
              <a:pPr>
                <a:lnSpc>
                  <a:spcPct val="130000"/>
                </a:lnSpc>
                <a:defRPr/>
              </a:pPr>
              <a:r>
                <a:rPr lang="zh-CN" altLang="zh-CN" sz="2400" dirty="0">
                  <a:effectLst>
                    <a:outerShdw blurRad="38100" dist="38100" dir="2700000" algn="tl">
                      <a:srgbClr val="C0C0C0"/>
                    </a:outerShdw>
                  </a:effectLst>
                  <a:latin typeface="黑体" pitchFamily="2" charset="-122"/>
                  <a:ea typeface="黑体" pitchFamily="2" charset="-122"/>
                </a:rPr>
                <a:t>箱中有90个红球，10个白球。现从箱中随机地</a:t>
              </a:r>
              <a:endParaRPr lang="en-US" altLang="zh-CN" sz="2400" dirty="0">
                <a:effectLst>
                  <a:outerShdw blurRad="38100" dist="38100" dir="2700000" algn="tl">
                    <a:srgbClr val="C0C0C0"/>
                  </a:outerShdw>
                </a:effectLst>
                <a:latin typeface="黑体" pitchFamily="2" charset="-122"/>
                <a:ea typeface="黑体" pitchFamily="2" charset="-122"/>
              </a:endParaRPr>
            </a:p>
            <a:p>
              <a:pPr>
                <a:lnSpc>
                  <a:spcPct val="130000"/>
                </a:lnSpc>
                <a:defRPr/>
              </a:pPr>
              <a:r>
                <a:rPr lang="zh-CN" altLang="zh-CN" sz="2400" dirty="0">
                  <a:effectLst>
                    <a:outerShdw blurRad="38100" dist="38100" dir="2700000" algn="tl">
                      <a:srgbClr val="C0C0C0"/>
                    </a:outerShdw>
                  </a:effectLst>
                  <a:latin typeface="黑体" pitchFamily="2" charset="-122"/>
                  <a:ea typeface="黑体" pitchFamily="2" charset="-122"/>
                </a:rPr>
                <a:t>取出一个球。求：</a:t>
              </a:r>
            </a:p>
            <a:p>
              <a:pPr>
                <a:lnSpc>
                  <a:spcPct val="130000"/>
                </a:lnSpc>
                <a:defRPr/>
              </a:pPr>
              <a:r>
                <a:rPr lang="zh-CN" altLang="zh-CN" sz="2400" dirty="0">
                  <a:effectLst>
                    <a:outerShdw blurRad="38100" dist="38100" dir="2700000" algn="tl">
                      <a:srgbClr val="C0C0C0"/>
                    </a:outerShdw>
                  </a:effectLst>
                  <a:latin typeface="黑体" pitchFamily="2" charset="-122"/>
                  <a:ea typeface="黑体" pitchFamily="2" charset="-122"/>
                </a:rPr>
                <a:t>（1）事件</a:t>
              </a:r>
              <a:r>
                <a:rPr lang="zh-CN" altLang="zh-CN" sz="2400" dirty="0">
                  <a:effectLst>
                    <a:outerShdw blurRad="38100" dist="38100" dir="2700000" algn="tl">
                      <a:srgbClr val="C0C0C0"/>
                    </a:outerShdw>
                  </a:effectLst>
                  <a:latin typeface="宋体"/>
                  <a:ea typeface="黑体" pitchFamily="2" charset="-122"/>
                </a:rPr>
                <a:t>“</a:t>
              </a:r>
              <a:r>
                <a:rPr lang="zh-CN" altLang="zh-CN" sz="2400" dirty="0">
                  <a:effectLst>
                    <a:outerShdw blurRad="38100" dist="38100" dir="2700000" algn="tl">
                      <a:srgbClr val="C0C0C0"/>
                    </a:outerShdw>
                  </a:effectLst>
                  <a:latin typeface="黑体" pitchFamily="2" charset="-122"/>
                  <a:ea typeface="黑体" pitchFamily="2" charset="-122"/>
                </a:rPr>
                <a:t>取出一个红球</a:t>
              </a:r>
              <a:r>
                <a:rPr lang="zh-CN" altLang="zh-CN" sz="2400" dirty="0">
                  <a:effectLst>
                    <a:outerShdw blurRad="38100" dist="38100" dir="2700000" algn="tl">
                      <a:srgbClr val="C0C0C0"/>
                    </a:outerShdw>
                  </a:effectLst>
                  <a:latin typeface="宋体"/>
                  <a:ea typeface="黑体" pitchFamily="2" charset="-122"/>
                </a:rPr>
                <a:t>”</a:t>
              </a:r>
              <a:r>
                <a:rPr lang="zh-CN" altLang="zh-CN" sz="2400" dirty="0">
                  <a:effectLst>
                    <a:outerShdw blurRad="38100" dist="38100" dir="2700000" algn="tl">
                      <a:srgbClr val="C0C0C0"/>
                    </a:outerShdw>
                  </a:effectLst>
                  <a:latin typeface="黑体" pitchFamily="2" charset="-122"/>
                  <a:ea typeface="黑体" pitchFamily="2" charset="-122"/>
                </a:rPr>
                <a:t>的不确定性；</a:t>
              </a:r>
            </a:p>
            <a:p>
              <a:pPr>
                <a:lnSpc>
                  <a:spcPct val="130000"/>
                </a:lnSpc>
                <a:defRPr/>
              </a:pPr>
              <a:r>
                <a:rPr lang="zh-CN" altLang="zh-CN" sz="2400" dirty="0">
                  <a:effectLst>
                    <a:outerShdw blurRad="38100" dist="38100" dir="2700000" algn="tl">
                      <a:srgbClr val="C0C0C0"/>
                    </a:outerShdw>
                  </a:effectLst>
                  <a:latin typeface="黑体" pitchFamily="2" charset="-122"/>
                  <a:ea typeface="黑体" pitchFamily="2" charset="-122"/>
                </a:rPr>
                <a:t>（2）事件</a:t>
              </a:r>
              <a:r>
                <a:rPr lang="zh-CN" altLang="zh-CN" sz="2400" dirty="0">
                  <a:effectLst>
                    <a:outerShdw blurRad="38100" dist="38100" dir="2700000" algn="tl">
                      <a:srgbClr val="C0C0C0"/>
                    </a:outerShdw>
                  </a:effectLst>
                  <a:latin typeface="宋体"/>
                  <a:ea typeface="黑体" pitchFamily="2" charset="-122"/>
                </a:rPr>
                <a:t>“</a:t>
              </a:r>
              <a:r>
                <a:rPr lang="zh-CN" altLang="zh-CN" sz="2400" dirty="0">
                  <a:effectLst>
                    <a:outerShdw blurRad="38100" dist="38100" dir="2700000" algn="tl">
                      <a:srgbClr val="C0C0C0"/>
                    </a:outerShdw>
                  </a:effectLst>
                  <a:latin typeface="黑体" pitchFamily="2" charset="-122"/>
                  <a:ea typeface="黑体" pitchFamily="2" charset="-122"/>
                </a:rPr>
                <a:t>取出一个白球</a:t>
              </a:r>
              <a:r>
                <a:rPr lang="zh-CN" altLang="zh-CN" sz="2400" dirty="0">
                  <a:effectLst>
                    <a:outerShdw blurRad="38100" dist="38100" dir="2700000" algn="tl">
                      <a:srgbClr val="C0C0C0"/>
                    </a:outerShdw>
                  </a:effectLst>
                  <a:latin typeface="宋体"/>
                  <a:ea typeface="黑体" pitchFamily="2" charset="-122"/>
                </a:rPr>
                <a:t>”</a:t>
              </a:r>
              <a:r>
                <a:rPr lang="zh-CN" altLang="zh-CN" sz="2400" dirty="0">
                  <a:effectLst>
                    <a:outerShdw blurRad="38100" dist="38100" dir="2700000" algn="tl">
                      <a:srgbClr val="C0C0C0"/>
                    </a:outerShdw>
                  </a:effectLst>
                  <a:latin typeface="黑体" pitchFamily="2" charset="-122"/>
                  <a:ea typeface="黑体" pitchFamily="2" charset="-122"/>
                </a:rPr>
                <a:t>所提供的信息量；</a:t>
              </a:r>
            </a:p>
            <a:p>
              <a:pPr>
                <a:lnSpc>
                  <a:spcPct val="130000"/>
                </a:lnSpc>
                <a:defRPr/>
              </a:pPr>
              <a:r>
                <a:rPr lang="zh-CN" altLang="zh-CN" sz="2400" dirty="0">
                  <a:effectLst>
                    <a:outerShdw blurRad="38100" dist="38100" dir="2700000" algn="tl">
                      <a:srgbClr val="C0C0C0"/>
                    </a:outerShdw>
                  </a:effectLst>
                  <a:latin typeface="黑体" pitchFamily="2" charset="-122"/>
                  <a:ea typeface="黑体" pitchFamily="2" charset="-122"/>
                </a:rPr>
                <a:t>（3）事件</a:t>
              </a:r>
              <a:r>
                <a:rPr lang="zh-CN" altLang="zh-CN" sz="2400" dirty="0">
                  <a:effectLst>
                    <a:outerShdw blurRad="38100" dist="38100" dir="2700000" algn="tl">
                      <a:srgbClr val="C0C0C0"/>
                    </a:outerShdw>
                  </a:effectLst>
                  <a:latin typeface="宋体"/>
                  <a:ea typeface="黑体" pitchFamily="2" charset="-122"/>
                </a:rPr>
                <a:t>“</a:t>
              </a:r>
              <a:r>
                <a:rPr lang="zh-CN" altLang="zh-CN" sz="2400" dirty="0">
                  <a:effectLst>
                    <a:outerShdw blurRad="38100" dist="38100" dir="2700000" algn="tl">
                      <a:srgbClr val="C0C0C0"/>
                    </a:outerShdw>
                  </a:effectLst>
                  <a:latin typeface="黑体" pitchFamily="2" charset="-122"/>
                  <a:ea typeface="黑体" pitchFamily="2" charset="-122"/>
                </a:rPr>
                <a:t>取出一个红球</a:t>
              </a:r>
              <a:r>
                <a:rPr lang="zh-CN" altLang="zh-CN" sz="2400" dirty="0">
                  <a:effectLst>
                    <a:outerShdw blurRad="38100" dist="38100" dir="2700000" algn="tl">
                      <a:srgbClr val="C0C0C0"/>
                    </a:outerShdw>
                  </a:effectLst>
                  <a:latin typeface="宋体"/>
                  <a:ea typeface="黑体" pitchFamily="2" charset="-122"/>
                </a:rPr>
                <a:t>”</a:t>
              </a:r>
              <a:r>
                <a:rPr lang="zh-CN" altLang="zh-CN" sz="2400" dirty="0">
                  <a:effectLst>
                    <a:outerShdw blurRad="38100" dist="38100" dir="2700000" algn="tl">
                      <a:srgbClr val="C0C0C0"/>
                    </a:outerShdw>
                  </a:effectLst>
                  <a:latin typeface="黑体" pitchFamily="2" charset="-122"/>
                  <a:ea typeface="黑体" pitchFamily="2" charset="-122"/>
                </a:rPr>
                <a:t>与</a:t>
              </a:r>
              <a:r>
                <a:rPr lang="zh-CN" altLang="zh-CN" sz="2400" dirty="0">
                  <a:effectLst>
                    <a:outerShdw blurRad="38100" dist="38100" dir="2700000" algn="tl">
                      <a:srgbClr val="C0C0C0"/>
                    </a:outerShdw>
                  </a:effectLst>
                  <a:latin typeface="宋体"/>
                  <a:ea typeface="黑体" pitchFamily="2" charset="-122"/>
                </a:rPr>
                <a:t>“</a:t>
              </a:r>
              <a:r>
                <a:rPr lang="zh-CN" altLang="zh-CN" sz="2400" dirty="0">
                  <a:effectLst>
                    <a:outerShdw blurRad="38100" dist="38100" dir="2700000" algn="tl">
                      <a:srgbClr val="C0C0C0"/>
                    </a:outerShdw>
                  </a:effectLst>
                  <a:latin typeface="黑体" pitchFamily="2" charset="-122"/>
                  <a:ea typeface="黑体" pitchFamily="2" charset="-122"/>
                </a:rPr>
                <a:t>取出一个白</a:t>
              </a:r>
              <a:endParaRPr lang="en-US" altLang="zh-CN" sz="2400" dirty="0">
                <a:effectLst>
                  <a:outerShdw blurRad="38100" dist="38100" dir="2700000" algn="tl">
                    <a:srgbClr val="C0C0C0"/>
                  </a:outerShdw>
                </a:effectLst>
                <a:latin typeface="黑体" pitchFamily="2" charset="-122"/>
                <a:ea typeface="黑体" pitchFamily="2" charset="-122"/>
              </a:endParaRPr>
            </a:p>
            <a:p>
              <a:pPr>
                <a:lnSpc>
                  <a:spcPct val="130000"/>
                </a:lnSpc>
                <a:defRPr/>
              </a:pPr>
              <a:r>
                <a:rPr lang="zh-CN" altLang="zh-CN" sz="2400" dirty="0">
                  <a:effectLst>
                    <a:outerShdw blurRad="38100" dist="38100" dir="2700000" algn="tl">
                      <a:srgbClr val="C0C0C0"/>
                    </a:outerShdw>
                  </a:effectLst>
                  <a:latin typeface="黑体" pitchFamily="2" charset="-122"/>
                  <a:ea typeface="黑体" pitchFamily="2" charset="-122"/>
                </a:rPr>
                <a:t>球</a:t>
              </a:r>
              <a:r>
                <a:rPr lang="zh-CN" altLang="zh-CN" sz="2400" dirty="0">
                  <a:effectLst>
                    <a:outerShdw blurRad="38100" dist="38100" dir="2700000" algn="tl">
                      <a:srgbClr val="C0C0C0"/>
                    </a:outerShdw>
                  </a:effectLst>
                  <a:latin typeface="宋体"/>
                  <a:ea typeface="黑体" pitchFamily="2" charset="-122"/>
                </a:rPr>
                <a:t>”</a:t>
              </a:r>
              <a:r>
                <a:rPr lang="zh-CN" altLang="zh-CN" sz="2400" dirty="0">
                  <a:effectLst>
                    <a:outerShdw blurRad="38100" dist="38100" dir="2700000" algn="tl">
                      <a:srgbClr val="C0C0C0"/>
                    </a:outerShdw>
                  </a:effectLst>
                  <a:latin typeface="黑体" pitchFamily="2" charset="-122"/>
                  <a:ea typeface="黑体" pitchFamily="2" charset="-122"/>
                </a:rPr>
                <a:t>的发生，哪个更难猜测？</a:t>
              </a:r>
            </a:p>
            <a:p>
              <a:pPr>
                <a:lnSpc>
                  <a:spcPct val="130000"/>
                </a:lnSpc>
                <a:defRPr/>
              </a:pPr>
              <a:endParaRPr lang="en-US" altLang="zh-CN" sz="2400" dirty="0">
                <a:effectLst>
                  <a:outerShdw blurRad="38100" dist="38100" dir="2700000" algn="tl">
                    <a:srgbClr val="C0C0C0"/>
                  </a:outerShdw>
                </a:effectLst>
                <a:latin typeface="黑体" pitchFamily="2" charset="-122"/>
                <a:ea typeface="黑体" pitchFamily="2" charset="-122"/>
              </a:endParaRPr>
            </a:p>
          </p:txBody>
        </p:sp>
      </p:grpSp>
      <p:grpSp>
        <p:nvGrpSpPr>
          <p:cNvPr id="9221" name="Group 3"/>
          <p:cNvGrpSpPr>
            <a:grpSpLocks/>
          </p:cNvGrpSpPr>
          <p:nvPr/>
        </p:nvGrpSpPr>
        <p:grpSpPr bwMode="auto">
          <a:xfrm>
            <a:off x="1580864" y="2043907"/>
            <a:ext cx="1736725" cy="708025"/>
            <a:chOff x="21" y="14"/>
            <a:chExt cx="1094" cy="446"/>
          </a:xfrm>
        </p:grpSpPr>
        <p:sp>
          <p:nvSpPr>
            <p:cNvPr id="9222" name="AutoShape 4"/>
            <p:cNvSpPr>
              <a:spLocks noChangeArrowheads="1"/>
            </p:cNvSpPr>
            <p:nvPr/>
          </p:nvSpPr>
          <p:spPr bwMode="auto">
            <a:xfrm>
              <a:off x="453" y="145"/>
              <a:ext cx="662" cy="315"/>
            </a:xfrm>
            <a:prstGeom prst="roundRect">
              <a:avLst>
                <a:gd name="adj" fmla="val 13125"/>
              </a:avLst>
            </a:prstGeom>
            <a:solidFill>
              <a:schemeClr val="accent2"/>
            </a:solidFill>
            <a:ln w="3175">
              <a:solidFill>
                <a:srgbClr val="1C1C1C">
                  <a:alpha val="58823"/>
                </a:srgbClr>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chemeClr val="bg2"/>
                  </a:solidFill>
                </a:rPr>
                <a:t>例</a:t>
              </a:r>
              <a:endParaRPr lang="zh-CN" altLang="zh-CN" sz="2000" dirty="0">
                <a:solidFill>
                  <a:schemeClr val="bg2"/>
                </a:solidFill>
              </a:endParaRPr>
            </a:p>
          </p:txBody>
        </p:sp>
        <p:sp>
          <p:nvSpPr>
            <p:cNvPr id="9223" name="AutoShape 5"/>
            <p:cNvSpPr>
              <a:spLocks noChangeArrowheads="1"/>
            </p:cNvSpPr>
            <p:nvPr/>
          </p:nvSpPr>
          <p:spPr bwMode="auto">
            <a:xfrm rot="10800000">
              <a:off x="21" y="14"/>
              <a:ext cx="880" cy="356"/>
            </a:xfrm>
            <a:prstGeom prst="roundRect">
              <a:avLst>
                <a:gd name="adj" fmla="val 25574"/>
              </a:avLst>
            </a:prstGeom>
            <a:gradFill rotWithShape="1">
              <a:gsLst>
                <a:gs pos="0">
                  <a:schemeClr val="bg1">
                    <a:alpha val="0"/>
                  </a:schemeClr>
                </a:gs>
                <a:gs pos="100000">
                  <a:schemeClr val="bg1">
                    <a:alpha val="59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2"/>
                </a:solidFill>
              </a:endParaRPr>
            </a:p>
          </p:txBody>
        </p:sp>
      </p:grpSp>
    </p:spTree>
    <p:extLst>
      <p:ext uri="{BB962C8B-B14F-4D97-AF65-F5344CB8AC3E}">
        <p14:creationId xmlns:p14="http://schemas.microsoft.com/office/powerpoint/2010/main" val="30986880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5"/>
          <p:cNvGrpSpPr>
            <a:grpSpLocks/>
          </p:cNvGrpSpPr>
          <p:nvPr/>
        </p:nvGrpSpPr>
        <p:grpSpPr bwMode="auto">
          <a:xfrm>
            <a:off x="2280289" y="1124745"/>
            <a:ext cx="8289925" cy="5046663"/>
            <a:chOff x="854057" y="1285860"/>
            <a:chExt cx="8289943" cy="5047194"/>
          </a:xfrm>
          <a:solidFill>
            <a:schemeClr val="accent5">
              <a:lumMod val="60000"/>
              <a:lumOff val="40000"/>
            </a:schemeClr>
          </a:solidFill>
        </p:grpSpPr>
        <p:sp>
          <p:nvSpPr>
            <p:cNvPr id="10245" name="AutoShape 2"/>
            <p:cNvSpPr>
              <a:spLocks noChangeArrowheads="1"/>
            </p:cNvSpPr>
            <p:nvPr/>
          </p:nvSpPr>
          <p:spPr bwMode="auto">
            <a:xfrm>
              <a:off x="1142976" y="1928802"/>
              <a:ext cx="7740680" cy="4357718"/>
            </a:xfrm>
            <a:prstGeom prst="roundRect">
              <a:avLst>
                <a:gd name="adj" fmla="val 2778"/>
              </a:avLst>
            </a:prstGeom>
            <a:grpFill/>
            <a:ln w="9525">
              <a:solidFill>
                <a:schemeClr val="bg2"/>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6" name="Line 12"/>
            <p:cNvSpPr>
              <a:spLocks noChangeShapeType="1"/>
            </p:cNvSpPr>
            <p:nvPr/>
          </p:nvSpPr>
          <p:spPr bwMode="auto">
            <a:xfrm>
              <a:off x="1117600" y="5516563"/>
              <a:ext cx="6913563" cy="0"/>
            </a:xfrm>
            <a:prstGeom prst="line">
              <a:avLst/>
            </a:prstGeom>
            <a:grpFill/>
            <a:ln w="19050">
              <a:solidFill>
                <a:schemeClr val="bg1"/>
              </a:solidFill>
              <a:round/>
              <a:headEnd/>
              <a:tailEnd/>
            </a:ln>
            <a:extLst/>
          </p:spPr>
          <p:txBody>
            <a:bodyPr/>
            <a:lstStyle/>
            <a:p>
              <a:endParaRPr lang="zh-CN" altLang="en-US"/>
            </a:p>
          </p:txBody>
        </p:sp>
        <p:grpSp>
          <p:nvGrpSpPr>
            <p:cNvPr id="10247" name="组合 23"/>
            <p:cNvGrpSpPr>
              <a:grpSpLocks/>
            </p:cNvGrpSpPr>
            <p:nvPr/>
          </p:nvGrpSpPr>
          <p:grpSpPr bwMode="auto">
            <a:xfrm>
              <a:off x="854057" y="1285860"/>
              <a:ext cx="1146175" cy="993775"/>
              <a:chOff x="4000500" y="2682875"/>
              <a:chExt cx="1146175" cy="993775"/>
            </a:xfrm>
            <a:grpFill/>
          </p:grpSpPr>
          <p:sp>
            <p:nvSpPr>
              <p:cNvPr id="10259" name="AutoShape 14"/>
              <p:cNvSpPr>
                <a:spLocks noChangeArrowheads="1"/>
              </p:cNvSpPr>
              <p:nvPr/>
            </p:nvSpPr>
            <p:spPr bwMode="auto">
              <a:xfrm>
                <a:off x="4000500" y="2813050"/>
                <a:ext cx="1146175" cy="863600"/>
              </a:xfrm>
              <a:prstGeom prst="downArrow">
                <a:avLst>
                  <a:gd name="adj1" fmla="val 52074"/>
                  <a:gd name="adj2" fmla="val 57903"/>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0" name="AutoShape 23"/>
              <p:cNvSpPr>
                <a:spLocks noChangeArrowheads="1"/>
              </p:cNvSpPr>
              <p:nvPr/>
            </p:nvSpPr>
            <p:spPr bwMode="auto">
              <a:xfrm rot="-5400000">
                <a:off x="4092576" y="2671762"/>
                <a:ext cx="958850" cy="981075"/>
              </a:xfrm>
              <a:prstGeom prst="leftArrow">
                <a:avLst>
                  <a:gd name="adj1" fmla="val 50000"/>
                  <a:gd name="adj2" fmla="val 48301"/>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5" name="Rectangle 6"/>
            <p:cNvSpPr>
              <a:spLocks noChangeArrowheads="1"/>
            </p:cNvSpPr>
            <p:nvPr/>
          </p:nvSpPr>
          <p:spPr bwMode="auto">
            <a:xfrm>
              <a:off x="1366821" y="2178129"/>
              <a:ext cx="7777179" cy="4154925"/>
            </a:xfrm>
            <a:prstGeom prst="rect">
              <a:avLst/>
            </a:prstGeom>
            <a:grpFill/>
            <a:ln w="9525">
              <a:noFill/>
              <a:miter lim="800000"/>
              <a:headEnd/>
              <a:tailEnd/>
            </a:ln>
            <a:effectLst/>
          </p:spPr>
          <p:txBody>
            <a:bodyPr>
              <a:spAutoFit/>
            </a:bodyPr>
            <a:lstStyle/>
            <a:p>
              <a:pPr>
                <a:defRPr/>
              </a:pP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（1）设 </a:t>
              </a:r>
              <a:r>
                <a:rPr lang="zh-CN" altLang="en-US" sz="2400" dirty="0">
                  <a:solidFill>
                    <a:schemeClr val="tx2"/>
                  </a:solidFill>
                  <a:effectLst>
                    <a:outerShdw blurRad="38100" dist="38100" dir="2700000" algn="tl">
                      <a:srgbClr val="C0C0C0"/>
                    </a:outerShdw>
                  </a:effectLst>
                  <a:latin typeface="黑体" pitchFamily="2" charset="-122"/>
                  <a:ea typeface="黑体" pitchFamily="2" charset="-122"/>
                </a:rPr>
                <a:t> </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表示</a:t>
              </a:r>
              <a:r>
                <a:rPr lang="zh-CN" altLang="zh-CN" sz="2400" dirty="0">
                  <a:solidFill>
                    <a:schemeClr val="tx2"/>
                  </a:solidFill>
                  <a:effectLst>
                    <a:outerShdw blurRad="38100" dist="38100" dir="2700000" algn="tl">
                      <a:srgbClr val="C0C0C0"/>
                    </a:outerShdw>
                  </a:effectLst>
                  <a:latin typeface="宋体"/>
                  <a:ea typeface="黑体" pitchFamily="2" charset="-122"/>
                </a:rPr>
                <a:t>“</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取出一个红球</a:t>
              </a:r>
              <a:r>
                <a:rPr lang="zh-CN" altLang="zh-CN" sz="2400" dirty="0">
                  <a:solidFill>
                    <a:schemeClr val="tx2"/>
                  </a:solidFill>
                  <a:effectLst>
                    <a:outerShdw blurRad="38100" dist="38100" dir="2700000" algn="tl">
                      <a:srgbClr val="C0C0C0"/>
                    </a:outerShdw>
                  </a:effectLst>
                  <a:latin typeface="宋体"/>
                  <a:ea typeface="黑体" pitchFamily="2" charset="-122"/>
                </a:rPr>
                <a:t>”</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的事件，则</a:t>
              </a:r>
              <a:endParaRPr lang="zh-CN" altLang="en-US" sz="2400" dirty="0">
                <a:solidFill>
                  <a:schemeClr val="tx2"/>
                </a:solidFill>
                <a:effectLst>
                  <a:outerShdw blurRad="38100" dist="38100" dir="2700000" algn="tl">
                    <a:srgbClr val="C0C0C0"/>
                  </a:outerShdw>
                </a:effectLst>
                <a:latin typeface="黑体" pitchFamily="2" charset="-122"/>
                <a:ea typeface="黑体" pitchFamily="2" charset="-122"/>
              </a:endParaRPr>
            </a:p>
            <a:p>
              <a:pPr>
                <a:defRPr/>
              </a:pP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故事件 </a:t>
              </a:r>
              <a:r>
                <a:rPr lang="zh-CN" altLang="en-US" sz="2400" dirty="0">
                  <a:solidFill>
                    <a:schemeClr val="tx2"/>
                  </a:solidFill>
                  <a:effectLst>
                    <a:outerShdw blurRad="38100" dist="38100" dir="2700000" algn="tl">
                      <a:srgbClr val="C0C0C0"/>
                    </a:outerShdw>
                  </a:effectLst>
                  <a:latin typeface="黑体" pitchFamily="2" charset="-122"/>
                  <a:ea typeface="黑体" pitchFamily="2" charset="-122"/>
                </a:rPr>
                <a:t> </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的不确定性为：</a:t>
              </a:r>
            </a:p>
            <a:p>
              <a:pPr>
                <a:defRPr/>
              </a:pP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           </a:t>
              </a:r>
              <a:r>
                <a:rPr lang="zh-CN" altLang="en-US" sz="2400" dirty="0">
                  <a:solidFill>
                    <a:schemeClr val="tx2"/>
                  </a:solidFill>
                  <a:effectLst>
                    <a:outerShdw blurRad="38100" dist="38100" dir="2700000" algn="tl">
                      <a:srgbClr val="C0C0C0"/>
                    </a:outerShdw>
                  </a:effectLst>
                  <a:latin typeface="黑体" pitchFamily="2" charset="-122"/>
                  <a:ea typeface="黑体" pitchFamily="2" charset="-122"/>
                </a:rPr>
                <a:t>                </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比特</a:t>
              </a:r>
            </a:p>
            <a:p>
              <a:pPr>
                <a:defRPr/>
              </a:pPr>
              <a:endParaRPr lang="zh-CN" altLang="en-US" sz="2400" dirty="0">
                <a:solidFill>
                  <a:schemeClr val="tx2"/>
                </a:solidFill>
                <a:effectLst>
                  <a:outerShdw blurRad="38100" dist="38100" dir="2700000" algn="tl">
                    <a:srgbClr val="C0C0C0"/>
                  </a:outerShdw>
                </a:effectLst>
                <a:latin typeface="黑体" pitchFamily="2" charset="-122"/>
                <a:ea typeface="黑体" pitchFamily="2" charset="-122"/>
              </a:endParaRPr>
            </a:p>
            <a:p>
              <a:pPr>
                <a:defRPr/>
              </a:pP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（2）设 </a:t>
              </a:r>
              <a:r>
                <a:rPr lang="zh-CN" altLang="en-US" sz="2400" dirty="0">
                  <a:solidFill>
                    <a:schemeClr val="tx2"/>
                  </a:solidFill>
                  <a:effectLst>
                    <a:outerShdw blurRad="38100" dist="38100" dir="2700000" algn="tl">
                      <a:srgbClr val="C0C0C0"/>
                    </a:outerShdw>
                  </a:effectLst>
                  <a:latin typeface="黑体" pitchFamily="2" charset="-122"/>
                  <a:ea typeface="黑体" pitchFamily="2" charset="-122"/>
                </a:rPr>
                <a:t> </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表示</a:t>
              </a:r>
              <a:r>
                <a:rPr lang="zh-CN" altLang="zh-CN" sz="2400" dirty="0">
                  <a:solidFill>
                    <a:schemeClr val="tx2"/>
                  </a:solidFill>
                  <a:effectLst>
                    <a:outerShdw blurRad="38100" dist="38100" dir="2700000" algn="tl">
                      <a:srgbClr val="C0C0C0"/>
                    </a:outerShdw>
                  </a:effectLst>
                  <a:latin typeface="宋体"/>
                  <a:ea typeface="黑体" pitchFamily="2" charset="-122"/>
                </a:rPr>
                <a:t>“</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取出一个</a:t>
              </a:r>
              <a:r>
                <a:rPr lang="zh-CN" altLang="en-US" sz="2400" dirty="0">
                  <a:solidFill>
                    <a:schemeClr val="tx2"/>
                  </a:solidFill>
                  <a:effectLst>
                    <a:outerShdw blurRad="38100" dist="38100" dir="2700000" algn="tl">
                      <a:srgbClr val="C0C0C0"/>
                    </a:outerShdw>
                  </a:effectLst>
                  <a:latin typeface="黑体" pitchFamily="2" charset="-122"/>
                  <a:ea typeface="黑体" pitchFamily="2" charset="-122"/>
                </a:rPr>
                <a:t>白</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球</a:t>
              </a:r>
              <a:r>
                <a:rPr lang="zh-CN" altLang="zh-CN" sz="2400" dirty="0">
                  <a:solidFill>
                    <a:schemeClr val="tx2"/>
                  </a:solidFill>
                  <a:effectLst>
                    <a:outerShdw blurRad="38100" dist="38100" dir="2700000" algn="tl">
                      <a:srgbClr val="C0C0C0"/>
                    </a:outerShdw>
                  </a:effectLst>
                  <a:latin typeface="宋体"/>
                  <a:ea typeface="黑体" pitchFamily="2" charset="-122"/>
                </a:rPr>
                <a:t>”</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的事件，则 </a:t>
              </a:r>
            </a:p>
            <a:p>
              <a:pPr>
                <a:defRPr/>
              </a:pP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故事件 </a:t>
              </a:r>
              <a:r>
                <a:rPr lang="zh-CN" altLang="en-US" sz="2400" dirty="0">
                  <a:solidFill>
                    <a:schemeClr val="tx2"/>
                  </a:solidFill>
                  <a:effectLst>
                    <a:outerShdw blurRad="38100" dist="38100" dir="2700000" algn="tl">
                      <a:srgbClr val="C0C0C0"/>
                    </a:outerShdw>
                  </a:effectLst>
                  <a:latin typeface="黑体" pitchFamily="2" charset="-122"/>
                  <a:ea typeface="黑体" pitchFamily="2" charset="-122"/>
                </a:rPr>
                <a:t> </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所提供的信息量为：</a:t>
              </a:r>
            </a:p>
            <a:p>
              <a:pPr>
                <a:defRPr/>
              </a:pP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          </a:t>
              </a:r>
              <a:r>
                <a:rPr lang="zh-CN" altLang="en-US" sz="2400" dirty="0">
                  <a:solidFill>
                    <a:schemeClr val="tx2"/>
                  </a:solidFill>
                  <a:effectLst>
                    <a:outerShdw blurRad="38100" dist="38100" dir="2700000" algn="tl">
                      <a:srgbClr val="C0C0C0"/>
                    </a:outerShdw>
                  </a:effectLst>
                  <a:latin typeface="黑体" pitchFamily="2" charset="-122"/>
                  <a:ea typeface="黑体" pitchFamily="2" charset="-122"/>
                </a:rPr>
                <a:t>                 </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比特</a:t>
              </a:r>
            </a:p>
            <a:p>
              <a:pPr>
                <a:defRPr/>
              </a:pPr>
              <a:endParaRPr lang="zh-CN" altLang="en-US" sz="2400" dirty="0">
                <a:solidFill>
                  <a:schemeClr val="tx2"/>
                </a:solidFill>
                <a:effectLst>
                  <a:outerShdw blurRad="38100" dist="38100" dir="2700000" algn="tl">
                    <a:srgbClr val="C0C0C0"/>
                  </a:outerShdw>
                </a:effectLst>
                <a:latin typeface="黑体" pitchFamily="2" charset="-122"/>
                <a:ea typeface="黑体" pitchFamily="2" charset="-122"/>
              </a:endParaRPr>
            </a:p>
            <a:p>
              <a:pPr>
                <a:defRPr/>
              </a:pP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（3）因为 </a:t>
              </a:r>
              <a:r>
                <a:rPr lang="zh-CN" altLang="en-US" sz="2400" dirty="0">
                  <a:solidFill>
                    <a:schemeClr val="tx2"/>
                  </a:solidFill>
                  <a:effectLst>
                    <a:outerShdw blurRad="38100" dist="38100" dir="2700000" algn="tl">
                      <a:srgbClr val="C0C0C0"/>
                    </a:outerShdw>
                  </a:effectLst>
                  <a:latin typeface="黑体" pitchFamily="2" charset="-122"/>
                  <a:ea typeface="黑体" pitchFamily="2" charset="-122"/>
                </a:rPr>
                <a:t>          </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，所以事件</a:t>
              </a:r>
              <a:r>
                <a:rPr lang="zh-CN" altLang="zh-CN" sz="2400" dirty="0">
                  <a:solidFill>
                    <a:schemeClr val="tx2"/>
                  </a:solidFill>
                  <a:effectLst>
                    <a:outerShdw blurRad="38100" dist="38100" dir="2700000" algn="tl">
                      <a:srgbClr val="C0C0C0"/>
                    </a:outerShdw>
                  </a:effectLst>
                  <a:latin typeface="宋体"/>
                  <a:ea typeface="黑体" pitchFamily="2" charset="-122"/>
                </a:rPr>
                <a:t>“</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取出一个白球</a:t>
              </a:r>
              <a:r>
                <a:rPr lang="zh-CN" altLang="zh-CN" sz="2400" dirty="0">
                  <a:solidFill>
                    <a:schemeClr val="tx2"/>
                  </a:solidFill>
                  <a:effectLst>
                    <a:outerShdw blurRad="38100" dist="38100" dir="2700000" algn="tl">
                      <a:srgbClr val="C0C0C0"/>
                    </a:outerShdw>
                  </a:effectLst>
                  <a:latin typeface="宋体"/>
                  <a:ea typeface="黑体" pitchFamily="2" charset="-122"/>
                </a:rPr>
                <a:t>”</a:t>
              </a:r>
              <a:r>
                <a:rPr lang="zh-CN" altLang="zh-CN" sz="2400" dirty="0">
                  <a:solidFill>
                    <a:schemeClr val="tx2"/>
                  </a:solidFill>
                  <a:effectLst>
                    <a:outerShdw blurRad="38100" dist="38100" dir="2700000" algn="tl">
                      <a:srgbClr val="C0C0C0"/>
                    </a:outerShdw>
                  </a:effectLst>
                  <a:latin typeface="黑体" pitchFamily="2" charset="-122"/>
                  <a:ea typeface="黑体" pitchFamily="2" charset="-122"/>
                </a:rPr>
                <a:t>的发生更难猜测。</a:t>
              </a:r>
            </a:p>
            <a:p>
              <a:pPr>
                <a:defRPr/>
              </a:pPr>
              <a:endParaRPr lang="en-US" altLang="zh-CN" sz="2400" dirty="0">
                <a:solidFill>
                  <a:schemeClr val="tx2"/>
                </a:solidFill>
                <a:effectLst>
                  <a:outerShdw blurRad="38100" dist="38100" dir="2700000" algn="tl">
                    <a:srgbClr val="C0C0C0"/>
                  </a:outerShdw>
                </a:effectLst>
                <a:latin typeface="黑体" pitchFamily="2" charset="-122"/>
                <a:ea typeface="黑体" pitchFamily="2" charset="-122"/>
              </a:endParaRPr>
            </a:p>
          </p:txBody>
        </p:sp>
        <p:graphicFrame>
          <p:nvGraphicFramePr>
            <p:cNvPr id="10249" name="Object 2"/>
            <p:cNvGraphicFramePr>
              <a:graphicFrameLocks noChangeAspect="1"/>
            </p:cNvGraphicFramePr>
            <p:nvPr/>
          </p:nvGraphicFramePr>
          <p:xfrm>
            <a:off x="7378700" y="2255832"/>
            <a:ext cx="1296988" cy="387350"/>
          </p:xfrm>
          <a:graphic>
            <a:graphicData uri="http://schemas.openxmlformats.org/presentationml/2006/ole">
              <mc:AlternateContent xmlns:mc="http://schemas.openxmlformats.org/markup-compatibility/2006">
                <mc:Choice xmlns:v="urn:schemas-microsoft-com:vml" Requires="v">
                  <p:oleObj spid="_x0000_s11490" name="公式" r:id="rId3" imgW="736280" imgH="215806" progId="Equation.3">
                    <p:embed/>
                  </p:oleObj>
                </mc:Choice>
                <mc:Fallback>
                  <p:oleObj name="公式" r:id="rId3" imgW="736280" imgH="215806" progId="Equation.3">
                    <p:embed/>
                    <p:pic>
                      <p:nvPicPr>
                        <p:cNvPr id="1024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700" y="2255832"/>
                          <a:ext cx="12969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0" name="Object 3"/>
            <p:cNvGraphicFramePr>
              <a:graphicFrameLocks noChangeAspect="1"/>
            </p:cNvGraphicFramePr>
            <p:nvPr/>
          </p:nvGraphicFramePr>
          <p:xfrm>
            <a:off x="2520937" y="2284407"/>
            <a:ext cx="265113" cy="358775"/>
          </p:xfrm>
          <a:graphic>
            <a:graphicData uri="http://schemas.openxmlformats.org/presentationml/2006/ole">
              <mc:AlternateContent xmlns:mc="http://schemas.openxmlformats.org/markup-compatibility/2006">
                <mc:Choice xmlns:v="urn:schemas-microsoft-com:vml" Requires="v">
                  <p:oleObj spid="_x0000_s11491" name="公式" r:id="rId5" imgW="164885" imgH="215619" progId="Equation.3">
                    <p:embed/>
                  </p:oleObj>
                </mc:Choice>
                <mc:Fallback>
                  <p:oleObj name="公式" r:id="rId5" imgW="164885" imgH="215619" progId="Equation.3">
                    <p:embed/>
                    <p:pic>
                      <p:nvPicPr>
                        <p:cNvPr id="1025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0937" y="2284407"/>
                          <a:ext cx="2651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1" name="Object 4"/>
            <p:cNvGraphicFramePr>
              <a:graphicFrameLocks noChangeAspect="1"/>
            </p:cNvGraphicFramePr>
            <p:nvPr/>
          </p:nvGraphicFramePr>
          <p:xfrm>
            <a:off x="2378062" y="2641597"/>
            <a:ext cx="265112" cy="358775"/>
          </p:xfrm>
          <a:graphic>
            <a:graphicData uri="http://schemas.openxmlformats.org/presentationml/2006/ole">
              <mc:AlternateContent xmlns:mc="http://schemas.openxmlformats.org/markup-compatibility/2006">
                <mc:Choice xmlns:v="urn:schemas-microsoft-com:vml" Requires="v">
                  <p:oleObj spid="_x0000_s11492" name="公式" r:id="rId7" imgW="164885" imgH="215619" progId="Equation.3">
                    <p:embed/>
                  </p:oleObj>
                </mc:Choice>
                <mc:Fallback>
                  <p:oleObj name="公式" r:id="rId7" imgW="164885" imgH="215619" progId="Equation.3">
                    <p:embed/>
                    <p:pic>
                      <p:nvPicPr>
                        <p:cNvPr id="1025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8062" y="2641597"/>
                          <a:ext cx="2651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2" name="Object 5"/>
            <p:cNvGraphicFramePr>
              <a:graphicFrameLocks noChangeAspect="1"/>
            </p:cNvGraphicFramePr>
            <p:nvPr/>
          </p:nvGraphicFramePr>
          <p:xfrm>
            <a:off x="2805113" y="3000372"/>
            <a:ext cx="2597150" cy="381000"/>
          </p:xfrm>
          <a:graphic>
            <a:graphicData uri="http://schemas.openxmlformats.org/presentationml/2006/ole">
              <mc:AlternateContent xmlns:mc="http://schemas.openxmlformats.org/markup-compatibility/2006">
                <mc:Choice xmlns:v="urn:schemas-microsoft-com:vml" Requires="v">
                  <p:oleObj spid="_x0000_s11493" name="Equation" r:id="rId8" imgW="1497950" imgH="215806" progId="Equation.3">
                    <p:embed/>
                  </p:oleObj>
                </mc:Choice>
                <mc:Fallback>
                  <p:oleObj name="Equation" r:id="rId8" imgW="1497950" imgH="215806" progId="Equation.3">
                    <p:embed/>
                    <p:pic>
                      <p:nvPicPr>
                        <p:cNvPr id="10252"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5113" y="3000372"/>
                          <a:ext cx="25971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3" name="Object 6"/>
            <p:cNvGraphicFramePr>
              <a:graphicFrameLocks noChangeAspect="1"/>
            </p:cNvGraphicFramePr>
            <p:nvPr/>
          </p:nvGraphicFramePr>
          <p:xfrm>
            <a:off x="2559038" y="3711580"/>
            <a:ext cx="298450" cy="360362"/>
          </p:xfrm>
          <a:graphic>
            <a:graphicData uri="http://schemas.openxmlformats.org/presentationml/2006/ole">
              <mc:AlternateContent xmlns:mc="http://schemas.openxmlformats.org/markup-compatibility/2006">
                <mc:Choice xmlns:v="urn:schemas-microsoft-com:vml" Requires="v">
                  <p:oleObj spid="_x0000_s11494" name="公式" r:id="rId10" imgW="177569" imgH="215619" progId="Equation.3">
                    <p:embed/>
                  </p:oleObj>
                </mc:Choice>
                <mc:Fallback>
                  <p:oleObj name="公式" r:id="rId10" imgW="177569" imgH="215619" progId="Equation.3">
                    <p:embed/>
                    <p:pic>
                      <p:nvPicPr>
                        <p:cNvPr id="10253"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9038" y="3711580"/>
                          <a:ext cx="29845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4" name="Object 7"/>
            <p:cNvGraphicFramePr>
              <a:graphicFrameLocks noChangeAspect="1"/>
            </p:cNvGraphicFramePr>
            <p:nvPr/>
          </p:nvGraphicFramePr>
          <p:xfrm>
            <a:off x="2416162" y="4068769"/>
            <a:ext cx="298450" cy="360363"/>
          </p:xfrm>
          <a:graphic>
            <a:graphicData uri="http://schemas.openxmlformats.org/presentationml/2006/ole">
              <mc:AlternateContent xmlns:mc="http://schemas.openxmlformats.org/markup-compatibility/2006">
                <mc:Choice xmlns:v="urn:schemas-microsoft-com:vml" Requires="v">
                  <p:oleObj spid="_x0000_s11495" name="Equation" r:id="rId12" imgW="177569" imgH="215619" progId="Equation.3">
                    <p:embed/>
                  </p:oleObj>
                </mc:Choice>
                <mc:Fallback>
                  <p:oleObj name="Equation" r:id="rId12" imgW="177569" imgH="215619" progId="Equation.3">
                    <p:embed/>
                    <p:pic>
                      <p:nvPicPr>
                        <p:cNvPr id="10254"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6162" y="4068769"/>
                          <a:ext cx="2984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5" name="Object 8"/>
            <p:cNvGraphicFramePr>
              <a:graphicFrameLocks noChangeAspect="1"/>
            </p:cNvGraphicFramePr>
            <p:nvPr/>
          </p:nvGraphicFramePr>
          <p:xfrm>
            <a:off x="7420003" y="3749680"/>
            <a:ext cx="1081087" cy="322262"/>
          </p:xfrm>
          <a:graphic>
            <a:graphicData uri="http://schemas.openxmlformats.org/presentationml/2006/ole">
              <mc:AlternateContent xmlns:mc="http://schemas.openxmlformats.org/markup-compatibility/2006">
                <mc:Choice xmlns:v="urn:schemas-microsoft-com:vml" Requires="v">
                  <p:oleObj spid="_x0000_s11496" name="公式" r:id="rId14" imgW="736280" imgH="215806" progId="Equation.3">
                    <p:embed/>
                  </p:oleObj>
                </mc:Choice>
                <mc:Fallback>
                  <p:oleObj name="公式" r:id="rId14" imgW="736280" imgH="215806" progId="Equation.3">
                    <p:embed/>
                    <p:pic>
                      <p:nvPicPr>
                        <p:cNvPr id="10255"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20003" y="3749680"/>
                          <a:ext cx="10810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6" name="Object 9"/>
            <p:cNvGraphicFramePr>
              <a:graphicFrameLocks noChangeAspect="1"/>
            </p:cNvGraphicFramePr>
            <p:nvPr/>
          </p:nvGraphicFramePr>
          <p:xfrm>
            <a:off x="2770188" y="4484697"/>
            <a:ext cx="2593975" cy="373063"/>
          </p:xfrm>
          <a:graphic>
            <a:graphicData uri="http://schemas.openxmlformats.org/presentationml/2006/ole">
              <mc:AlternateContent xmlns:mc="http://schemas.openxmlformats.org/markup-compatibility/2006">
                <mc:Choice xmlns:v="urn:schemas-microsoft-com:vml" Requires="v">
                  <p:oleObj spid="_x0000_s11497" name="公式" r:id="rId16" imgW="1523339" imgH="215806" progId="Equation.3">
                    <p:embed/>
                  </p:oleObj>
                </mc:Choice>
                <mc:Fallback>
                  <p:oleObj name="公式" r:id="rId16" imgW="1523339" imgH="215806" progId="Equation.3">
                    <p:embed/>
                    <p:pic>
                      <p:nvPicPr>
                        <p:cNvPr id="10256"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70188" y="4484697"/>
                          <a:ext cx="2593975"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7" name="Object 10"/>
            <p:cNvGraphicFramePr>
              <a:graphicFrameLocks noChangeAspect="1"/>
            </p:cNvGraphicFramePr>
            <p:nvPr/>
          </p:nvGraphicFramePr>
          <p:xfrm>
            <a:off x="2935288" y="5214950"/>
            <a:ext cx="1257300" cy="334962"/>
          </p:xfrm>
          <a:graphic>
            <a:graphicData uri="http://schemas.openxmlformats.org/presentationml/2006/ole">
              <mc:AlternateContent xmlns:mc="http://schemas.openxmlformats.org/markup-compatibility/2006">
                <mc:Choice xmlns:v="urn:schemas-microsoft-com:vml" Requires="v">
                  <p:oleObj spid="_x0000_s11498" name="Equation" r:id="rId18" imgW="825142" imgH="215806" progId="Equation.3">
                    <p:embed/>
                  </p:oleObj>
                </mc:Choice>
                <mc:Fallback>
                  <p:oleObj name="Equation" r:id="rId18" imgW="825142" imgH="215806" progId="Equation.3">
                    <p:embed/>
                    <p:pic>
                      <p:nvPicPr>
                        <p:cNvPr id="10257"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35288" y="5214950"/>
                          <a:ext cx="12573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Rectangle 7"/>
            <p:cNvSpPr>
              <a:spLocks noChangeArrowheads="1"/>
            </p:cNvSpPr>
            <p:nvPr/>
          </p:nvSpPr>
          <p:spPr bwMode="auto">
            <a:xfrm>
              <a:off x="1264021" y="1512826"/>
              <a:ext cx="863602" cy="457248"/>
            </a:xfrm>
            <a:prstGeom prst="rect">
              <a:avLst/>
            </a:prstGeom>
            <a:grpFill/>
            <a:ln w="9525">
              <a:noFill/>
              <a:miter lim="800000"/>
              <a:headEnd/>
              <a:tailEnd/>
            </a:ln>
            <a:effectLst/>
          </p:spPr>
          <p:txBody>
            <a:bodyPr>
              <a:spAutoFit/>
            </a:bodyPr>
            <a:lstStyle/>
            <a:p>
              <a:pPr>
                <a:defRPr/>
              </a:pPr>
              <a:r>
                <a:rPr lang="zh-CN" altLang="en-US" sz="2400" b="1" dirty="0">
                  <a:solidFill>
                    <a:srgbClr val="000000"/>
                  </a:solidFill>
                  <a:effectLst>
                    <a:outerShdw blurRad="38100" dist="38100" dir="2700000" algn="tl">
                      <a:srgbClr val="C0C0C0"/>
                    </a:outerShdw>
                  </a:effectLst>
                  <a:latin typeface="Comic Sans MS" pitchFamily="66" charset="0"/>
                  <a:ea typeface="楷体_GB2312" pitchFamily="49" charset="-122"/>
                </a:rPr>
                <a:t>解：</a:t>
              </a:r>
            </a:p>
          </p:txBody>
        </p:sp>
      </p:grpSp>
      <p:pic>
        <p:nvPicPr>
          <p:cNvPr id="10243" name="Picture 18" descr="10"/>
          <p:cNvPicPr>
            <a:picLocks noChangeAspect="1" noChangeArrowheads="1"/>
          </p:cNvPicPr>
          <p:nvPr/>
        </p:nvPicPr>
        <p:blipFill>
          <a:blip r:embed="rId20">
            <a:extLst>
              <a:ext uri="{28A0092B-C50C-407E-A947-70E740481C1C}">
                <a14:useLocalDpi xmlns:a14="http://schemas.microsoft.com/office/drawing/2010/main" val="0"/>
              </a:ext>
            </a:extLst>
          </a:blip>
          <a:srcRect b="14"/>
          <a:stretch>
            <a:fillRect/>
          </a:stretch>
        </p:blipFill>
        <p:spPr bwMode="auto">
          <a:xfrm>
            <a:off x="1992314" y="2698752"/>
            <a:ext cx="1467513" cy="384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20"/>
          <p:cNvSpPr txBox="1">
            <a:spLocks noChangeArrowheads="1"/>
          </p:cNvSpPr>
          <p:nvPr/>
        </p:nvSpPr>
        <p:spPr bwMode="auto">
          <a:xfrm>
            <a:off x="1666875" y="188913"/>
            <a:ext cx="8229600" cy="654050"/>
          </a:xfrm>
          <a:prstGeom prst="rect">
            <a:avLst/>
          </a:prstGeom>
          <a:noFill/>
          <a:ln w="9525">
            <a:noFill/>
            <a:miter lim="800000"/>
            <a:headEnd/>
            <a:tailEnd/>
          </a:ln>
        </p:spPr>
        <p:txBody>
          <a:bodyPr anchor="ctr"/>
          <a:lstStyle/>
          <a:p>
            <a:pPr eaLnBrk="0" hangingPunct="0">
              <a:defRPr/>
            </a:pPr>
            <a:r>
              <a:rPr lang="zh-CN" altLang="en-US" sz="3600" kern="0" dirty="0">
                <a:effectLst>
                  <a:outerShdw blurRad="38100" dist="38100" dir="2700000" algn="tl">
                    <a:srgbClr val="000000">
                      <a:alpha val="43137"/>
                    </a:srgbClr>
                  </a:outerShdw>
                </a:effectLst>
                <a:latin typeface="黑体" pitchFamily="2" charset="-122"/>
                <a:ea typeface="黑体" pitchFamily="2" charset="-122"/>
                <a:cs typeface="+mj-cs"/>
              </a:rPr>
              <a:t>自信息</a:t>
            </a:r>
            <a:endParaRPr lang="zh-CN" altLang="en-US" sz="3600" kern="0" dirty="0">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3268111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信息熵的定义</a:t>
            </a:r>
          </a:p>
        </p:txBody>
      </p:sp>
      <p:sp>
        <p:nvSpPr>
          <p:cNvPr id="3" name="内容占位符 2"/>
          <p:cNvSpPr>
            <a:spLocks noGrp="1"/>
          </p:cNvSpPr>
          <p:nvPr>
            <p:ph idx="1"/>
          </p:nvPr>
        </p:nvSpPr>
        <p:spPr/>
        <p:txBody>
          <a:bodyPr/>
          <a:lstStyle/>
          <a:p>
            <a:r>
              <a:rPr lang="zh-CN" altLang="zh-CN" dirty="0"/>
              <a:t>依据</a:t>
            </a:r>
            <a:r>
              <a:rPr lang="en-US" altLang="zh-CN" dirty="0"/>
              <a:t>Boltzmann's H-theorem</a:t>
            </a:r>
            <a:r>
              <a:rPr lang="zh-CN" altLang="zh-CN" dirty="0"/>
              <a:t>，香农把</a:t>
            </a:r>
            <a:r>
              <a:rPr lang="en-US" altLang="zh-CN" u="sng" dirty="0" err="1">
                <a:hlinkClick r:id="rId3"/>
              </a:rPr>
              <a:t>随机变量</a:t>
            </a:r>
            <a:r>
              <a:rPr lang="en-US" altLang="zh-CN" i="1" dirty="0" err="1"/>
              <a:t>X</a:t>
            </a:r>
            <a:r>
              <a:rPr lang="zh-CN" altLang="zh-CN" dirty="0"/>
              <a:t>的熵值</a:t>
            </a:r>
            <a:r>
              <a:rPr lang="en-US" altLang="zh-CN" dirty="0"/>
              <a:t> Η</a:t>
            </a:r>
            <a:r>
              <a:rPr lang="zh-CN" altLang="zh-CN" dirty="0"/>
              <a:t>定义如下，其值域为</a:t>
            </a:r>
            <a:r>
              <a:rPr lang="en-US" altLang="zh-CN" dirty="0"/>
              <a:t>{</a:t>
            </a:r>
            <a:r>
              <a:rPr lang="en-US" altLang="zh-CN" i="1" dirty="0"/>
              <a:t>x</a:t>
            </a:r>
            <a:r>
              <a:rPr lang="en-US" altLang="zh-CN" baseline="-25000" dirty="0"/>
              <a:t>1</a:t>
            </a:r>
            <a:r>
              <a:rPr lang="en-US" altLang="zh-CN" dirty="0"/>
              <a:t>, ..., </a:t>
            </a:r>
            <a:r>
              <a:rPr lang="en-US" altLang="zh-CN" i="1" dirty="0" err="1"/>
              <a:t>x</a:t>
            </a:r>
            <a:r>
              <a:rPr lang="en-US" altLang="zh-CN" i="1" baseline="-25000" dirty="0" err="1"/>
              <a:t>n</a:t>
            </a:r>
            <a:r>
              <a:rPr lang="en-US" altLang="zh-CN" dirty="0"/>
              <a:t>}</a:t>
            </a:r>
            <a:r>
              <a:rPr lang="zh-CN" altLang="zh-CN" dirty="0"/>
              <a:t>：</a:t>
            </a:r>
            <a:endParaRPr lang="en-US" altLang="zh-CN" dirty="0"/>
          </a:p>
          <a:p>
            <a:endParaRPr lang="en-US" altLang="zh-CN" dirty="0"/>
          </a:p>
          <a:p>
            <a:endParaRPr lang="en-US" altLang="zh-CN" dirty="0"/>
          </a:p>
          <a:p>
            <a:r>
              <a:rPr lang="zh-CN" altLang="en-US" dirty="0"/>
              <a:t>其中，</a:t>
            </a:r>
            <a:r>
              <a:rPr lang="en-US" altLang="zh-CN" dirty="0"/>
              <a:t>P</a:t>
            </a:r>
            <a:r>
              <a:rPr lang="zh-CN" altLang="en-US" dirty="0"/>
              <a:t>为</a:t>
            </a:r>
            <a:r>
              <a:rPr lang="en-US" altLang="zh-CN" i="1" dirty="0"/>
              <a:t>X</a:t>
            </a:r>
            <a:r>
              <a:rPr lang="zh-CN" altLang="en-US" dirty="0"/>
              <a:t>的</a:t>
            </a:r>
            <a:r>
              <a:rPr lang="zh-CN" altLang="en-US" dirty="0">
                <a:hlinkClick r:id="rId4" tooltip="概率质量函数"/>
              </a:rPr>
              <a:t>概率质量函数</a:t>
            </a:r>
            <a:r>
              <a:rPr lang="zh-CN" altLang="en-US" dirty="0"/>
              <a:t>（</a:t>
            </a:r>
            <a:r>
              <a:rPr lang="en-US" altLang="zh-CN" dirty="0"/>
              <a:t>probability mass function</a:t>
            </a:r>
            <a:r>
              <a:rPr lang="zh-CN" altLang="en-US" dirty="0"/>
              <a:t>），</a:t>
            </a:r>
            <a:r>
              <a:rPr lang="en-US" altLang="zh-CN" dirty="0"/>
              <a:t>E</a:t>
            </a:r>
            <a:r>
              <a:rPr lang="zh-CN" altLang="en-US" dirty="0"/>
              <a:t>为</a:t>
            </a:r>
            <a:r>
              <a:rPr lang="zh-CN" altLang="en-US" dirty="0">
                <a:hlinkClick r:id="rId5" tooltip="期望"/>
              </a:rPr>
              <a:t>期望</a:t>
            </a:r>
            <a:r>
              <a:rPr lang="zh-CN" altLang="en-US" dirty="0"/>
              <a:t>函数，而</a:t>
            </a:r>
            <a:r>
              <a:rPr lang="en-US" altLang="zh-CN" dirty="0"/>
              <a:t>I(</a:t>
            </a:r>
            <a:r>
              <a:rPr lang="en-US" altLang="zh-CN" i="1" dirty="0"/>
              <a:t>X</a:t>
            </a:r>
            <a:r>
              <a:rPr lang="en-US" altLang="zh-CN" dirty="0"/>
              <a:t>)</a:t>
            </a:r>
            <a:r>
              <a:rPr lang="zh-CN" altLang="en-US" dirty="0"/>
              <a:t>是</a:t>
            </a:r>
            <a:r>
              <a:rPr lang="en-US" altLang="zh-CN" i="1" dirty="0"/>
              <a:t>X</a:t>
            </a:r>
            <a:r>
              <a:rPr lang="zh-CN" altLang="en-US" dirty="0"/>
              <a:t>的信息量（又称为</a:t>
            </a:r>
            <a:r>
              <a:rPr lang="zh-CN" altLang="en-US" dirty="0">
                <a:hlinkClick r:id="rId6" tooltip="自信息"/>
              </a:rPr>
              <a:t>自信息</a:t>
            </a:r>
            <a:r>
              <a:rPr lang="zh-CN" altLang="en-US" dirty="0"/>
              <a:t>）。</a:t>
            </a:r>
            <a:r>
              <a:rPr lang="en-US" altLang="zh-CN" dirty="0"/>
              <a:t>I(</a:t>
            </a:r>
            <a:r>
              <a:rPr lang="en-US" altLang="zh-CN" i="1" dirty="0"/>
              <a:t>X</a:t>
            </a:r>
            <a:r>
              <a:rPr lang="en-US" altLang="zh-CN" dirty="0"/>
              <a:t>)</a:t>
            </a:r>
            <a:r>
              <a:rPr lang="zh-CN" altLang="en-US" dirty="0"/>
              <a:t>本身是个随机变数。</a:t>
            </a:r>
          </a:p>
          <a:p>
            <a:endParaRPr lang="zh-CN" altLang="zh-CN" dirty="0"/>
          </a:p>
          <a:p>
            <a:endParaRPr lang="zh-CN" altLang="en-US" dirty="0"/>
          </a:p>
        </p:txBody>
      </p:sp>
      <p:pic>
        <p:nvPicPr>
          <p:cNvPr id="13" name="图片 12"/>
          <p:cNvPicPr>
            <a:picLocks noChangeAspect="1"/>
          </p:cNvPicPr>
          <p:nvPr/>
        </p:nvPicPr>
        <p:blipFill>
          <a:blip r:embed="rId7"/>
          <a:stretch>
            <a:fillRect/>
          </a:stretch>
        </p:blipFill>
        <p:spPr>
          <a:xfrm>
            <a:off x="1474567" y="2313530"/>
            <a:ext cx="6112260" cy="766554"/>
          </a:xfrm>
          <a:prstGeom prst="rect">
            <a:avLst/>
          </a:prstGeom>
        </p:spPr>
      </p:pic>
    </p:spTree>
    <p:extLst>
      <p:ext uri="{BB962C8B-B14F-4D97-AF65-F5344CB8AC3E}">
        <p14:creationId xmlns:p14="http://schemas.microsoft.com/office/powerpoint/2010/main" val="653309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概率质量函数</a:t>
            </a:r>
            <a:endParaRPr lang="zh-CN" altLang="en-US" dirty="0"/>
          </a:p>
        </p:txBody>
      </p:sp>
      <p:sp>
        <p:nvSpPr>
          <p:cNvPr id="3" name="内容占位符 2"/>
          <p:cNvSpPr>
            <a:spLocks noGrp="1"/>
          </p:cNvSpPr>
          <p:nvPr>
            <p:ph idx="1"/>
          </p:nvPr>
        </p:nvSpPr>
        <p:spPr/>
        <p:txBody>
          <a:bodyPr/>
          <a:lstStyle/>
          <a:p>
            <a:r>
              <a:rPr lang="zh-CN" altLang="en-US" dirty="0"/>
              <a:t>在</a:t>
            </a:r>
            <a:r>
              <a:rPr lang="zh-CN" altLang="en-US" dirty="0">
                <a:hlinkClick r:id="rId2"/>
              </a:rPr>
              <a:t>概率论</a:t>
            </a:r>
            <a:r>
              <a:rPr lang="zh-CN" altLang="en-US" dirty="0"/>
              <a:t>中，</a:t>
            </a:r>
            <a:r>
              <a:rPr lang="zh-CN" altLang="en-US" b="1" dirty="0"/>
              <a:t>概率质量函数</a:t>
            </a:r>
            <a:r>
              <a:rPr lang="zh-CN" altLang="en-US" dirty="0"/>
              <a:t>（</a:t>
            </a:r>
            <a:r>
              <a:rPr lang="en-US" altLang="zh-CN" dirty="0"/>
              <a:t>probability mass function</a:t>
            </a:r>
            <a:r>
              <a:rPr lang="zh-CN" altLang="en-US" dirty="0"/>
              <a:t>，简写为</a:t>
            </a:r>
            <a:r>
              <a:rPr lang="en-US" altLang="zh-CN" b="1" dirty="0" err="1"/>
              <a:t>pmf</a:t>
            </a:r>
            <a:r>
              <a:rPr lang="zh-CN" altLang="en-US" dirty="0"/>
              <a:t>）是</a:t>
            </a:r>
            <a:r>
              <a:rPr lang="zh-CN" altLang="en-US" dirty="0">
                <a:hlinkClick r:id="rId3" tooltip="离散随机变量"/>
              </a:rPr>
              <a:t>离散随机变量</a:t>
            </a:r>
            <a:r>
              <a:rPr lang="zh-CN" altLang="en-US" dirty="0"/>
              <a:t>在各特定取值上的概率。</a:t>
            </a:r>
          </a:p>
        </p:txBody>
      </p:sp>
      <p:pic>
        <p:nvPicPr>
          <p:cNvPr id="4" name="图片 3"/>
          <p:cNvPicPr>
            <a:picLocks noChangeAspect="1"/>
          </p:cNvPicPr>
          <p:nvPr/>
        </p:nvPicPr>
        <p:blipFill>
          <a:blip r:embed="rId4"/>
          <a:stretch>
            <a:fillRect/>
          </a:stretch>
        </p:blipFill>
        <p:spPr>
          <a:xfrm>
            <a:off x="3143673" y="3789041"/>
            <a:ext cx="5723809" cy="2866667"/>
          </a:xfrm>
          <a:prstGeom prst="rect">
            <a:avLst/>
          </a:prstGeom>
        </p:spPr>
      </p:pic>
    </p:spTree>
    <p:extLst>
      <p:ext uri="{BB962C8B-B14F-4D97-AF65-F5344CB8AC3E}">
        <p14:creationId xmlns:p14="http://schemas.microsoft.com/office/powerpoint/2010/main" val="3703989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当取自有限的样本时，熵的公式可以表示为：</a:t>
            </a:r>
            <a:endParaRPr lang="en-US" altLang="zh-CN" dirty="0"/>
          </a:p>
          <a:p>
            <a:endParaRPr lang="en-US" altLang="zh-CN" dirty="0"/>
          </a:p>
          <a:p>
            <a:endParaRPr lang="en-US" altLang="zh-CN" dirty="0"/>
          </a:p>
          <a:p>
            <a:r>
              <a:rPr lang="zh-CN" altLang="en-US" dirty="0"/>
              <a:t>在这里</a:t>
            </a:r>
            <a:r>
              <a:rPr lang="en-US" altLang="zh-CN" i="1" dirty="0"/>
              <a:t>b</a:t>
            </a:r>
            <a:r>
              <a:rPr lang="zh-CN" altLang="en-US" dirty="0"/>
              <a:t>是</a:t>
            </a:r>
            <a:r>
              <a:rPr lang="zh-CN" altLang="en-US" dirty="0">
                <a:hlinkClick r:id="rId3" tooltip="对数"/>
              </a:rPr>
              <a:t>对数</a:t>
            </a:r>
            <a:r>
              <a:rPr lang="zh-CN" altLang="en-US" dirty="0"/>
              <a:t>所使用的</a:t>
            </a:r>
            <a:r>
              <a:rPr lang="zh-CN" altLang="en-US" dirty="0">
                <a:hlinkClick r:id="rId4" tooltip="底数 (对数)"/>
              </a:rPr>
              <a:t>底</a:t>
            </a:r>
            <a:r>
              <a:rPr lang="zh-CN" altLang="en-US" dirty="0"/>
              <a:t>，通常是</a:t>
            </a:r>
            <a:r>
              <a:rPr lang="en-US" altLang="zh-CN" dirty="0"/>
              <a:t>2,</a:t>
            </a:r>
            <a:r>
              <a:rPr lang="zh-CN" altLang="en-US" dirty="0"/>
              <a:t>自然常数</a:t>
            </a:r>
            <a:r>
              <a:rPr lang="en-US" altLang="zh-CN" dirty="0">
                <a:hlinkClick r:id="rId5" tooltip="E (数学常数)"/>
              </a:rPr>
              <a:t>e</a:t>
            </a:r>
            <a:r>
              <a:rPr lang="zh-CN" altLang="en-US" dirty="0"/>
              <a:t>，或是</a:t>
            </a:r>
            <a:r>
              <a:rPr lang="en-US" altLang="zh-CN" dirty="0"/>
              <a:t>10</a:t>
            </a:r>
            <a:r>
              <a:rPr lang="zh-CN" altLang="en-US" dirty="0"/>
              <a:t>。当</a:t>
            </a:r>
            <a:r>
              <a:rPr lang="en-US" altLang="zh-CN" i="1" dirty="0"/>
              <a:t>b</a:t>
            </a:r>
            <a:r>
              <a:rPr lang="zh-CN" altLang="en-US" dirty="0"/>
              <a:t> </a:t>
            </a:r>
            <a:r>
              <a:rPr lang="en-US" altLang="zh-CN" dirty="0"/>
              <a:t>= 2</a:t>
            </a:r>
            <a:r>
              <a:rPr lang="zh-CN" altLang="en-US" dirty="0"/>
              <a:t>，熵的单位是</a:t>
            </a:r>
            <a:r>
              <a:rPr lang="en-US" altLang="zh-CN" dirty="0">
                <a:hlinkClick r:id="rId6" tooltip="比特"/>
              </a:rPr>
              <a:t>bit</a:t>
            </a:r>
            <a:r>
              <a:rPr lang="zh-CN" altLang="en-US" dirty="0"/>
              <a:t>；当</a:t>
            </a:r>
            <a:r>
              <a:rPr lang="en-US" altLang="zh-CN" i="1" dirty="0"/>
              <a:t>b</a:t>
            </a:r>
            <a:r>
              <a:rPr lang="zh-CN" altLang="en-US" dirty="0"/>
              <a:t> </a:t>
            </a:r>
            <a:r>
              <a:rPr lang="en-US" altLang="zh-CN" dirty="0"/>
              <a:t>= e</a:t>
            </a:r>
            <a:r>
              <a:rPr lang="zh-CN" altLang="en-US" dirty="0"/>
              <a:t>，熵的单位是</a:t>
            </a:r>
            <a:r>
              <a:rPr lang="en-US" altLang="zh-CN" dirty="0" err="1">
                <a:hlinkClick r:id="rId7" tooltip="奈特 (单位)"/>
              </a:rPr>
              <a:t>nat</a:t>
            </a:r>
            <a:r>
              <a:rPr lang="zh-CN" altLang="en-US" dirty="0"/>
              <a:t>；而当</a:t>
            </a:r>
            <a:r>
              <a:rPr lang="en-US" altLang="zh-CN" i="1" dirty="0"/>
              <a:t>b</a:t>
            </a:r>
            <a:r>
              <a:rPr lang="zh-CN" altLang="en-US" dirty="0"/>
              <a:t> </a:t>
            </a:r>
            <a:r>
              <a:rPr lang="en-US" altLang="zh-CN" dirty="0"/>
              <a:t>= 10,</a:t>
            </a:r>
            <a:r>
              <a:rPr lang="zh-CN" altLang="en-US" dirty="0"/>
              <a:t>熵的单位是</a:t>
            </a:r>
            <a:r>
              <a:rPr lang="en-US" altLang="zh-CN" dirty="0"/>
              <a:t>Hart</a:t>
            </a:r>
            <a:r>
              <a:rPr lang="zh-CN" altLang="en-US" dirty="0"/>
              <a:t>。</a:t>
            </a:r>
          </a:p>
          <a:p>
            <a:endParaRPr lang="zh-CN" altLang="en-US" dirty="0"/>
          </a:p>
        </p:txBody>
      </p:sp>
      <p:pic>
        <p:nvPicPr>
          <p:cNvPr id="4" name="图片 3"/>
          <p:cNvPicPr>
            <a:picLocks noChangeAspect="1"/>
          </p:cNvPicPr>
          <p:nvPr/>
        </p:nvPicPr>
        <p:blipFill>
          <a:blip r:embed="rId8"/>
          <a:stretch>
            <a:fillRect/>
          </a:stretch>
        </p:blipFill>
        <p:spPr>
          <a:xfrm>
            <a:off x="1338755" y="1800907"/>
            <a:ext cx="7564613" cy="742795"/>
          </a:xfrm>
          <a:prstGeom prst="rect">
            <a:avLst/>
          </a:prstGeom>
        </p:spPr>
      </p:pic>
    </p:spTree>
    <p:extLst>
      <p:ext uri="{BB962C8B-B14F-4D97-AF65-F5344CB8AC3E}">
        <p14:creationId xmlns:p14="http://schemas.microsoft.com/office/powerpoint/2010/main" val="4228230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全球移动业务</a:t>
            </a:r>
            <a:endParaRPr lang="zh-CN" altLang="en-US" dirty="0"/>
          </a:p>
        </p:txBody>
      </p:sp>
      <p:sp>
        <p:nvSpPr>
          <p:cNvPr id="3" name="内容占位符 2"/>
          <p:cNvSpPr>
            <a:spLocks noGrp="1"/>
          </p:cNvSpPr>
          <p:nvPr>
            <p:ph idx="1"/>
          </p:nvPr>
        </p:nvSpPr>
        <p:spPr>
          <a:xfrm>
            <a:off x="901147" y="1205949"/>
            <a:ext cx="9992139" cy="5102086"/>
          </a:xfrm>
        </p:spPr>
        <p:txBody>
          <a:bodyPr/>
          <a:lstStyle/>
          <a:p>
            <a:pPr eaLnBrk="1" hangingPunct="1"/>
            <a:r>
              <a:rPr lang="zh-CN" altLang="en-US" dirty="0">
                <a:latin typeface="宋体" panose="02010600030101010101" pitchFamily="2" charset="-122"/>
                <a:ea typeface="宋体" panose="02010600030101010101" pitchFamily="2" charset="-122"/>
              </a:rPr>
              <a:t>业务收入</a:t>
            </a:r>
            <a:r>
              <a:rPr lang="en-US" altLang="zh-CN" dirty="0">
                <a:latin typeface="宋体" panose="02010600030101010101" pitchFamily="2" charset="-122"/>
                <a:ea typeface="宋体" panose="02010600030101010101" pitchFamily="2" charset="-122"/>
              </a:rPr>
              <a:t>(2004~2009)</a:t>
            </a:r>
            <a:r>
              <a:rPr lang="zh-CN" altLang="en-US" dirty="0">
                <a:latin typeface="宋体" panose="02010600030101010101" pitchFamily="2" charset="-122"/>
                <a:ea typeface="宋体" panose="02010600030101010101" pitchFamily="2" charset="-122"/>
              </a:rPr>
              <a:t>年增</a:t>
            </a:r>
            <a:r>
              <a:rPr lang="en-US" altLang="zh-CN" dirty="0">
                <a:latin typeface="宋体" panose="02010600030101010101" pitchFamily="2" charset="-122"/>
                <a:ea typeface="宋体" panose="02010600030101010101" pitchFamily="2" charset="-122"/>
              </a:rPr>
              <a:t>9</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eaLnBrk="1" hangingPunct="1"/>
            <a:r>
              <a:rPr lang="zh-CN" altLang="en-US" dirty="0">
                <a:latin typeface="宋体" panose="02010600030101010101" pitchFamily="2" charset="-122"/>
                <a:ea typeface="宋体" panose="02010600030101010101" pitchFamily="2" charset="-122"/>
              </a:rPr>
              <a:t>话音和其他年增</a:t>
            </a:r>
            <a:r>
              <a:rPr lang="en-US" altLang="zh-CN" dirty="0">
                <a:latin typeface="宋体" panose="02010600030101010101" pitchFamily="2" charset="-122"/>
                <a:ea typeface="宋体" panose="02010600030101010101" pitchFamily="2" charset="-122"/>
              </a:rPr>
              <a:t> 6%</a:t>
            </a:r>
          </a:p>
          <a:p>
            <a:pPr lvl="1" eaLnBrk="1" hangingPunct="1"/>
            <a:r>
              <a:rPr lang="zh-CN" altLang="en-US" dirty="0">
                <a:latin typeface="宋体" panose="02010600030101010101" pitchFamily="2" charset="-122"/>
                <a:ea typeface="宋体" panose="02010600030101010101" pitchFamily="2" charset="-122"/>
              </a:rPr>
              <a:t>数据业务年增   </a:t>
            </a:r>
            <a:r>
              <a:rPr lang="en-US" altLang="zh-CN" dirty="0">
                <a:latin typeface="宋体" panose="02010600030101010101" pitchFamily="2" charset="-122"/>
                <a:ea typeface="宋体" panose="02010600030101010101" pitchFamily="2" charset="-122"/>
              </a:rPr>
              <a:t>23%</a:t>
            </a:r>
          </a:p>
          <a:p>
            <a:endParaRPr lang="zh-CN" altLang="en-US" dirty="0"/>
          </a:p>
        </p:txBody>
      </p:sp>
      <p:pic>
        <p:nvPicPr>
          <p:cNvPr id="4" name="Picture 3" descr="C:\Users\My Pictures\MMS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112" y="2665391"/>
            <a:ext cx="2978150"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7" y="4493398"/>
            <a:ext cx="7488237" cy="223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145849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一些有趣结论</a:t>
            </a:r>
          </a:p>
        </p:txBody>
      </p:sp>
      <p:sp>
        <p:nvSpPr>
          <p:cNvPr id="3" name="内容占位符 2"/>
          <p:cNvSpPr>
            <a:spLocks noGrp="1"/>
          </p:cNvSpPr>
          <p:nvPr>
            <p:ph idx="1"/>
          </p:nvPr>
        </p:nvSpPr>
        <p:spPr/>
        <p:txBody>
          <a:bodyPr/>
          <a:lstStyle/>
          <a:p>
            <a:r>
              <a:rPr lang="zh-CN" altLang="en-US" dirty="0"/>
              <a:t>如英语有</a:t>
            </a:r>
            <a:r>
              <a:rPr lang="en-US" altLang="zh-CN" dirty="0"/>
              <a:t>26</a:t>
            </a:r>
            <a:r>
              <a:rPr lang="zh-CN" altLang="en-US" dirty="0"/>
              <a:t>个字母，假如每个字母在文章中出现次数平均的话，每个字母的讯息量为：</a:t>
            </a:r>
            <a:endParaRPr lang="en-US" altLang="zh-CN" dirty="0"/>
          </a:p>
          <a:p>
            <a:r>
              <a:rPr lang="zh-CN" altLang="en-US" dirty="0"/>
              <a:t>以日文五十音平假名作为相对范例，每个平假名日语文字可携带的信息量为：</a:t>
            </a:r>
            <a:endParaRPr lang="en-US" altLang="zh-CN" dirty="0"/>
          </a:p>
          <a:p>
            <a:endParaRPr lang="en-US" altLang="zh-CN" dirty="0"/>
          </a:p>
          <a:p>
            <a:r>
              <a:rPr lang="zh-CN" altLang="en-US" dirty="0"/>
              <a:t>汉字常用的有</a:t>
            </a:r>
            <a:r>
              <a:rPr lang="en-US" altLang="zh-CN" dirty="0"/>
              <a:t>2500</a:t>
            </a:r>
            <a:r>
              <a:rPr lang="zh-CN" altLang="en-US" dirty="0"/>
              <a:t>个，每个汉字的信息量为：</a:t>
            </a:r>
          </a:p>
        </p:txBody>
      </p:sp>
      <p:pic>
        <p:nvPicPr>
          <p:cNvPr id="4" name="图片 3"/>
          <p:cNvPicPr>
            <a:picLocks noChangeAspect="1"/>
          </p:cNvPicPr>
          <p:nvPr/>
        </p:nvPicPr>
        <p:blipFill>
          <a:blip r:embed="rId2"/>
          <a:stretch>
            <a:fillRect/>
          </a:stretch>
        </p:blipFill>
        <p:spPr>
          <a:xfrm>
            <a:off x="4936395" y="1651968"/>
            <a:ext cx="2952328" cy="504762"/>
          </a:xfrm>
          <a:prstGeom prst="rect">
            <a:avLst/>
          </a:prstGeom>
        </p:spPr>
      </p:pic>
      <p:pic>
        <p:nvPicPr>
          <p:cNvPr id="5" name="图片 4"/>
          <p:cNvPicPr>
            <a:picLocks noChangeAspect="1"/>
          </p:cNvPicPr>
          <p:nvPr/>
        </p:nvPicPr>
        <p:blipFill>
          <a:blip r:embed="rId3"/>
          <a:stretch>
            <a:fillRect/>
          </a:stretch>
        </p:blipFill>
        <p:spPr>
          <a:xfrm>
            <a:off x="3912604" y="2871192"/>
            <a:ext cx="2376264" cy="594066"/>
          </a:xfrm>
          <a:prstGeom prst="rect">
            <a:avLst/>
          </a:prstGeom>
        </p:spPr>
      </p:pic>
      <p:pic>
        <p:nvPicPr>
          <p:cNvPr id="6" name="图片 5"/>
          <p:cNvPicPr>
            <a:picLocks noChangeAspect="1"/>
          </p:cNvPicPr>
          <p:nvPr/>
        </p:nvPicPr>
        <p:blipFill>
          <a:blip r:embed="rId4"/>
          <a:stretch>
            <a:fillRect/>
          </a:stretch>
        </p:blipFill>
        <p:spPr>
          <a:xfrm>
            <a:off x="3624875" y="4862962"/>
            <a:ext cx="2623039" cy="584170"/>
          </a:xfrm>
          <a:prstGeom prst="rect">
            <a:avLst/>
          </a:prstGeom>
        </p:spPr>
      </p:pic>
    </p:spTree>
    <p:extLst>
      <p:ext uri="{BB962C8B-B14F-4D97-AF65-F5344CB8AC3E}">
        <p14:creationId xmlns:p14="http://schemas.microsoft.com/office/powerpoint/2010/main" val="1731444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D70AE-B820-8348-9586-7ACD87533820}"/>
              </a:ext>
            </a:extLst>
          </p:cNvPr>
          <p:cNvSpPr>
            <a:spLocks noGrp="1"/>
          </p:cNvSpPr>
          <p:nvPr>
            <p:ph type="title"/>
          </p:nvPr>
        </p:nvSpPr>
        <p:spPr/>
        <p:txBody>
          <a:bodyPr/>
          <a:lstStyle/>
          <a:p>
            <a:r>
              <a:rPr kumimoji="1" lang="zh-CN" altLang="en-US" dirty="0"/>
              <a:t>不确定性与熵</a:t>
            </a:r>
          </a:p>
        </p:txBody>
      </p:sp>
      <p:sp>
        <p:nvSpPr>
          <p:cNvPr id="4" name="灯片编号占位符 3">
            <a:extLst>
              <a:ext uri="{FF2B5EF4-FFF2-40B4-BE49-F238E27FC236}">
                <a16:creationId xmlns:a16="http://schemas.microsoft.com/office/drawing/2014/main" id="{FEDE0C64-6137-E846-846A-CAE5804072A2}"/>
              </a:ext>
            </a:extLst>
          </p:cNvPr>
          <p:cNvSpPr>
            <a:spLocks noGrp="1"/>
          </p:cNvSpPr>
          <p:nvPr>
            <p:ph type="sldNum" sz="quarter" idx="12"/>
          </p:nvPr>
        </p:nvSpPr>
        <p:spPr/>
        <p:txBody>
          <a:bodyPr/>
          <a:lstStyle/>
          <a:p>
            <a:fld id="{38B4F502-AEE6-4D70-927B-AC49763F54CA}" type="slidenum">
              <a:rPr lang="zh-CN" altLang="en-US" smtClean="0"/>
              <a:t>41</a:t>
            </a:fld>
            <a:endParaRPr lang="zh-CN" altLang="en-US"/>
          </a:p>
        </p:txBody>
      </p:sp>
      <p:pic>
        <p:nvPicPr>
          <p:cNvPr id="5" name="图片 4">
            <a:extLst>
              <a:ext uri="{FF2B5EF4-FFF2-40B4-BE49-F238E27FC236}">
                <a16:creationId xmlns:a16="http://schemas.microsoft.com/office/drawing/2014/main" id="{170ECAD2-59E9-3243-A401-897CA2FD4434}"/>
              </a:ext>
            </a:extLst>
          </p:cNvPr>
          <p:cNvPicPr>
            <a:picLocks noChangeAspect="1"/>
          </p:cNvPicPr>
          <p:nvPr/>
        </p:nvPicPr>
        <p:blipFill>
          <a:blip r:embed="rId2"/>
          <a:stretch>
            <a:fillRect/>
          </a:stretch>
        </p:blipFill>
        <p:spPr>
          <a:xfrm>
            <a:off x="591145" y="1094014"/>
            <a:ext cx="10614873" cy="5643789"/>
          </a:xfrm>
          <a:prstGeom prst="rect">
            <a:avLst/>
          </a:prstGeom>
        </p:spPr>
      </p:pic>
    </p:spTree>
    <p:extLst>
      <p:ext uri="{BB962C8B-B14F-4D97-AF65-F5344CB8AC3E}">
        <p14:creationId xmlns:p14="http://schemas.microsoft.com/office/powerpoint/2010/main" val="1760649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信源（物理系统）</a:t>
            </a:r>
            <a:endParaRPr lang="zh-CN" altLang="en-US" dirty="0"/>
          </a:p>
        </p:txBody>
      </p:sp>
      <p:sp>
        <p:nvSpPr>
          <p:cNvPr id="3" name="内容占位符 2"/>
          <p:cNvSpPr>
            <a:spLocks noGrp="1"/>
          </p:cNvSpPr>
          <p:nvPr>
            <p:ph idx="1"/>
          </p:nvPr>
        </p:nvSpPr>
        <p:spPr/>
        <p:txBody>
          <a:bodyPr/>
          <a:lstStyle/>
          <a:p>
            <a:r>
              <a:rPr lang="zh-CN" altLang="zh-CN" dirty="0"/>
              <a:t>某一事件发生时所包含的信息量</a:t>
            </a:r>
            <a:endParaRPr lang="en-US" altLang="zh-CN" dirty="0"/>
          </a:p>
          <a:p>
            <a:r>
              <a:rPr lang="zh-CN" altLang="zh-CN" dirty="0"/>
              <a:t>物理系统内不同事件发生时，其信息量不同</a:t>
            </a:r>
            <a:endParaRPr lang="en-US" altLang="zh-CN" dirty="0"/>
          </a:p>
          <a:p>
            <a:r>
              <a:rPr lang="zh-CN" altLang="zh-CN" dirty="0"/>
              <a:t>信源整体的统计特征</a:t>
            </a:r>
            <a:endParaRPr lang="en-US" altLang="zh-CN" dirty="0"/>
          </a:p>
          <a:p>
            <a:pPr lvl="1"/>
            <a:r>
              <a:rPr lang="zh-CN" altLang="zh-CN" dirty="0"/>
              <a:t>熵反映了变量的随机性，也是表征随机变量</a:t>
            </a:r>
            <a:r>
              <a:rPr lang="zh-CN" altLang="zh-CN" b="1" dirty="0">
                <a:solidFill>
                  <a:srgbClr val="FF0000"/>
                </a:solidFill>
              </a:rPr>
              <a:t>统计特性</a:t>
            </a:r>
            <a:r>
              <a:rPr lang="zh-CN" altLang="zh-CN" dirty="0"/>
              <a:t>的一个特征参数</a:t>
            </a:r>
            <a:endParaRPr lang="zh-CN" altLang="en-US" dirty="0"/>
          </a:p>
        </p:txBody>
      </p:sp>
      <p:pic>
        <p:nvPicPr>
          <p:cNvPr id="5155" name="Picture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2936" y="4443849"/>
            <a:ext cx="80899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084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压缩信息</a:t>
            </a:r>
          </a:p>
        </p:txBody>
      </p:sp>
      <p:sp>
        <p:nvSpPr>
          <p:cNvPr id="3" name="内容占位符 2"/>
          <p:cNvSpPr>
            <a:spLocks noGrp="1"/>
          </p:cNvSpPr>
          <p:nvPr>
            <p:ph idx="1"/>
          </p:nvPr>
        </p:nvSpPr>
        <p:spPr>
          <a:xfrm>
            <a:off x="5985164" y="1602712"/>
            <a:ext cx="4297680" cy="4048142"/>
          </a:xfrm>
        </p:spPr>
        <p:txBody>
          <a:bodyPr>
            <a:noAutofit/>
          </a:bodyPr>
          <a:lstStyle/>
          <a:p>
            <a:pPr marL="0" indent="0">
              <a:buNone/>
            </a:pPr>
            <a:r>
              <a:rPr lang="zh-CN" altLang="en-US" sz="2400" b="1" dirty="0">
                <a:solidFill>
                  <a:schemeClr val="accent6">
                    <a:lumMod val="75000"/>
                  </a:schemeClr>
                </a:solidFill>
              </a:rPr>
              <a:t>相同的信息量</a:t>
            </a:r>
            <a:endParaRPr lang="en-US" altLang="zh-CN" sz="2400" b="1" dirty="0">
              <a:solidFill>
                <a:schemeClr val="accent6">
                  <a:lumMod val="75000"/>
                </a:schemeClr>
              </a:solidFill>
            </a:endParaRPr>
          </a:p>
          <a:p>
            <a:pPr marL="0" indent="0">
              <a:buNone/>
            </a:pPr>
            <a:r>
              <a:rPr lang="zh-CN" altLang="en-US" sz="1800" dirty="0">
                <a:solidFill>
                  <a:schemeClr val="tx1">
                    <a:lumMod val="85000"/>
                    <a:lumOff val="15000"/>
                  </a:schemeClr>
                </a:solidFill>
              </a:rPr>
              <a:t>李白“静夜思”</a:t>
            </a:r>
            <a:endParaRPr lang="en-US" altLang="zh-CN" sz="1800" dirty="0">
              <a:solidFill>
                <a:schemeClr val="tx1">
                  <a:lumMod val="85000"/>
                  <a:lumOff val="15000"/>
                </a:schemeClr>
              </a:solidFill>
            </a:endParaRPr>
          </a:p>
          <a:p>
            <a:pPr marL="0" indent="0">
              <a:buNone/>
            </a:pPr>
            <a:r>
              <a:rPr lang="zh-CN" altLang="en-US" sz="1800" dirty="0">
                <a:solidFill>
                  <a:schemeClr val="tx1">
                    <a:lumMod val="85000"/>
                    <a:lumOff val="15000"/>
                  </a:schemeClr>
                </a:solidFill>
              </a:rPr>
              <a:t>“喊你赶紧回家吃饭”</a:t>
            </a:r>
            <a:endParaRPr lang="en-US" altLang="zh-CN" sz="1800" dirty="0">
              <a:solidFill>
                <a:schemeClr val="tx1">
                  <a:lumMod val="85000"/>
                  <a:lumOff val="15000"/>
                </a:schemeClr>
              </a:solidFill>
            </a:endParaRPr>
          </a:p>
          <a:p>
            <a:pPr marL="0" indent="0">
              <a:buNone/>
            </a:pPr>
            <a:r>
              <a:rPr lang="zh-CN" altLang="en-US" sz="1800" b="1" dirty="0"/>
              <a:t>使用最少的比特位</a:t>
            </a:r>
            <a:endParaRPr lang="en-US" altLang="zh-CN" sz="1800" b="1" dirty="0"/>
          </a:p>
          <a:p>
            <a:pPr marL="0" indent="0">
              <a:spcBef>
                <a:spcPts val="900"/>
              </a:spcBef>
              <a:buNone/>
            </a:pPr>
            <a:r>
              <a:rPr lang="zh-CN" altLang="en-US" sz="2400" b="1" dirty="0">
                <a:solidFill>
                  <a:schemeClr val="accent6">
                    <a:lumMod val="75000"/>
                  </a:schemeClr>
                </a:solidFill>
              </a:rPr>
              <a:t>为什么需要压缩信息？</a:t>
            </a:r>
            <a:endParaRPr lang="en-US" altLang="zh-CN" sz="2400" b="1" dirty="0">
              <a:solidFill>
                <a:schemeClr val="accent6">
                  <a:lumMod val="75000"/>
                </a:schemeClr>
              </a:solidFill>
            </a:endParaRPr>
          </a:p>
          <a:p>
            <a:pPr marL="0" indent="0">
              <a:buNone/>
            </a:pPr>
            <a:r>
              <a:rPr lang="zh-CN" altLang="en-US" sz="1800" dirty="0">
                <a:solidFill>
                  <a:schemeClr val="tx1">
                    <a:lumMod val="85000"/>
                    <a:lumOff val="15000"/>
                  </a:schemeClr>
                </a:solidFill>
              </a:rPr>
              <a:t>与载体有关</a:t>
            </a:r>
            <a:endParaRPr lang="en-US" altLang="zh-CN" sz="1800" dirty="0">
              <a:solidFill>
                <a:schemeClr val="tx1">
                  <a:lumMod val="85000"/>
                  <a:lumOff val="15000"/>
                </a:schemeClr>
              </a:solidFill>
            </a:endParaRPr>
          </a:p>
          <a:p>
            <a:pPr marL="0" indent="0">
              <a:spcBef>
                <a:spcPts val="900"/>
              </a:spcBef>
              <a:buNone/>
            </a:pPr>
            <a:r>
              <a:rPr lang="zh-CN" altLang="en-US" sz="2400" b="1" dirty="0">
                <a:solidFill>
                  <a:schemeClr val="accent6">
                    <a:lumMod val="75000"/>
                  </a:schemeClr>
                </a:solidFill>
              </a:rPr>
              <a:t>压缩极限？</a:t>
            </a:r>
            <a:endParaRPr lang="en-US" altLang="zh-CN" sz="2400" b="1" dirty="0">
              <a:solidFill>
                <a:schemeClr val="accent6">
                  <a:lumMod val="75000"/>
                </a:schemeClr>
              </a:solidFill>
            </a:endParaRPr>
          </a:p>
          <a:p>
            <a:pPr marL="0" indent="0">
              <a:buNone/>
            </a:pPr>
            <a:r>
              <a:rPr lang="zh-CN" altLang="en-US" sz="1800" dirty="0">
                <a:solidFill>
                  <a:schemeClr val="tx1">
                    <a:lumMod val="85000"/>
                    <a:lumOff val="15000"/>
                  </a:schemeClr>
                </a:solidFill>
              </a:rPr>
              <a:t>随机信号有一个不可再降低的复杂度，低于该值，信号无法压缩</a:t>
            </a:r>
            <a:endParaRPr lang="en-US" altLang="zh-CN" sz="1800" dirty="0">
              <a:solidFill>
                <a:schemeClr val="tx1">
                  <a:lumMod val="85000"/>
                  <a:lumOff val="15000"/>
                </a:schemeClr>
              </a:solidFill>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2500" r="12500"/>
          <a:stretch/>
        </p:blipFill>
        <p:spPr>
          <a:xfrm>
            <a:off x="2041815" y="2123088"/>
            <a:ext cx="3163113" cy="3163113"/>
          </a:xfrm>
          <a:prstGeom prst="ellipse">
            <a:avLst/>
          </a:prstGeom>
        </p:spPr>
      </p:pic>
      <p:cxnSp>
        <p:nvCxnSpPr>
          <p:cNvPr id="5" name="直接连接符 4"/>
          <p:cNvCxnSpPr/>
          <p:nvPr/>
        </p:nvCxnSpPr>
        <p:spPr>
          <a:xfrm>
            <a:off x="5869697" y="1761724"/>
            <a:ext cx="0" cy="1355870"/>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cxnSp>
        <p:nvCxnSpPr>
          <p:cNvPr id="7" name="直接箭头连接符 6"/>
          <p:cNvCxnSpPr/>
          <p:nvPr/>
        </p:nvCxnSpPr>
        <p:spPr>
          <a:xfrm>
            <a:off x="8294838" y="2661699"/>
            <a:ext cx="503853"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742024" y="2489599"/>
            <a:ext cx="1107996" cy="369332"/>
          </a:xfrm>
          <a:prstGeom prst="rect">
            <a:avLst/>
          </a:prstGeom>
        </p:spPr>
        <p:txBody>
          <a:bodyPr wrap="none">
            <a:spAutoFit/>
          </a:bodyPr>
          <a:lstStyle/>
          <a:p>
            <a:r>
              <a:rPr lang="zh-CN" altLang="en-US" dirty="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rPr>
              <a:t>“吃饭”</a:t>
            </a:r>
          </a:p>
        </p:txBody>
      </p:sp>
    </p:spTree>
    <p:extLst>
      <p:ext uri="{BB962C8B-B14F-4D97-AF65-F5344CB8AC3E}">
        <p14:creationId xmlns:p14="http://schemas.microsoft.com/office/powerpoint/2010/main" val="254712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pPr marL="0" indent="0">
              <a:lnSpc>
                <a:spcPct val="110000"/>
              </a:lnSpc>
              <a:spcBef>
                <a:spcPct val="0"/>
              </a:spcBef>
              <a:buNone/>
            </a:pPr>
            <a:r>
              <a:rPr lang="zh-CN" altLang="en-US" dirty="0"/>
              <a:t>已知字母</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a:t>
            </a:r>
            <a:r>
              <a:rPr lang="en-US" altLang="zh-CN" dirty="0"/>
              <a:t>F</a:t>
            </a:r>
            <a:r>
              <a:rPr lang="zh-CN" altLang="en-US" dirty="0"/>
              <a:t>出现的频率如下：</a:t>
            </a:r>
          </a:p>
          <a:p>
            <a:pPr marL="0" indent="0" algn="ctr">
              <a:lnSpc>
                <a:spcPct val="110000"/>
              </a:lnSpc>
              <a:spcBef>
                <a:spcPct val="0"/>
              </a:spcBef>
              <a:buNone/>
            </a:pPr>
            <a:r>
              <a:rPr lang="en-US" altLang="zh-CN" dirty="0"/>
              <a:t>A</a:t>
            </a:r>
            <a:r>
              <a:rPr lang="en-US" altLang="zh-CN" dirty="0">
                <a:latin typeface="宋体" panose="02010600030101010101" pitchFamily="2" charset="-122"/>
              </a:rPr>
              <a:t>——</a:t>
            </a:r>
            <a:r>
              <a:rPr lang="en-US" altLang="zh-CN" dirty="0"/>
              <a:t>30</a:t>
            </a:r>
            <a:r>
              <a:rPr lang="zh-CN" altLang="en-US" dirty="0"/>
              <a:t>％，</a:t>
            </a:r>
            <a:r>
              <a:rPr lang="en-US" altLang="zh-CN" dirty="0"/>
              <a:t>B</a:t>
            </a:r>
            <a:r>
              <a:rPr lang="en-US" altLang="zh-CN" dirty="0">
                <a:latin typeface="宋体" panose="02010600030101010101" pitchFamily="2" charset="-122"/>
              </a:rPr>
              <a:t>——</a:t>
            </a:r>
            <a:r>
              <a:rPr lang="en-US" altLang="zh-CN" dirty="0"/>
              <a:t>25</a:t>
            </a:r>
            <a:r>
              <a:rPr lang="zh-CN" altLang="en-US" dirty="0"/>
              <a:t>％，</a:t>
            </a:r>
            <a:r>
              <a:rPr lang="en-US" altLang="zh-CN" dirty="0"/>
              <a:t>C</a:t>
            </a:r>
            <a:r>
              <a:rPr lang="en-US" altLang="zh-CN" dirty="0">
                <a:latin typeface="宋体" panose="02010600030101010101" pitchFamily="2" charset="-122"/>
              </a:rPr>
              <a:t>——</a:t>
            </a:r>
            <a:r>
              <a:rPr lang="en-US" altLang="zh-CN" dirty="0"/>
              <a:t>20</a:t>
            </a:r>
            <a:r>
              <a:rPr lang="zh-CN" altLang="en-US" dirty="0"/>
              <a:t>％</a:t>
            </a:r>
          </a:p>
          <a:p>
            <a:pPr marL="0" indent="0" algn="ctr">
              <a:lnSpc>
                <a:spcPct val="110000"/>
              </a:lnSpc>
              <a:spcBef>
                <a:spcPct val="0"/>
              </a:spcBef>
              <a:buNone/>
            </a:pPr>
            <a:r>
              <a:rPr lang="en-US" altLang="zh-CN" dirty="0"/>
              <a:t>D</a:t>
            </a:r>
            <a:r>
              <a:rPr lang="en-US" altLang="zh-CN" dirty="0">
                <a:latin typeface="宋体" panose="02010600030101010101" pitchFamily="2" charset="-122"/>
              </a:rPr>
              <a:t>——</a:t>
            </a:r>
            <a:r>
              <a:rPr lang="en-US" altLang="zh-CN" dirty="0"/>
              <a:t>10</a:t>
            </a:r>
            <a:r>
              <a:rPr lang="zh-CN" altLang="en-US" dirty="0"/>
              <a:t>％，</a:t>
            </a:r>
            <a:r>
              <a:rPr lang="en-US" altLang="zh-CN" dirty="0"/>
              <a:t>E</a:t>
            </a:r>
            <a:r>
              <a:rPr lang="en-US" altLang="zh-CN" dirty="0">
                <a:latin typeface="宋体" panose="02010600030101010101" pitchFamily="2" charset="-122"/>
              </a:rPr>
              <a:t>——</a:t>
            </a:r>
            <a:r>
              <a:rPr lang="en-US" altLang="zh-CN" dirty="0"/>
              <a:t>10</a:t>
            </a:r>
            <a:r>
              <a:rPr lang="zh-CN" altLang="en-US" dirty="0"/>
              <a:t>％，</a:t>
            </a:r>
            <a:r>
              <a:rPr lang="en-US" altLang="zh-CN" dirty="0"/>
              <a:t>F</a:t>
            </a:r>
            <a:r>
              <a:rPr lang="en-US" altLang="zh-CN" dirty="0">
                <a:latin typeface="宋体" panose="02010600030101010101" pitchFamily="2" charset="-122"/>
              </a:rPr>
              <a:t>——</a:t>
            </a:r>
            <a:r>
              <a:rPr lang="en-US" altLang="zh-CN" dirty="0"/>
              <a:t> 5</a:t>
            </a:r>
            <a:r>
              <a:rPr lang="zh-CN" altLang="en-US" dirty="0"/>
              <a:t>％</a:t>
            </a:r>
          </a:p>
          <a:p>
            <a:pPr marL="0" indent="0">
              <a:lnSpc>
                <a:spcPct val="110000"/>
              </a:lnSpc>
              <a:spcBef>
                <a:spcPct val="0"/>
              </a:spcBef>
              <a:buNone/>
            </a:pPr>
            <a:r>
              <a:rPr lang="zh-CN" altLang="en-US" dirty="0"/>
              <a:t>构造前缀码，使传输二进制位最少。</a:t>
            </a:r>
          </a:p>
          <a:p>
            <a:endParaRPr lang="zh-CN" altLang="en-US" dirty="0"/>
          </a:p>
        </p:txBody>
      </p:sp>
    </p:spTree>
    <p:extLst>
      <p:ext uri="{BB962C8B-B14F-4D97-AF65-F5344CB8AC3E}">
        <p14:creationId xmlns:p14="http://schemas.microsoft.com/office/powerpoint/2010/main" val="2218904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7" name="Rectangle 3"/>
          <p:cNvSpPr>
            <a:spLocks noGrp="1" noChangeArrowheads="1"/>
          </p:cNvSpPr>
          <p:nvPr>
            <p:ph type="body" idx="1"/>
          </p:nvPr>
        </p:nvSpPr>
        <p:spPr>
          <a:xfrm>
            <a:off x="2423593" y="1878807"/>
            <a:ext cx="8044261" cy="5091112"/>
          </a:xfrm>
        </p:spPr>
        <p:txBody>
          <a:bodyPr/>
          <a:lstStyle/>
          <a:p>
            <a:pPr marL="0" indent="0">
              <a:spcBef>
                <a:spcPct val="100000"/>
              </a:spcBef>
              <a:buNone/>
            </a:pPr>
            <a:r>
              <a:rPr lang="zh-CN" altLang="en-US" dirty="0"/>
              <a:t>解</a:t>
            </a:r>
          </a:p>
          <a:p>
            <a:pPr marL="0" indent="0">
              <a:spcBef>
                <a:spcPct val="0"/>
              </a:spcBef>
              <a:buNone/>
            </a:pPr>
            <a:r>
              <a:rPr lang="zh-CN" altLang="en-US" dirty="0"/>
              <a:t>带权</a:t>
            </a:r>
            <a:r>
              <a:rPr lang="en-US" altLang="zh-CN" dirty="0"/>
              <a:t>30,25,20,10,10,5</a:t>
            </a:r>
            <a:r>
              <a:rPr lang="zh-CN" altLang="en-US" dirty="0"/>
              <a:t>的哈夫曼树</a:t>
            </a:r>
          </a:p>
          <a:p>
            <a:pPr marL="0" indent="0">
              <a:buNone/>
            </a:pPr>
            <a:r>
              <a:rPr lang="zh-CN" altLang="en-US" dirty="0"/>
              <a:t>带权路径长度最短的二叉树</a:t>
            </a:r>
          </a:p>
          <a:p>
            <a:pPr marL="0" indent="0">
              <a:lnSpc>
                <a:spcPct val="110000"/>
              </a:lnSpc>
              <a:spcBef>
                <a:spcPct val="0"/>
              </a:spcBef>
              <a:buNone/>
            </a:pPr>
            <a:endParaRPr lang="zh-CN" altLang="en-US" dirty="0"/>
          </a:p>
        </p:txBody>
      </p:sp>
      <p:grpSp>
        <p:nvGrpSpPr>
          <p:cNvPr id="2" name="Group 41"/>
          <p:cNvGrpSpPr>
            <a:grpSpLocks/>
          </p:cNvGrpSpPr>
          <p:nvPr/>
        </p:nvGrpSpPr>
        <p:grpSpPr bwMode="auto">
          <a:xfrm>
            <a:off x="6743701" y="3318719"/>
            <a:ext cx="3649663" cy="3400425"/>
            <a:chOff x="1247" y="1480"/>
            <a:chExt cx="2299" cy="2142"/>
          </a:xfrm>
        </p:grpSpPr>
        <p:sp>
          <p:nvSpPr>
            <p:cNvPr id="70695" name="Oval 42"/>
            <p:cNvSpPr>
              <a:spLocks noChangeAspect="1" noChangeArrowheads="1"/>
            </p:cNvSpPr>
            <p:nvPr/>
          </p:nvSpPr>
          <p:spPr bwMode="auto">
            <a:xfrm>
              <a:off x="2661" y="1742"/>
              <a:ext cx="52"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96" name="Line 43"/>
            <p:cNvSpPr>
              <a:spLocks noChangeAspect="1" noChangeShapeType="1"/>
            </p:cNvSpPr>
            <p:nvPr/>
          </p:nvSpPr>
          <p:spPr bwMode="auto">
            <a:xfrm flipH="1">
              <a:off x="2221" y="1790"/>
              <a:ext cx="458"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97" name="Line 44"/>
            <p:cNvSpPr>
              <a:spLocks noChangeAspect="1" noChangeShapeType="1"/>
            </p:cNvSpPr>
            <p:nvPr/>
          </p:nvSpPr>
          <p:spPr bwMode="auto">
            <a:xfrm flipH="1" flipV="1">
              <a:off x="2705" y="1790"/>
              <a:ext cx="459"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98" name="Oval 45"/>
            <p:cNvSpPr>
              <a:spLocks noChangeAspect="1" noChangeArrowheads="1"/>
            </p:cNvSpPr>
            <p:nvPr/>
          </p:nvSpPr>
          <p:spPr bwMode="auto">
            <a:xfrm>
              <a:off x="2197" y="2080"/>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99" name="Line 46"/>
            <p:cNvSpPr>
              <a:spLocks noChangeAspect="1" noChangeShapeType="1"/>
            </p:cNvSpPr>
            <p:nvPr/>
          </p:nvSpPr>
          <p:spPr bwMode="auto">
            <a:xfrm flipH="1">
              <a:off x="1906" y="2127"/>
              <a:ext cx="306"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700" name="Line 47"/>
            <p:cNvSpPr>
              <a:spLocks noChangeAspect="1" noChangeShapeType="1"/>
            </p:cNvSpPr>
            <p:nvPr/>
          </p:nvSpPr>
          <p:spPr bwMode="auto">
            <a:xfrm flipH="1" flipV="1">
              <a:off x="2240" y="2127"/>
              <a:ext cx="306"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701" name="Oval 48"/>
            <p:cNvSpPr>
              <a:spLocks noChangeAspect="1" noChangeArrowheads="1"/>
            </p:cNvSpPr>
            <p:nvPr/>
          </p:nvSpPr>
          <p:spPr bwMode="auto">
            <a:xfrm>
              <a:off x="1873" y="2436"/>
              <a:ext cx="52"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702" name="Oval 49"/>
            <p:cNvSpPr>
              <a:spLocks noChangeAspect="1" noChangeArrowheads="1"/>
            </p:cNvSpPr>
            <p:nvPr/>
          </p:nvSpPr>
          <p:spPr bwMode="auto">
            <a:xfrm>
              <a:off x="2543" y="2444"/>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703" name="Line 50"/>
            <p:cNvSpPr>
              <a:spLocks noChangeAspect="1" noChangeShapeType="1"/>
            </p:cNvSpPr>
            <p:nvPr/>
          </p:nvSpPr>
          <p:spPr bwMode="auto">
            <a:xfrm flipH="1">
              <a:off x="1683" y="2476"/>
              <a:ext cx="204"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704" name="Line 51"/>
            <p:cNvSpPr>
              <a:spLocks noChangeAspect="1" noChangeShapeType="1"/>
            </p:cNvSpPr>
            <p:nvPr/>
          </p:nvSpPr>
          <p:spPr bwMode="auto">
            <a:xfrm flipH="1" flipV="1">
              <a:off x="1909" y="2476"/>
              <a:ext cx="205"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705" name="Oval 52"/>
            <p:cNvSpPr>
              <a:spLocks noChangeAspect="1" noChangeArrowheads="1"/>
            </p:cNvSpPr>
            <p:nvPr/>
          </p:nvSpPr>
          <p:spPr bwMode="auto">
            <a:xfrm>
              <a:off x="1650" y="2785"/>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706" name="Oval 53"/>
            <p:cNvSpPr>
              <a:spLocks noChangeAspect="1" noChangeArrowheads="1"/>
            </p:cNvSpPr>
            <p:nvPr/>
          </p:nvSpPr>
          <p:spPr bwMode="auto">
            <a:xfrm>
              <a:off x="2103" y="2793"/>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707" name="Text Box 54"/>
            <p:cNvSpPr txBox="1">
              <a:spLocks noChangeAspect="1" noChangeArrowheads="1"/>
            </p:cNvSpPr>
            <p:nvPr/>
          </p:nvSpPr>
          <p:spPr bwMode="auto">
            <a:xfrm>
              <a:off x="2322" y="1774"/>
              <a:ext cx="1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0</a:t>
              </a:r>
            </a:p>
          </p:txBody>
        </p:sp>
        <p:sp>
          <p:nvSpPr>
            <p:cNvPr id="70708" name="Text Box 55"/>
            <p:cNvSpPr txBox="1">
              <a:spLocks noChangeAspect="1" noChangeArrowheads="1"/>
            </p:cNvSpPr>
            <p:nvPr/>
          </p:nvSpPr>
          <p:spPr bwMode="auto">
            <a:xfrm>
              <a:off x="2996" y="1774"/>
              <a:ext cx="1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a:t>
              </a:r>
            </a:p>
          </p:txBody>
        </p:sp>
        <p:sp>
          <p:nvSpPr>
            <p:cNvPr id="70709" name="Text Box 56"/>
            <p:cNvSpPr txBox="1">
              <a:spLocks noChangeAspect="1" noChangeArrowheads="1"/>
            </p:cNvSpPr>
            <p:nvPr/>
          </p:nvSpPr>
          <p:spPr bwMode="auto">
            <a:xfrm>
              <a:off x="1934" y="2100"/>
              <a:ext cx="1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0</a:t>
              </a:r>
            </a:p>
          </p:txBody>
        </p:sp>
        <p:sp>
          <p:nvSpPr>
            <p:cNvPr id="70710" name="Text Box 57"/>
            <p:cNvSpPr txBox="1">
              <a:spLocks noChangeAspect="1" noChangeArrowheads="1"/>
            </p:cNvSpPr>
            <p:nvPr/>
          </p:nvSpPr>
          <p:spPr bwMode="auto">
            <a:xfrm>
              <a:off x="1671" y="2466"/>
              <a:ext cx="1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0</a:t>
              </a:r>
            </a:p>
          </p:txBody>
        </p:sp>
        <p:sp>
          <p:nvSpPr>
            <p:cNvPr id="70711" name="Text Box 58"/>
            <p:cNvSpPr txBox="1">
              <a:spLocks noChangeAspect="1" noChangeArrowheads="1"/>
            </p:cNvSpPr>
            <p:nvPr/>
          </p:nvSpPr>
          <p:spPr bwMode="auto">
            <a:xfrm>
              <a:off x="2038" y="2466"/>
              <a:ext cx="1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a:t>
              </a:r>
            </a:p>
          </p:txBody>
        </p:sp>
        <p:sp>
          <p:nvSpPr>
            <p:cNvPr id="70712" name="Text Box 59"/>
            <p:cNvSpPr txBox="1">
              <a:spLocks noChangeAspect="1" noChangeArrowheads="1"/>
            </p:cNvSpPr>
            <p:nvPr/>
          </p:nvSpPr>
          <p:spPr bwMode="auto">
            <a:xfrm>
              <a:off x="2430" y="2100"/>
              <a:ext cx="1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a:t>
              </a:r>
            </a:p>
          </p:txBody>
        </p:sp>
        <p:sp>
          <p:nvSpPr>
            <p:cNvPr id="70713" name="Text Box 60"/>
            <p:cNvSpPr txBox="1">
              <a:spLocks noChangeAspect="1" noChangeArrowheads="1"/>
            </p:cNvSpPr>
            <p:nvPr/>
          </p:nvSpPr>
          <p:spPr bwMode="auto">
            <a:xfrm>
              <a:off x="2478" y="2715"/>
              <a:ext cx="204" cy="19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01</a:t>
              </a:r>
            </a:p>
          </p:txBody>
        </p:sp>
        <p:sp>
          <p:nvSpPr>
            <p:cNvPr id="70714" name="Text Box 61"/>
            <p:cNvSpPr txBox="1">
              <a:spLocks noChangeAspect="1" noChangeArrowheads="1"/>
            </p:cNvSpPr>
            <p:nvPr/>
          </p:nvSpPr>
          <p:spPr bwMode="auto">
            <a:xfrm>
              <a:off x="1247" y="3428"/>
              <a:ext cx="409" cy="19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0000</a:t>
              </a:r>
            </a:p>
          </p:txBody>
        </p:sp>
        <p:sp>
          <p:nvSpPr>
            <p:cNvPr id="70715" name="Text Box 62"/>
            <p:cNvSpPr txBox="1">
              <a:spLocks noChangeAspect="1" noChangeArrowheads="1"/>
            </p:cNvSpPr>
            <p:nvPr/>
          </p:nvSpPr>
          <p:spPr bwMode="auto">
            <a:xfrm>
              <a:off x="2078" y="3039"/>
              <a:ext cx="306" cy="19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001</a:t>
              </a:r>
            </a:p>
          </p:txBody>
        </p:sp>
        <p:sp>
          <p:nvSpPr>
            <p:cNvPr id="70716" name="Oval 63"/>
            <p:cNvSpPr>
              <a:spLocks noChangeAspect="1" noChangeArrowheads="1"/>
            </p:cNvSpPr>
            <p:nvPr/>
          </p:nvSpPr>
          <p:spPr bwMode="auto">
            <a:xfrm>
              <a:off x="3158" y="2099"/>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717" name="Line 64"/>
            <p:cNvSpPr>
              <a:spLocks noChangeAspect="1" noChangeShapeType="1"/>
            </p:cNvSpPr>
            <p:nvPr/>
          </p:nvSpPr>
          <p:spPr bwMode="auto">
            <a:xfrm flipH="1">
              <a:off x="2976" y="2152"/>
              <a:ext cx="204"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718" name="Line 65"/>
            <p:cNvSpPr>
              <a:spLocks noChangeAspect="1" noChangeShapeType="1"/>
            </p:cNvSpPr>
            <p:nvPr/>
          </p:nvSpPr>
          <p:spPr bwMode="auto">
            <a:xfrm flipH="1" flipV="1">
              <a:off x="3202" y="2152"/>
              <a:ext cx="205"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719" name="Oval 66"/>
            <p:cNvSpPr>
              <a:spLocks noChangeAspect="1" noChangeArrowheads="1"/>
            </p:cNvSpPr>
            <p:nvPr/>
          </p:nvSpPr>
          <p:spPr bwMode="auto">
            <a:xfrm>
              <a:off x="2943" y="2461"/>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720" name="Oval 67"/>
            <p:cNvSpPr>
              <a:spLocks noChangeAspect="1" noChangeArrowheads="1"/>
            </p:cNvSpPr>
            <p:nvPr/>
          </p:nvSpPr>
          <p:spPr bwMode="auto">
            <a:xfrm>
              <a:off x="3396" y="2469"/>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721" name="Text Box 68"/>
            <p:cNvSpPr txBox="1">
              <a:spLocks noChangeAspect="1" noChangeArrowheads="1"/>
            </p:cNvSpPr>
            <p:nvPr/>
          </p:nvSpPr>
          <p:spPr bwMode="auto">
            <a:xfrm>
              <a:off x="2964" y="2142"/>
              <a:ext cx="1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0</a:t>
              </a:r>
            </a:p>
          </p:txBody>
        </p:sp>
        <p:sp>
          <p:nvSpPr>
            <p:cNvPr id="70722" name="Text Box 69"/>
            <p:cNvSpPr txBox="1">
              <a:spLocks noChangeAspect="1" noChangeArrowheads="1"/>
            </p:cNvSpPr>
            <p:nvPr/>
          </p:nvSpPr>
          <p:spPr bwMode="auto">
            <a:xfrm>
              <a:off x="3331" y="2142"/>
              <a:ext cx="1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a:t>
              </a:r>
            </a:p>
          </p:txBody>
        </p:sp>
        <p:sp>
          <p:nvSpPr>
            <p:cNvPr id="70723" name="Line 70"/>
            <p:cNvSpPr>
              <a:spLocks noChangeAspect="1" noChangeShapeType="1"/>
            </p:cNvSpPr>
            <p:nvPr/>
          </p:nvSpPr>
          <p:spPr bwMode="auto">
            <a:xfrm flipH="1">
              <a:off x="1463" y="2843"/>
              <a:ext cx="204"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724" name="Line 71"/>
            <p:cNvSpPr>
              <a:spLocks noChangeAspect="1" noChangeShapeType="1"/>
            </p:cNvSpPr>
            <p:nvPr/>
          </p:nvSpPr>
          <p:spPr bwMode="auto">
            <a:xfrm flipH="1" flipV="1">
              <a:off x="1690" y="2843"/>
              <a:ext cx="204"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725" name="Oval 72"/>
            <p:cNvSpPr>
              <a:spLocks noChangeAspect="1" noChangeArrowheads="1"/>
            </p:cNvSpPr>
            <p:nvPr/>
          </p:nvSpPr>
          <p:spPr bwMode="auto">
            <a:xfrm>
              <a:off x="1431" y="3152"/>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726" name="Oval 73"/>
            <p:cNvSpPr>
              <a:spLocks noChangeAspect="1" noChangeArrowheads="1"/>
            </p:cNvSpPr>
            <p:nvPr/>
          </p:nvSpPr>
          <p:spPr bwMode="auto">
            <a:xfrm>
              <a:off x="1883" y="3160"/>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727" name="Text Box 74"/>
            <p:cNvSpPr txBox="1">
              <a:spLocks noChangeAspect="1" noChangeArrowheads="1"/>
            </p:cNvSpPr>
            <p:nvPr/>
          </p:nvSpPr>
          <p:spPr bwMode="auto">
            <a:xfrm>
              <a:off x="1451" y="2833"/>
              <a:ext cx="1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0</a:t>
              </a:r>
            </a:p>
          </p:txBody>
        </p:sp>
        <p:sp>
          <p:nvSpPr>
            <p:cNvPr id="70728" name="Text Box 75"/>
            <p:cNvSpPr txBox="1">
              <a:spLocks noChangeAspect="1" noChangeArrowheads="1"/>
            </p:cNvSpPr>
            <p:nvPr/>
          </p:nvSpPr>
          <p:spPr bwMode="auto">
            <a:xfrm>
              <a:off x="1818" y="2833"/>
              <a:ext cx="10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a:t>
              </a:r>
            </a:p>
          </p:txBody>
        </p:sp>
        <p:sp>
          <p:nvSpPr>
            <p:cNvPr id="70729" name="Text Box 76"/>
            <p:cNvSpPr txBox="1">
              <a:spLocks noChangeAspect="1" noChangeArrowheads="1"/>
            </p:cNvSpPr>
            <p:nvPr/>
          </p:nvSpPr>
          <p:spPr bwMode="auto">
            <a:xfrm>
              <a:off x="1420" y="3179"/>
              <a:ext cx="1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5</a:t>
              </a:r>
            </a:p>
          </p:txBody>
        </p:sp>
        <p:sp>
          <p:nvSpPr>
            <p:cNvPr id="70730" name="Text Box 77"/>
            <p:cNvSpPr txBox="1">
              <a:spLocks noChangeAspect="1" noChangeArrowheads="1"/>
            </p:cNvSpPr>
            <p:nvPr/>
          </p:nvSpPr>
          <p:spPr bwMode="auto">
            <a:xfrm>
              <a:off x="1819" y="3179"/>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10</a:t>
              </a:r>
            </a:p>
          </p:txBody>
        </p:sp>
        <p:sp>
          <p:nvSpPr>
            <p:cNvPr id="70731" name="Text Box 78"/>
            <p:cNvSpPr txBox="1">
              <a:spLocks noChangeAspect="1" noChangeArrowheads="1"/>
            </p:cNvSpPr>
            <p:nvPr/>
          </p:nvSpPr>
          <p:spPr bwMode="auto">
            <a:xfrm>
              <a:off x="2068" y="281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10</a:t>
              </a:r>
            </a:p>
          </p:txBody>
        </p:sp>
        <p:sp>
          <p:nvSpPr>
            <p:cNvPr id="70732" name="Text Box 79"/>
            <p:cNvSpPr txBox="1">
              <a:spLocks noChangeAspect="1" noChangeArrowheads="1"/>
            </p:cNvSpPr>
            <p:nvPr/>
          </p:nvSpPr>
          <p:spPr bwMode="auto">
            <a:xfrm>
              <a:off x="2478" y="2488"/>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20</a:t>
              </a:r>
            </a:p>
          </p:txBody>
        </p:sp>
        <p:sp>
          <p:nvSpPr>
            <p:cNvPr id="70733" name="Text Box 80"/>
            <p:cNvSpPr txBox="1">
              <a:spLocks noChangeAspect="1" noChangeArrowheads="1"/>
            </p:cNvSpPr>
            <p:nvPr/>
          </p:nvSpPr>
          <p:spPr bwMode="auto">
            <a:xfrm>
              <a:off x="2877" y="2488"/>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25</a:t>
              </a:r>
            </a:p>
          </p:txBody>
        </p:sp>
        <p:sp>
          <p:nvSpPr>
            <p:cNvPr id="70734" name="Text Box 81"/>
            <p:cNvSpPr txBox="1">
              <a:spLocks noChangeAspect="1" noChangeArrowheads="1"/>
            </p:cNvSpPr>
            <p:nvPr/>
          </p:nvSpPr>
          <p:spPr bwMode="auto">
            <a:xfrm>
              <a:off x="3331" y="2488"/>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30</a:t>
              </a:r>
            </a:p>
          </p:txBody>
        </p:sp>
        <p:sp>
          <p:nvSpPr>
            <p:cNvPr id="70735" name="Text Box 82"/>
            <p:cNvSpPr txBox="1">
              <a:spLocks noChangeAspect="1" noChangeArrowheads="1"/>
            </p:cNvSpPr>
            <p:nvPr/>
          </p:nvSpPr>
          <p:spPr bwMode="auto">
            <a:xfrm>
              <a:off x="1452" y="2628"/>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15</a:t>
              </a:r>
            </a:p>
          </p:txBody>
        </p:sp>
        <p:sp>
          <p:nvSpPr>
            <p:cNvPr id="70736" name="Text Box 83"/>
            <p:cNvSpPr txBox="1">
              <a:spLocks noChangeAspect="1" noChangeArrowheads="1"/>
            </p:cNvSpPr>
            <p:nvPr/>
          </p:nvSpPr>
          <p:spPr bwMode="auto">
            <a:xfrm>
              <a:off x="1691" y="2229"/>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25</a:t>
              </a:r>
            </a:p>
          </p:txBody>
        </p:sp>
        <p:sp>
          <p:nvSpPr>
            <p:cNvPr id="70737" name="Text Box 84"/>
            <p:cNvSpPr txBox="1">
              <a:spLocks noChangeAspect="1" noChangeArrowheads="1"/>
            </p:cNvSpPr>
            <p:nvPr/>
          </p:nvSpPr>
          <p:spPr bwMode="auto">
            <a:xfrm>
              <a:off x="2057" y="188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45</a:t>
              </a:r>
            </a:p>
          </p:txBody>
        </p:sp>
        <p:sp>
          <p:nvSpPr>
            <p:cNvPr id="70738" name="Text Box 85"/>
            <p:cNvSpPr txBox="1">
              <a:spLocks noChangeAspect="1" noChangeArrowheads="1"/>
            </p:cNvSpPr>
            <p:nvPr/>
          </p:nvSpPr>
          <p:spPr bwMode="auto">
            <a:xfrm>
              <a:off x="3213" y="188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55</a:t>
              </a:r>
            </a:p>
          </p:txBody>
        </p:sp>
        <p:sp>
          <p:nvSpPr>
            <p:cNvPr id="70739" name="Text Box 86"/>
            <p:cNvSpPr txBox="1">
              <a:spLocks noChangeAspect="1" noChangeArrowheads="1"/>
            </p:cNvSpPr>
            <p:nvPr/>
          </p:nvSpPr>
          <p:spPr bwMode="auto">
            <a:xfrm>
              <a:off x="2528" y="1480"/>
              <a:ext cx="3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100</a:t>
              </a:r>
            </a:p>
          </p:txBody>
        </p:sp>
        <p:sp>
          <p:nvSpPr>
            <p:cNvPr id="70740" name="Text Box 87"/>
            <p:cNvSpPr txBox="1">
              <a:spLocks noChangeAspect="1" noChangeArrowheads="1"/>
            </p:cNvSpPr>
            <p:nvPr/>
          </p:nvSpPr>
          <p:spPr bwMode="auto">
            <a:xfrm>
              <a:off x="2883" y="2725"/>
              <a:ext cx="204" cy="19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10</a:t>
              </a:r>
            </a:p>
          </p:txBody>
        </p:sp>
        <p:sp>
          <p:nvSpPr>
            <p:cNvPr id="70741" name="Text Box 88"/>
            <p:cNvSpPr txBox="1">
              <a:spLocks noChangeAspect="1" noChangeArrowheads="1"/>
            </p:cNvSpPr>
            <p:nvPr/>
          </p:nvSpPr>
          <p:spPr bwMode="auto">
            <a:xfrm>
              <a:off x="3342" y="2725"/>
              <a:ext cx="204" cy="19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11</a:t>
              </a:r>
            </a:p>
          </p:txBody>
        </p:sp>
        <p:sp>
          <p:nvSpPr>
            <p:cNvPr id="70742" name="Text Box 89"/>
            <p:cNvSpPr txBox="1">
              <a:spLocks noChangeAspect="1" noChangeArrowheads="1"/>
            </p:cNvSpPr>
            <p:nvPr/>
          </p:nvSpPr>
          <p:spPr bwMode="auto">
            <a:xfrm>
              <a:off x="1722" y="3428"/>
              <a:ext cx="409" cy="19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0001</a:t>
              </a:r>
            </a:p>
          </p:txBody>
        </p:sp>
      </p:grpSp>
      <p:grpSp>
        <p:nvGrpSpPr>
          <p:cNvPr id="3" name="Group 90"/>
          <p:cNvGrpSpPr>
            <a:grpSpLocks/>
          </p:cNvGrpSpPr>
          <p:nvPr/>
        </p:nvGrpSpPr>
        <p:grpSpPr bwMode="auto">
          <a:xfrm>
            <a:off x="7023101" y="3315544"/>
            <a:ext cx="3357563" cy="3359149"/>
            <a:chOff x="468" y="1434"/>
            <a:chExt cx="2115" cy="2116"/>
          </a:xfrm>
        </p:grpSpPr>
        <p:sp>
          <p:nvSpPr>
            <p:cNvPr id="70663" name="Oval 91"/>
            <p:cNvSpPr>
              <a:spLocks noChangeAspect="1" noChangeArrowheads="1"/>
            </p:cNvSpPr>
            <p:nvPr/>
          </p:nvSpPr>
          <p:spPr bwMode="auto">
            <a:xfrm>
              <a:off x="1709" y="1696"/>
              <a:ext cx="52"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64" name="Line 92"/>
            <p:cNvSpPr>
              <a:spLocks noChangeAspect="1" noChangeShapeType="1"/>
            </p:cNvSpPr>
            <p:nvPr/>
          </p:nvSpPr>
          <p:spPr bwMode="auto">
            <a:xfrm flipH="1">
              <a:off x="1269" y="1744"/>
              <a:ext cx="458"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65" name="Line 93"/>
            <p:cNvSpPr>
              <a:spLocks noChangeAspect="1" noChangeShapeType="1"/>
            </p:cNvSpPr>
            <p:nvPr/>
          </p:nvSpPr>
          <p:spPr bwMode="auto">
            <a:xfrm flipH="1" flipV="1">
              <a:off x="1753" y="1744"/>
              <a:ext cx="459"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66" name="Oval 94"/>
            <p:cNvSpPr>
              <a:spLocks noChangeAspect="1" noChangeArrowheads="1"/>
            </p:cNvSpPr>
            <p:nvPr/>
          </p:nvSpPr>
          <p:spPr bwMode="auto">
            <a:xfrm>
              <a:off x="1245" y="2034"/>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67" name="Line 95"/>
            <p:cNvSpPr>
              <a:spLocks noChangeAspect="1" noChangeShapeType="1"/>
            </p:cNvSpPr>
            <p:nvPr/>
          </p:nvSpPr>
          <p:spPr bwMode="auto">
            <a:xfrm flipH="1">
              <a:off x="954" y="2081"/>
              <a:ext cx="306"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68" name="Line 96"/>
            <p:cNvSpPr>
              <a:spLocks noChangeAspect="1" noChangeShapeType="1"/>
            </p:cNvSpPr>
            <p:nvPr/>
          </p:nvSpPr>
          <p:spPr bwMode="auto">
            <a:xfrm flipH="1" flipV="1">
              <a:off x="1288" y="2081"/>
              <a:ext cx="306"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69" name="Oval 97"/>
            <p:cNvSpPr>
              <a:spLocks noChangeAspect="1" noChangeArrowheads="1"/>
            </p:cNvSpPr>
            <p:nvPr/>
          </p:nvSpPr>
          <p:spPr bwMode="auto">
            <a:xfrm>
              <a:off x="921" y="2390"/>
              <a:ext cx="52"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70" name="Oval 98"/>
            <p:cNvSpPr>
              <a:spLocks noChangeAspect="1" noChangeArrowheads="1"/>
            </p:cNvSpPr>
            <p:nvPr/>
          </p:nvSpPr>
          <p:spPr bwMode="auto">
            <a:xfrm>
              <a:off x="1591" y="2398"/>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71" name="Line 99"/>
            <p:cNvSpPr>
              <a:spLocks noChangeAspect="1" noChangeShapeType="1"/>
            </p:cNvSpPr>
            <p:nvPr/>
          </p:nvSpPr>
          <p:spPr bwMode="auto">
            <a:xfrm flipH="1">
              <a:off x="731" y="2430"/>
              <a:ext cx="204"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72" name="Line 100"/>
            <p:cNvSpPr>
              <a:spLocks noChangeAspect="1" noChangeShapeType="1"/>
            </p:cNvSpPr>
            <p:nvPr/>
          </p:nvSpPr>
          <p:spPr bwMode="auto">
            <a:xfrm flipH="1" flipV="1">
              <a:off x="957" y="2430"/>
              <a:ext cx="205"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73" name="Oval 101"/>
            <p:cNvSpPr>
              <a:spLocks noChangeAspect="1" noChangeArrowheads="1"/>
            </p:cNvSpPr>
            <p:nvPr/>
          </p:nvSpPr>
          <p:spPr bwMode="auto">
            <a:xfrm>
              <a:off x="698" y="2739"/>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74" name="Oval 102"/>
            <p:cNvSpPr>
              <a:spLocks noChangeAspect="1" noChangeArrowheads="1"/>
            </p:cNvSpPr>
            <p:nvPr/>
          </p:nvSpPr>
          <p:spPr bwMode="auto">
            <a:xfrm>
              <a:off x="1151" y="2747"/>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75" name="Oval 103"/>
            <p:cNvSpPr>
              <a:spLocks noChangeAspect="1" noChangeArrowheads="1"/>
            </p:cNvSpPr>
            <p:nvPr/>
          </p:nvSpPr>
          <p:spPr bwMode="auto">
            <a:xfrm>
              <a:off x="2206" y="2053"/>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76" name="Line 104"/>
            <p:cNvSpPr>
              <a:spLocks noChangeAspect="1" noChangeShapeType="1"/>
            </p:cNvSpPr>
            <p:nvPr/>
          </p:nvSpPr>
          <p:spPr bwMode="auto">
            <a:xfrm flipH="1">
              <a:off x="2024" y="2106"/>
              <a:ext cx="204"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77" name="Line 105"/>
            <p:cNvSpPr>
              <a:spLocks noChangeAspect="1" noChangeShapeType="1"/>
            </p:cNvSpPr>
            <p:nvPr/>
          </p:nvSpPr>
          <p:spPr bwMode="auto">
            <a:xfrm flipH="1" flipV="1">
              <a:off x="2250" y="2106"/>
              <a:ext cx="205" cy="30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78" name="Oval 106"/>
            <p:cNvSpPr>
              <a:spLocks noChangeAspect="1" noChangeArrowheads="1"/>
            </p:cNvSpPr>
            <p:nvPr/>
          </p:nvSpPr>
          <p:spPr bwMode="auto">
            <a:xfrm>
              <a:off x="1991" y="2415"/>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79" name="Oval 107"/>
            <p:cNvSpPr>
              <a:spLocks noChangeAspect="1" noChangeArrowheads="1"/>
            </p:cNvSpPr>
            <p:nvPr/>
          </p:nvSpPr>
          <p:spPr bwMode="auto">
            <a:xfrm>
              <a:off x="2444" y="2423"/>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80" name="Line 108"/>
            <p:cNvSpPr>
              <a:spLocks noChangeAspect="1" noChangeShapeType="1"/>
            </p:cNvSpPr>
            <p:nvPr/>
          </p:nvSpPr>
          <p:spPr bwMode="auto">
            <a:xfrm flipH="1">
              <a:off x="511" y="2797"/>
              <a:ext cx="204"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81" name="Line 109"/>
            <p:cNvSpPr>
              <a:spLocks noChangeAspect="1" noChangeShapeType="1"/>
            </p:cNvSpPr>
            <p:nvPr/>
          </p:nvSpPr>
          <p:spPr bwMode="auto">
            <a:xfrm flipH="1" flipV="1">
              <a:off x="738" y="2797"/>
              <a:ext cx="204" cy="30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70682" name="Oval 110"/>
            <p:cNvSpPr>
              <a:spLocks noChangeAspect="1" noChangeArrowheads="1"/>
            </p:cNvSpPr>
            <p:nvPr/>
          </p:nvSpPr>
          <p:spPr bwMode="auto">
            <a:xfrm>
              <a:off x="479" y="3106"/>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83" name="Oval 111"/>
            <p:cNvSpPr>
              <a:spLocks noChangeAspect="1" noChangeArrowheads="1"/>
            </p:cNvSpPr>
            <p:nvPr/>
          </p:nvSpPr>
          <p:spPr bwMode="auto">
            <a:xfrm>
              <a:off x="931" y="3114"/>
              <a:ext cx="51" cy="436"/>
            </a:xfrm>
            <a:prstGeom prst="ellipse">
              <a:avLst/>
            </a:prstGeom>
            <a:solidFill>
              <a:srgbClr val="FFFFFF"/>
            </a:solidFill>
            <a:ln w="25400">
              <a:solidFill>
                <a:srgbClr val="000000"/>
              </a:solidFill>
              <a:round/>
              <a:headEnd/>
              <a:tailEnd/>
            </a:ln>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l" eaLnBrk="1" hangingPunct="1">
                <a:lnSpc>
                  <a:spcPct val="100000"/>
                </a:lnSpc>
                <a:spcBef>
                  <a:spcPct val="0"/>
                </a:spcBef>
                <a:buClrTx/>
                <a:buFontTx/>
                <a:buNone/>
              </a:pPr>
              <a:endParaRPr lang="zh-CN" altLang="en-US" sz="3200" b="0">
                <a:solidFill>
                  <a:srgbClr val="FF0000"/>
                </a:solidFill>
              </a:endParaRPr>
            </a:p>
          </p:txBody>
        </p:sp>
        <p:sp>
          <p:nvSpPr>
            <p:cNvPr id="70684" name="Text Box 112"/>
            <p:cNvSpPr txBox="1">
              <a:spLocks noChangeAspect="1" noChangeArrowheads="1"/>
            </p:cNvSpPr>
            <p:nvPr/>
          </p:nvSpPr>
          <p:spPr bwMode="auto">
            <a:xfrm>
              <a:off x="468" y="3133"/>
              <a:ext cx="10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5</a:t>
              </a:r>
            </a:p>
          </p:txBody>
        </p:sp>
        <p:sp>
          <p:nvSpPr>
            <p:cNvPr id="70685" name="Text Box 113"/>
            <p:cNvSpPr txBox="1">
              <a:spLocks noChangeAspect="1" noChangeArrowheads="1"/>
            </p:cNvSpPr>
            <p:nvPr/>
          </p:nvSpPr>
          <p:spPr bwMode="auto">
            <a:xfrm>
              <a:off x="867" y="3133"/>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10</a:t>
              </a:r>
            </a:p>
          </p:txBody>
        </p:sp>
        <p:sp>
          <p:nvSpPr>
            <p:cNvPr id="70686" name="Text Box 114"/>
            <p:cNvSpPr txBox="1">
              <a:spLocks noChangeAspect="1" noChangeArrowheads="1"/>
            </p:cNvSpPr>
            <p:nvPr/>
          </p:nvSpPr>
          <p:spPr bwMode="auto">
            <a:xfrm>
              <a:off x="1116" y="2766"/>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10</a:t>
              </a:r>
            </a:p>
          </p:txBody>
        </p:sp>
        <p:sp>
          <p:nvSpPr>
            <p:cNvPr id="70687" name="Text Box 115"/>
            <p:cNvSpPr txBox="1">
              <a:spLocks noChangeAspect="1" noChangeArrowheads="1"/>
            </p:cNvSpPr>
            <p:nvPr/>
          </p:nvSpPr>
          <p:spPr bwMode="auto">
            <a:xfrm>
              <a:off x="1526" y="244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dirty="0">
                  <a:solidFill>
                    <a:srgbClr val="FF0000"/>
                  </a:solidFill>
                </a:rPr>
                <a:t>20</a:t>
              </a:r>
            </a:p>
          </p:txBody>
        </p:sp>
        <p:sp>
          <p:nvSpPr>
            <p:cNvPr id="70688" name="Text Box 116"/>
            <p:cNvSpPr txBox="1">
              <a:spLocks noChangeAspect="1" noChangeArrowheads="1"/>
            </p:cNvSpPr>
            <p:nvPr/>
          </p:nvSpPr>
          <p:spPr bwMode="auto">
            <a:xfrm>
              <a:off x="1925" y="2442"/>
              <a:ext cx="2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25</a:t>
              </a:r>
            </a:p>
          </p:txBody>
        </p:sp>
        <p:sp>
          <p:nvSpPr>
            <p:cNvPr id="70689" name="Text Box 117"/>
            <p:cNvSpPr txBox="1">
              <a:spLocks noChangeAspect="1" noChangeArrowheads="1"/>
            </p:cNvSpPr>
            <p:nvPr/>
          </p:nvSpPr>
          <p:spPr bwMode="auto">
            <a:xfrm>
              <a:off x="2379" y="244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30</a:t>
              </a:r>
            </a:p>
          </p:txBody>
        </p:sp>
        <p:sp>
          <p:nvSpPr>
            <p:cNvPr id="70690" name="Text Box 118"/>
            <p:cNvSpPr txBox="1">
              <a:spLocks noChangeAspect="1" noChangeArrowheads="1"/>
            </p:cNvSpPr>
            <p:nvPr/>
          </p:nvSpPr>
          <p:spPr bwMode="auto">
            <a:xfrm>
              <a:off x="500" y="2582"/>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15</a:t>
              </a:r>
            </a:p>
          </p:txBody>
        </p:sp>
        <p:sp>
          <p:nvSpPr>
            <p:cNvPr id="70691" name="Text Box 119"/>
            <p:cNvSpPr txBox="1">
              <a:spLocks noChangeAspect="1" noChangeArrowheads="1"/>
            </p:cNvSpPr>
            <p:nvPr/>
          </p:nvSpPr>
          <p:spPr bwMode="auto">
            <a:xfrm>
              <a:off x="739" y="2183"/>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25</a:t>
              </a:r>
            </a:p>
          </p:txBody>
        </p:sp>
        <p:sp>
          <p:nvSpPr>
            <p:cNvPr id="70692" name="Text Box 120"/>
            <p:cNvSpPr txBox="1">
              <a:spLocks noChangeAspect="1" noChangeArrowheads="1"/>
            </p:cNvSpPr>
            <p:nvPr/>
          </p:nvSpPr>
          <p:spPr bwMode="auto">
            <a:xfrm>
              <a:off x="1105" y="1836"/>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45</a:t>
              </a:r>
            </a:p>
          </p:txBody>
        </p:sp>
        <p:sp>
          <p:nvSpPr>
            <p:cNvPr id="70693" name="Text Box 121"/>
            <p:cNvSpPr txBox="1">
              <a:spLocks noChangeAspect="1" noChangeArrowheads="1"/>
            </p:cNvSpPr>
            <p:nvPr/>
          </p:nvSpPr>
          <p:spPr bwMode="auto">
            <a:xfrm>
              <a:off x="2261" y="1836"/>
              <a:ext cx="2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dirty="0">
                  <a:solidFill>
                    <a:srgbClr val="FF0000"/>
                  </a:solidFill>
                </a:rPr>
                <a:t>55</a:t>
              </a:r>
            </a:p>
          </p:txBody>
        </p:sp>
        <p:sp>
          <p:nvSpPr>
            <p:cNvPr id="70694" name="Text Box 122"/>
            <p:cNvSpPr txBox="1">
              <a:spLocks noChangeAspect="1" noChangeArrowheads="1"/>
            </p:cNvSpPr>
            <p:nvPr/>
          </p:nvSpPr>
          <p:spPr bwMode="auto">
            <a:xfrm>
              <a:off x="1576" y="1434"/>
              <a:ext cx="3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1pPr>
              <a:lvl2pPr marL="742950" indent="-28575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2pPr>
              <a:lvl3pPr marL="1143000" indent="-228600" algn="just">
                <a:lnSpc>
                  <a:spcPct val="120000"/>
                </a:lnSpc>
                <a:spcBef>
                  <a:spcPct val="20000"/>
                </a:spcBef>
                <a:buClr>
                  <a:srgbClr val="FF3300"/>
                </a:buClr>
                <a:buFont typeface="Wingdings" panose="05000000000000000000" pitchFamily="2" charset="2"/>
                <a:buChar char="•"/>
                <a:defRPr sz="2800" b="1">
                  <a:solidFill>
                    <a:srgbClr val="000000"/>
                  </a:solidFill>
                  <a:latin typeface="黑体" panose="02010609060101010101" pitchFamily="49" charset="-122"/>
                  <a:ea typeface="黑体" panose="02010609060101010101" pitchFamily="49" charset="-122"/>
                </a:defRPr>
              </a:lvl3pPr>
              <a:lvl4pPr marL="16002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4pPr>
              <a:lvl5pPr marL="2057400" indent="-228600" algn="just">
                <a:lnSpc>
                  <a:spcPct val="120000"/>
                </a:lnSpc>
                <a:spcBef>
                  <a:spcPct val="20000"/>
                </a:spcBef>
                <a:buClr>
                  <a:srgbClr val="FF3300"/>
                </a:buClr>
                <a:buChar char="»"/>
                <a:defRPr sz="2800" b="1">
                  <a:solidFill>
                    <a:srgbClr val="000000"/>
                  </a:solidFill>
                  <a:latin typeface="黑体" panose="02010609060101010101" pitchFamily="49" charset="-122"/>
                  <a:ea typeface="黑体" panose="02010609060101010101" pitchFamily="49" charset="-122"/>
                </a:defRPr>
              </a:lvl5pPr>
              <a:lvl6pPr marL="25146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6pPr>
              <a:lvl7pPr marL="29718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7pPr>
              <a:lvl8pPr marL="34290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8pPr>
              <a:lvl9pPr marL="3886200" indent="-228600" algn="just" eaLnBrk="0" fontAlgn="base" hangingPunct="0">
                <a:lnSpc>
                  <a:spcPct val="120000"/>
                </a:lnSpc>
                <a:spcBef>
                  <a:spcPct val="20000"/>
                </a:spcBef>
                <a:spcAft>
                  <a:spcPct val="0"/>
                </a:spcAft>
                <a:buClr>
                  <a:srgbClr val="FF3300"/>
                </a:buClr>
                <a:buChar char="»"/>
                <a:defRPr sz="2800" b="1">
                  <a:solidFill>
                    <a:srgbClr val="000000"/>
                  </a:solidFill>
                  <a:latin typeface="黑体" panose="02010609060101010101" pitchFamily="49" charset="-122"/>
                  <a:ea typeface="黑体" panose="02010609060101010101" pitchFamily="49" charset="-122"/>
                </a:defRPr>
              </a:lvl9pPr>
            </a:lstStyle>
            <a:p>
              <a:pPr algn="ctr" eaLnBrk="1" hangingPunct="1">
                <a:lnSpc>
                  <a:spcPct val="100000"/>
                </a:lnSpc>
                <a:spcBef>
                  <a:spcPct val="0"/>
                </a:spcBef>
                <a:buClrTx/>
                <a:buFontTx/>
                <a:buNone/>
              </a:pPr>
              <a:r>
                <a:rPr lang="en-US" altLang="zh-CN" sz="2000">
                  <a:solidFill>
                    <a:srgbClr val="FF0000"/>
                  </a:solidFill>
                </a:rPr>
                <a:t>100</a:t>
              </a:r>
            </a:p>
          </p:txBody>
        </p:sp>
      </p:grpSp>
      <p:sp>
        <p:nvSpPr>
          <p:cNvPr id="4" name="标题 3"/>
          <p:cNvSpPr>
            <a:spLocks noGrp="1"/>
          </p:cNvSpPr>
          <p:nvPr>
            <p:ph type="title"/>
          </p:nvPr>
        </p:nvSpPr>
        <p:spPr/>
        <p:txBody>
          <a:bodyPr/>
          <a:lstStyle/>
          <a:p>
            <a:r>
              <a:rPr lang="zh-CN" altLang="en-US" dirty="0"/>
              <a:t>哈夫曼算法</a:t>
            </a:r>
          </a:p>
        </p:txBody>
      </p:sp>
    </p:spTree>
    <p:extLst>
      <p:ext uri="{BB962C8B-B14F-4D97-AF65-F5344CB8AC3E}">
        <p14:creationId xmlns:p14="http://schemas.microsoft.com/office/powerpoint/2010/main" val="1825789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09027">
                                            <p:txEl>
                                              <p:pRg st="0" end="0"/>
                                            </p:txEl>
                                          </p:spTgt>
                                        </p:tgtEl>
                                        <p:attrNameLst>
                                          <p:attrName>style.visibility</p:attrName>
                                        </p:attrNameLst>
                                      </p:cBhvr>
                                      <p:to>
                                        <p:strVal val="visible"/>
                                      </p:to>
                                    </p:set>
                                    <p:anim calcmode="lin" valueType="num">
                                      <p:cBhvr additive="base">
                                        <p:cTn id="7" dur="500" fill="hold"/>
                                        <p:tgtEl>
                                          <p:spTgt spid="14090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902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09027">
                                            <p:txEl>
                                              <p:pRg st="1" end="1"/>
                                            </p:txEl>
                                          </p:spTgt>
                                        </p:tgtEl>
                                        <p:attrNameLst>
                                          <p:attrName>style.visibility</p:attrName>
                                        </p:attrNameLst>
                                      </p:cBhvr>
                                      <p:to>
                                        <p:strVal val="visible"/>
                                      </p:to>
                                    </p:set>
                                    <p:anim calcmode="lin" valueType="num">
                                      <p:cBhvr additive="base">
                                        <p:cTn id="12" dur="500" fill="hold"/>
                                        <p:tgtEl>
                                          <p:spTgt spid="140902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40902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409027">
                                            <p:txEl>
                                              <p:pRg st="2" end="2"/>
                                            </p:txEl>
                                          </p:spTgt>
                                        </p:tgtEl>
                                        <p:attrNameLst>
                                          <p:attrName>style.visibility</p:attrName>
                                        </p:attrNameLst>
                                      </p:cBhvr>
                                      <p:to>
                                        <p:strVal val="visible"/>
                                      </p:to>
                                    </p:set>
                                    <p:anim calcmode="lin" valueType="num">
                                      <p:cBhvr additive="base">
                                        <p:cTn id="17" dur="500" fill="hold"/>
                                        <p:tgtEl>
                                          <p:spTgt spid="14090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090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nodeType="afterGroup">
                            <p:stCondLst>
                              <p:cond delay="0"/>
                            </p:stCondLst>
                            <p:childTnLst>
                              <p:par>
                                <p:cTn id="21" presetID="25"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3"/>
                                        </p:tgtEl>
                                      </p:cBhvr>
                                    </p:animEffect>
                                  </p:childTnLst>
                                </p:cTn>
                              </p:par>
                            </p:childTnLst>
                          </p:cTn>
                        </p:par>
                        <p:par>
                          <p:cTn id="31" fill="hold" nodeType="afterGroup">
                            <p:stCondLst>
                              <p:cond delay="1000"/>
                            </p:stCondLst>
                            <p:childTnLst>
                              <p:par>
                                <p:cTn id="32" presetID="25"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37" dur="1000" fill="hold"/>
                                        <p:tgtEl>
                                          <p:spTgt spid="2"/>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2"/>
                                        </p:tgtEl>
                                      </p:cBhvr>
                                    </p:animEffect>
                                  </p:childTnLst>
                                </p:cTn>
                              </p:par>
                              <p:par>
                                <p:cTn id="42" presetID="25" presetClass="exit" presetSubtype="0" fill="hold" nodeType="withEffect">
                                  <p:stCondLst>
                                    <p:cond delay="0"/>
                                  </p:stCondLst>
                                  <p:childTnLst>
                                    <p:animEffect transition="out" filter="fade">
                                      <p:cBhvr>
                                        <p:cTn id="43" dur="1000" accel="50000">
                                          <p:stCondLst>
                                            <p:cond delay="0"/>
                                          </p:stCondLst>
                                        </p:cTn>
                                        <p:tgtEl>
                                          <p:spTgt spid="3"/>
                                        </p:tgtEl>
                                      </p:cBhvr>
                                    </p:animEffect>
                                    <p:anim calcmode="lin" valueType="num">
                                      <p:cBhvr>
                                        <p:cTn id="44"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45"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46"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47" dur="1000"/>
                                        <p:tgtEl>
                                          <p:spTgt spid="3"/>
                                        </p:tgtEl>
                                        <p:attrNameLst>
                                          <p:attrName>ppt_h</p:attrName>
                                        </p:attrNameLst>
                                      </p:cBhvr>
                                      <p:tavLst>
                                        <p:tav tm="0">
                                          <p:val>
                                            <p:strVal val="ppt_h"/>
                                          </p:val>
                                        </p:tav>
                                        <p:tav tm="100000">
                                          <p:val>
                                            <p:strVal val="ppt_h"/>
                                          </p:val>
                                        </p:tav>
                                      </p:tavLst>
                                    </p:anim>
                                    <p:anim calcmode="lin" valueType="num">
                                      <p:cBhvr>
                                        <p:cTn id="48"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49"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50" dur="500" accel="50000">
                                          <p:stCondLst>
                                            <p:cond delay="500"/>
                                          </p:stCondLst>
                                        </p:cTn>
                                        <p:tgtEl>
                                          <p:spTgt spid="3"/>
                                        </p:tgtEl>
                                        <p:attrNameLst>
                                          <p:attrName>style.rotation</p:attrName>
                                        </p:attrNameLst>
                                      </p:cBhvr>
                                      <p:tavLst>
                                        <p:tav tm="0">
                                          <p:val>
                                            <p:fltVal val="0"/>
                                          </p:val>
                                        </p:tav>
                                        <p:tav tm="100000">
                                          <p:val>
                                            <p:fltVal val="-90"/>
                                          </p:val>
                                        </p:tav>
                                      </p:tavLst>
                                    </p:anim>
                                    <p:set>
                                      <p:cBhvr>
                                        <p:cTn id="51"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9027"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8B4F502-AEE6-4D70-927B-AC49763F54CA}" type="slidenum">
              <a:rPr lang="zh-CN" altLang="en-US" smtClean="0"/>
              <a:t>46</a:t>
            </a:fld>
            <a:endParaRPr lang="zh-CN" altLang="en-US"/>
          </a:p>
        </p:txBody>
      </p:sp>
      <p:sp>
        <p:nvSpPr>
          <p:cNvPr id="5" name="矩形 4"/>
          <p:cNvSpPr/>
          <p:nvPr/>
        </p:nvSpPr>
        <p:spPr>
          <a:xfrm>
            <a:off x="3839207" y="4061133"/>
            <a:ext cx="5109091" cy="1846659"/>
          </a:xfrm>
          <a:prstGeom prst="rect">
            <a:avLst/>
          </a:prstGeom>
        </p:spPr>
        <p:txBody>
          <a:bodyPr wrap="none">
            <a:spAutoFit/>
          </a:bodyPr>
          <a:lstStyle/>
          <a:p>
            <a:endParaRPr lang="en-US" altLang="zh-CN" dirty="0">
              <a:solidFill>
                <a:srgbClr val="333333"/>
              </a:solidFill>
              <a:latin typeface="arial" panose="020B0604020202020204" pitchFamily="34" charset="0"/>
            </a:endParaRPr>
          </a:p>
          <a:p>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信号是运载消息的工具</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声信号、光信号和电信号等</a:t>
            </a: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26498" b="25325"/>
          <a:stretch/>
        </p:blipFill>
        <p:spPr>
          <a:xfrm>
            <a:off x="0" y="1485901"/>
            <a:ext cx="12192000" cy="2438400"/>
          </a:xfrm>
          <a:prstGeom prst="rect">
            <a:avLst/>
          </a:prstGeom>
        </p:spPr>
      </p:pic>
      <p:sp>
        <p:nvSpPr>
          <p:cNvPr id="9" name="矩形 8"/>
          <p:cNvSpPr/>
          <p:nvPr/>
        </p:nvSpPr>
        <p:spPr>
          <a:xfrm>
            <a:off x="1651000" y="2198470"/>
            <a:ext cx="2882900" cy="1277273"/>
          </a:xfrm>
          <a:prstGeom prst="rect">
            <a:avLst/>
          </a:prstGeom>
          <a:solidFill>
            <a:srgbClr val="FFFFFF"/>
          </a:solidFill>
        </p:spPr>
        <p:txBody>
          <a:bodyPr wrap="square">
            <a:spAutoFit/>
          </a:bodyPr>
          <a:lstStyle/>
          <a:p>
            <a:pPr algn="ctr"/>
            <a:r>
              <a:rPr lang="zh-CN" altLang="en-US" sz="4400" b="1" dirty="0">
                <a:solidFill>
                  <a:schemeClr val="accent2">
                    <a:lumMod val="75000"/>
                  </a:schemeClr>
                </a:solidFill>
                <a:latin typeface="微软雅黑" panose="020B0503020204020204" pitchFamily="34" charset="-122"/>
                <a:ea typeface="微软雅黑" panose="020B0503020204020204" pitchFamily="34" charset="-122"/>
              </a:rPr>
              <a:t>信号</a:t>
            </a:r>
            <a:endParaRPr lang="en-US" altLang="zh-CN" sz="4400" b="1" dirty="0">
              <a:solidFill>
                <a:schemeClr val="accent2">
                  <a:lumMod val="75000"/>
                </a:schemeClr>
              </a:solidFill>
              <a:latin typeface="微软雅黑" panose="020B0503020204020204" pitchFamily="34" charset="-122"/>
              <a:ea typeface="微软雅黑" panose="020B0503020204020204" pitchFamily="34" charset="-122"/>
            </a:endParaRPr>
          </a:p>
          <a:p>
            <a:pPr algn="ctr">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载   体</a:t>
            </a:r>
            <a:endParaRPr lang="en-US" altLang="zh-CN" sz="28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3589080" y="4447334"/>
            <a:ext cx="0" cy="1331166"/>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4782973"/>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载体</a:t>
            </a:r>
            <a:r>
              <a:rPr lang="en-US" altLang="zh-CN" dirty="0"/>
              <a:t>——</a:t>
            </a:r>
            <a:r>
              <a:rPr lang="zh-CN" altLang="en-US" dirty="0"/>
              <a:t>声波</a:t>
            </a:r>
          </a:p>
        </p:txBody>
      </p:sp>
      <p:sp>
        <p:nvSpPr>
          <p:cNvPr id="3" name="内容占位符 2"/>
          <p:cNvSpPr>
            <a:spLocks noGrp="1"/>
          </p:cNvSpPr>
          <p:nvPr>
            <p:ph idx="1"/>
          </p:nvPr>
        </p:nvSpPr>
        <p:spPr>
          <a:xfrm>
            <a:off x="1062759" y="1397001"/>
            <a:ext cx="1206500" cy="1893128"/>
          </a:xfrm>
        </p:spPr>
        <p:txBody>
          <a:bodyPr>
            <a:noAutofit/>
          </a:bodyPr>
          <a:lstStyle/>
          <a:p>
            <a:pPr marL="0" indent="0">
              <a:buNone/>
            </a:pPr>
            <a:r>
              <a:rPr lang="zh-CN" altLang="zh-CN" sz="4800" b="1" dirty="0">
                <a:solidFill>
                  <a:schemeClr val="accent2">
                    <a:lumMod val="75000"/>
                  </a:schemeClr>
                </a:solidFill>
              </a:rPr>
              <a:t>声</a:t>
            </a:r>
            <a:endParaRPr lang="en-US" altLang="zh-CN" sz="4800" b="1" dirty="0">
              <a:solidFill>
                <a:schemeClr val="accent2">
                  <a:lumMod val="75000"/>
                </a:schemeClr>
              </a:solidFill>
            </a:endParaRPr>
          </a:p>
          <a:p>
            <a:pPr marL="0" indent="0">
              <a:lnSpc>
                <a:spcPct val="100000"/>
              </a:lnSpc>
              <a:buNone/>
            </a:pPr>
            <a:r>
              <a:rPr lang="zh-CN" altLang="zh-CN" sz="4800" b="1" dirty="0">
                <a:solidFill>
                  <a:schemeClr val="accent2">
                    <a:lumMod val="75000"/>
                  </a:schemeClr>
                </a:solidFill>
              </a:rPr>
              <a:t>音</a:t>
            </a:r>
            <a:endParaRPr lang="en-US" altLang="zh-CN" sz="4800" b="1" dirty="0">
              <a:solidFill>
                <a:schemeClr val="accent2">
                  <a:lumMod val="75000"/>
                </a:schemeClr>
              </a:solidFill>
            </a:endParaRPr>
          </a:p>
          <a:p>
            <a:endParaRPr lang="en-US" altLang="zh-CN" sz="4000" dirty="0"/>
          </a:p>
          <a:p>
            <a:endParaRPr lang="zh-CN" altLang="en-US" sz="4000"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47</a:t>
            </a:fld>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0918" y="3726394"/>
            <a:ext cx="5054600" cy="2629956"/>
          </a:xfrm>
          <a:prstGeom prst="rect">
            <a:avLst/>
          </a:prstGeom>
        </p:spPr>
      </p:pic>
      <p:sp>
        <p:nvSpPr>
          <p:cNvPr id="8" name="矩形 7"/>
          <p:cNvSpPr/>
          <p:nvPr/>
        </p:nvSpPr>
        <p:spPr>
          <a:xfrm>
            <a:off x="2269259" y="1484451"/>
            <a:ext cx="8885382" cy="1718227"/>
          </a:xfrm>
          <a:prstGeom prst="rect">
            <a:avLst/>
          </a:prstGeom>
        </p:spPr>
        <p:txBody>
          <a:bodyPr wrap="square">
            <a:spAutoFit/>
          </a:bodyPr>
          <a:lstStyle/>
          <a:p>
            <a:pPr>
              <a:lnSpc>
                <a:spcPct val="130000"/>
              </a:lnSpc>
            </a:pPr>
            <a:r>
              <a:rPr lang="zh-CN" altLang="zh-CN" sz="2800" dirty="0">
                <a:latin typeface="微软雅黑" panose="020B0503020204020204" pitchFamily="34" charset="-122"/>
                <a:ea typeface="微软雅黑" panose="020B0503020204020204" pitchFamily="34" charset="-122"/>
              </a:rPr>
              <a:t>物体振动产生的声波，通过介质（空气或固体、液体）传播并能被人或动物听觉器官所感知的波动现象</a:t>
            </a:r>
            <a:endParaRPr lang="en-US" altLang="zh-CN" sz="2800" dirty="0">
              <a:latin typeface="微软雅黑" panose="020B0503020204020204" pitchFamily="34" charset="-122"/>
              <a:ea typeface="微软雅黑" panose="020B0503020204020204" pitchFamily="34" charset="-122"/>
            </a:endParaRPr>
          </a:p>
          <a:p>
            <a:pPr>
              <a:lnSpc>
                <a:spcPct val="130000"/>
              </a:lnSpc>
            </a:pPr>
            <a:r>
              <a:rPr lang="zh-CN" altLang="zh-CN" sz="2800" dirty="0">
                <a:latin typeface="微软雅黑" panose="020B0503020204020204" pitchFamily="34" charset="-122"/>
                <a:ea typeface="微软雅黑" panose="020B0503020204020204" pitchFamily="34" charset="-122"/>
              </a:rPr>
              <a:t>需要三个要素：</a:t>
            </a:r>
            <a:r>
              <a:rPr lang="zh-CN" altLang="zh-CN" sz="2800" b="1" dirty="0">
                <a:solidFill>
                  <a:schemeClr val="accent2">
                    <a:lumMod val="75000"/>
                  </a:schemeClr>
                </a:solidFill>
                <a:latin typeface="微软雅黑" panose="020B0503020204020204" pitchFamily="34" charset="-122"/>
                <a:ea typeface="微软雅黑" panose="020B0503020204020204" pitchFamily="34" charset="-122"/>
              </a:rPr>
              <a:t>频率</a:t>
            </a:r>
            <a:r>
              <a:rPr lang="zh-CN" altLang="zh-CN" sz="2800" dirty="0">
                <a:solidFill>
                  <a:schemeClr val="accent2">
                    <a:lumMod val="75000"/>
                  </a:schemeClr>
                </a:solidFill>
                <a:latin typeface="微软雅黑" panose="020B0503020204020204" pitchFamily="34" charset="-122"/>
                <a:ea typeface="微软雅黑" panose="020B0503020204020204" pitchFamily="34" charset="-122"/>
              </a:rPr>
              <a:t>、</a:t>
            </a:r>
            <a:r>
              <a:rPr lang="zh-CN" altLang="zh-CN" sz="2800" b="1" dirty="0">
                <a:solidFill>
                  <a:schemeClr val="accent2">
                    <a:lumMod val="75000"/>
                  </a:schemeClr>
                </a:solidFill>
                <a:latin typeface="微软雅黑" panose="020B0503020204020204" pitchFamily="34" charset="-122"/>
                <a:ea typeface="微软雅黑" panose="020B0503020204020204" pitchFamily="34" charset="-122"/>
              </a:rPr>
              <a:t>响度</a:t>
            </a:r>
            <a:r>
              <a:rPr lang="zh-CN" altLang="zh-CN" sz="2800" dirty="0">
                <a:solidFill>
                  <a:schemeClr val="accent2">
                    <a:lumMod val="75000"/>
                  </a:schemeClr>
                </a:solidFill>
                <a:latin typeface="微软雅黑" panose="020B0503020204020204" pitchFamily="34" charset="-122"/>
                <a:ea typeface="微软雅黑" panose="020B0503020204020204" pitchFamily="34" charset="-122"/>
              </a:rPr>
              <a:t>、</a:t>
            </a:r>
            <a:r>
              <a:rPr lang="zh-CN" altLang="zh-CN" sz="2800" b="1" dirty="0">
                <a:solidFill>
                  <a:schemeClr val="accent2">
                    <a:lumMod val="75000"/>
                  </a:schemeClr>
                </a:solidFill>
                <a:latin typeface="微软雅黑" panose="020B0503020204020204" pitchFamily="34" charset="-122"/>
                <a:ea typeface="微软雅黑" panose="020B0503020204020204" pitchFamily="34" charset="-122"/>
              </a:rPr>
              <a:t>音色</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417519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频率</a:t>
            </a:r>
          </a:p>
        </p:txBody>
      </p:sp>
      <p:pic>
        <p:nvPicPr>
          <p:cNvPr id="6" name="图片 5"/>
          <p:cNvPicPr>
            <a:picLocks noChangeAspect="1"/>
          </p:cNvPicPr>
          <p:nvPr/>
        </p:nvPicPr>
        <p:blipFill rotWithShape="1">
          <a:blip r:embed="rId3"/>
          <a:srcRect r="31672" b="15175"/>
          <a:stretch/>
        </p:blipFill>
        <p:spPr>
          <a:xfrm>
            <a:off x="690418" y="3206412"/>
            <a:ext cx="4792518" cy="2913627"/>
          </a:xfrm>
          <a:prstGeom prst="rect">
            <a:avLst/>
          </a:prstGeom>
        </p:spPr>
      </p:pic>
      <p:sp>
        <p:nvSpPr>
          <p:cNvPr id="9" name="矩形 8"/>
          <p:cNvSpPr/>
          <p:nvPr/>
        </p:nvSpPr>
        <p:spPr>
          <a:xfrm>
            <a:off x="827052" y="6120039"/>
            <a:ext cx="1840936" cy="523220"/>
          </a:xfrm>
          <a:prstGeom prst="rect">
            <a:avLst/>
          </a:prstGeom>
        </p:spPr>
        <p:txBody>
          <a:bodyPr wrap="square">
            <a:spAutoFit/>
          </a:bodyPr>
          <a:lstStyle/>
          <a:p>
            <a:pPr algn="ctr"/>
            <a:r>
              <a:rPr lang="zh-CN" altLang="en-US" sz="2800" b="1" dirty="0">
                <a:solidFill>
                  <a:srgbClr val="005392"/>
                </a:solidFill>
                <a:latin typeface="微软雅黑" panose="020B0503020204020204" pitchFamily="34" charset="-122"/>
                <a:ea typeface="微软雅黑" panose="020B0503020204020204" pitchFamily="34" charset="-122"/>
              </a:rPr>
              <a:t>周     期</a:t>
            </a:r>
            <a:endParaRPr lang="zh-CN" altLang="en-US" sz="2800" b="1" dirty="0">
              <a:solidFill>
                <a:srgbClr val="005392"/>
              </a:solidFill>
            </a:endParaRPr>
          </a:p>
        </p:txBody>
      </p:sp>
      <p:sp>
        <p:nvSpPr>
          <p:cNvPr id="10" name="矩形 9"/>
          <p:cNvSpPr/>
          <p:nvPr/>
        </p:nvSpPr>
        <p:spPr>
          <a:xfrm>
            <a:off x="5496885" y="3911732"/>
            <a:ext cx="602566" cy="954107"/>
          </a:xfrm>
          <a:prstGeom prst="rect">
            <a:avLst/>
          </a:prstGeom>
        </p:spPr>
        <p:txBody>
          <a:bodyPr wrap="square">
            <a:spAutoFit/>
          </a:bodyPr>
          <a:lstStyle/>
          <a:p>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振</a:t>
            </a:r>
            <a:endParaRPr lang="en-US" altLang="zh-CN" sz="28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幅</a:t>
            </a:r>
            <a:endParaRPr lang="zh-CN" altLang="en-US" sz="2800" b="1" dirty="0">
              <a:solidFill>
                <a:schemeClr val="accent2">
                  <a:lumMod val="75000"/>
                </a:schemeClr>
              </a:solidFill>
            </a:endParaRPr>
          </a:p>
        </p:txBody>
      </p:sp>
      <p:grpSp>
        <p:nvGrpSpPr>
          <p:cNvPr id="11" name="组合 10"/>
          <p:cNvGrpSpPr/>
          <p:nvPr/>
        </p:nvGrpSpPr>
        <p:grpSpPr>
          <a:xfrm>
            <a:off x="0" y="1306370"/>
            <a:ext cx="12279086" cy="1597255"/>
            <a:chOff x="2798730" y="1687189"/>
            <a:chExt cx="8261351" cy="1638300"/>
          </a:xfrm>
        </p:grpSpPr>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8730" y="1687189"/>
              <a:ext cx="8259763"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7"/>
            <p:cNvSpPr>
              <a:spLocks/>
            </p:cNvSpPr>
            <p:nvPr/>
          </p:nvSpPr>
          <p:spPr bwMode="auto">
            <a:xfrm>
              <a:off x="2798730" y="1834826"/>
              <a:ext cx="8261351" cy="1304925"/>
            </a:xfrm>
            <a:custGeom>
              <a:avLst/>
              <a:gdLst>
                <a:gd name="T0" fmla="*/ 26 w 4762"/>
                <a:gd name="T1" fmla="*/ 637 h 757"/>
                <a:gd name="T2" fmla="*/ 169 w 4762"/>
                <a:gd name="T3" fmla="*/ 178 h 757"/>
                <a:gd name="T4" fmla="*/ 254 w 4762"/>
                <a:gd name="T5" fmla="*/ 299 h 757"/>
                <a:gd name="T6" fmla="*/ 351 w 4762"/>
                <a:gd name="T7" fmla="*/ 480 h 757"/>
                <a:gd name="T8" fmla="*/ 558 w 4762"/>
                <a:gd name="T9" fmla="*/ 307 h 757"/>
                <a:gd name="T10" fmla="*/ 765 w 4762"/>
                <a:gd name="T11" fmla="*/ 442 h 757"/>
                <a:gd name="T12" fmla="*/ 1231 w 4762"/>
                <a:gd name="T13" fmla="*/ 407 h 757"/>
                <a:gd name="T14" fmla="*/ 1382 w 4762"/>
                <a:gd name="T15" fmla="*/ 261 h 757"/>
                <a:gd name="T16" fmla="*/ 1462 w 4762"/>
                <a:gd name="T17" fmla="*/ 458 h 757"/>
                <a:gd name="T18" fmla="*/ 1540 w 4762"/>
                <a:gd name="T19" fmla="*/ 519 h 757"/>
                <a:gd name="T20" fmla="*/ 1564 w 4762"/>
                <a:gd name="T21" fmla="*/ 506 h 757"/>
                <a:gd name="T22" fmla="*/ 1733 w 4762"/>
                <a:gd name="T23" fmla="*/ 279 h 757"/>
                <a:gd name="T24" fmla="*/ 2085 w 4762"/>
                <a:gd name="T25" fmla="*/ 377 h 757"/>
                <a:gd name="T26" fmla="*/ 2319 w 4762"/>
                <a:gd name="T27" fmla="*/ 52 h 757"/>
                <a:gd name="T28" fmla="*/ 2584 w 4762"/>
                <a:gd name="T29" fmla="*/ 754 h 757"/>
                <a:gd name="T30" fmla="*/ 2796 w 4762"/>
                <a:gd name="T31" fmla="*/ 341 h 757"/>
                <a:gd name="T32" fmla="*/ 2921 w 4762"/>
                <a:gd name="T33" fmla="*/ 452 h 757"/>
                <a:gd name="T34" fmla="*/ 3061 w 4762"/>
                <a:gd name="T35" fmla="*/ 374 h 757"/>
                <a:gd name="T36" fmla="*/ 3198 w 4762"/>
                <a:gd name="T37" fmla="*/ 554 h 757"/>
                <a:gd name="T38" fmla="*/ 3278 w 4762"/>
                <a:gd name="T39" fmla="*/ 445 h 757"/>
                <a:gd name="T40" fmla="*/ 3447 w 4762"/>
                <a:gd name="T41" fmla="*/ 466 h 757"/>
                <a:gd name="T42" fmla="*/ 3505 w 4762"/>
                <a:gd name="T43" fmla="*/ 413 h 757"/>
                <a:gd name="T44" fmla="*/ 3834 w 4762"/>
                <a:gd name="T45" fmla="*/ 463 h 757"/>
                <a:gd name="T46" fmla="*/ 4079 w 4762"/>
                <a:gd name="T47" fmla="*/ 305 h 757"/>
                <a:gd name="T48" fmla="*/ 4288 w 4762"/>
                <a:gd name="T49" fmla="*/ 483 h 757"/>
                <a:gd name="T50" fmla="*/ 4382 w 4762"/>
                <a:gd name="T51" fmla="*/ 472 h 757"/>
                <a:gd name="T52" fmla="*/ 4492 w 4762"/>
                <a:gd name="T53" fmla="*/ 322 h 757"/>
                <a:gd name="T54" fmla="*/ 4570 w 4762"/>
                <a:gd name="T55" fmla="*/ 345 h 757"/>
                <a:gd name="T56" fmla="*/ 4722 w 4762"/>
                <a:gd name="T57" fmla="*/ 377 h 757"/>
                <a:gd name="T58" fmla="*/ 4762 w 4762"/>
                <a:gd name="T59" fmla="*/ 301 h 757"/>
                <a:gd name="T60" fmla="*/ 4721 w 4762"/>
                <a:gd name="T61" fmla="*/ 396 h 757"/>
                <a:gd name="T62" fmla="*/ 4553 w 4762"/>
                <a:gd name="T63" fmla="*/ 299 h 757"/>
                <a:gd name="T64" fmla="*/ 4433 w 4762"/>
                <a:gd name="T65" fmla="*/ 410 h 757"/>
                <a:gd name="T66" fmla="*/ 4354 w 4762"/>
                <a:gd name="T67" fmla="*/ 495 h 757"/>
                <a:gd name="T68" fmla="*/ 4278 w 4762"/>
                <a:gd name="T69" fmla="*/ 474 h 757"/>
                <a:gd name="T70" fmla="*/ 4011 w 4762"/>
                <a:gd name="T71" fmla="*/ 327 h 757"/>
                <a:gd name="T72" fmla="*/ 3701 w 4762"/>
                <a:gd name="T73" fmla="*/ 415 h 757"/>
                <a:gd name="T74" fmla="*/ 3484 w 4762"/>
                <a:gd name="T75" fmla="*/ 473 h 757"/>
                <a:gd name="T76" fmla="*/ 3406 w 4762"/>
                <a:gd name="T77" fmla="*/ 374 h 757"/>
                <a:gd name="T78" fmla="*/ 3241 w 4762"/>
                <a:gd name="T79" fmla="*/ 557 h 757"/>
                <a:gd name="T80" fmla="*/ 3158 w 4762"/>
                <a:gd name="T81" fmla="*/ 443 h 757"/>
                <a:gd name="T82" fmla="*/ 2963 w 4762"/>
                <a:gd name="T83" fmla="*/ 462 h 757"/>
                <a:gd name="T84" fmla="*/ 2920 w 4762"/>
                <a:gd name="T85" fmla="*/ 455 h 757"/>
                <a:gd name="T86" fmla="*/ 2795 w 4762"/>
                <a:gd name="T87" fmla="*/ 343 h 757"/>
                <a:gd name="T88" fmla="*/ 2584 w 4762"/>
                <a:gd name="T89" fmla="*/ 756 h 757"/>
                <a:gd name="T90" fmla="*/ 2317 w 4762"/>
                <a:gd name="T91" fmla="*/ 53 h 757"/>
                <a:gd name="T92" fmla="*/ 2088 w 4762"/>
                <a:gd name="T93" fmla="*/ 377 h 757"/>
                <a:gd name="T94" fmla="*/ 1838 w 4762"/>
                <a:gd name="T95" fmla="*/ 444 h 757"/>
                <a:gd name="T96" fmla="*/ 1622 w 4762"/>
                <a:gd name="T97" fmla="*/ 411 h 757"/>
                <a:gd name="T98" fmla="*/ 1540 w 4762"/>
                <a:gd name="T99" fmla="*/ 522 h 757"/>
                <a:gd name="T100" fmla="*/ 1540 w 4762"/>
                <a:gd name="T101" fmla="*/ 522 h 757"/>
                <a:gd name="T102" fmla="*/ 1435 w 4762"/>
                <a:gd name="T103" fmla="*/ 390 h 757"/>
                <a:gd name="T104" fmla="*/ 1380 w 4762"/>
                <a:gd name="T105" fmla="*/ 262 h 757"/>
                <a:gd name="T106" fmla="*/ 1234 w 4762"/>
                <a:gd name="T107" fmla="*/ 407 h 757"/>
                <a:gd name="T108" fmla="*/ 766 w 4762"/>
                <a:gd name="T109" fmla="*/ 444 h 757"/>
                <a:gd name="T110" fmla="*/ 558 w 4762"/>
                <a:gd name="T111" fmla="*/ 310 h 757"/>
                <a:gd name="T112" fmla="*/ 352 w 4762"/>
                <a:gd name="T113" fmla="*/ 483 h 757"/>
                <a:gd name="T114" fmla="*/ 252 w 4762"/>
                <a:gd name="T115" fmla="*/ 299 h 757"/>
                <a:gd name="T116" fmla="*/ 171 w 4762"/>
                <a:gd name="T117" fmla="*/ 180 h 757"/>
                <a:gd name="T118" fmla="*/ 27 w 4762"/>
                <a:gd name="T119" fmla="*/ 640 h 757"/>
                <a:gd name="T120" fmla="*/ 0 w 4762"/>
                <a:gd name="T121" fmla="*/ 59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62" h="757">
                  <a:moveTo>
                    <a:pt x="0" y="595"/>
                  </a:moveTo>
                  <a:cubicBezTo>
                    <a:pt x="2" y="611"/>
                    <a:pt x="5" y="623"/>
                    <a:pt x="8" y="630"/>
                  </a:cubicBezTo>
                  <a:cubicBezTo>
                    <a:pt x="13" y="641"/>
                    <a:pt x="19" y="643"/>
                    <a:pt x="26" y="637"/>
                  </a:cubicBezTo>
                  <a:cubicBezTo>
                    <a:pt x="33" y="632"/>
                    <a:pt x="41" y="618"/>
                    <a:pt x="50" y="599"/>
                  </a:cubicBezTo>
                  <a:cubicBezTo>
                    <a:pt x="80" y="533"/>
                    <a:pt x="114" y="400"/>
                    <a:pt x="126" y="306"/>
                  </a:cubicBezTo>
                  <a:cubicBezTo>
                    <a:pt x="134" y="242"/>
                    <a:pt x="150" y="199"/>
                    <a:pt x="169" y="178"/>
                  </a:cubicBezTo>
                  <a:cubicBezTo>
                    <a:pt x="177" y="170"/>
                    <a:pt x="185" y="165"/>
                    <a:pt x="193" y="165"/>
                  </a:cubicBezTo>
                  <a:cubicBezTo>
                    <a:pt x="202" y="164"/>
                    <a:pt x="210" y="169"/>
                    <a:pt x="218" y="177"/>
                  </a:cubicBezTo>
                  <a:cubicBezTo>
                    <a:pt x="234" y="196"/>
                    <a:pt x="248" y="236"/>
                    <a:pt x="254" y="299"/>
                  </a:cubicBezTo>
                  <a:cubicBezTo>
                    <a:pt x="255" y="304"/>
                    <a:pt x="265" y="371"/>
                    <a:pt x="286" y="423"/>
                  </a:cubicBezTo>
                  <a:cubicBezTo>
                    <a:pt x="294" y="443"/>
                    <a:pt x="303" y="460"/>
                    <a:pt x="314" y="471"/>
                  </a:cubicBezTo>
                  <a:cubicBezTo>
                    <a:pt x="325" y="481"/>
                    <a:pt x="337" y="486"/>
                    <a:pt x="351" y="480"/>
                  </a:cubicBezTo>
                  <a:cubicBezTo>
                    <a:pt x="359" y="477"/>
                    <a:pt x="368" y="471"/>
                    <a:pt x="377" y="462"/>
                  </a:cubicBezTo>
                  <a:cubicBezTo>
                    <a:pt x="381" y="456"/>
                    <a:pt x="387" y="450"/>
                    <a:pt x="393" y="443"/>
                  </a:cubicBezTo>
                  <a:cubicBezTo>
                    <a:pt x="440" y="391"/>
                    <a:pt x="517" y="307"/>
                    <a:pt x="558" y="307"/>
                  </a:cubicBezTo>
                  <a:cubicBezTo>
                    <a:pt x="576" y="307"/>
                    <a:pt x="587" y="322"/>
                    <a:pt x="587" y="360"/>
                  </a:cubicBezTo>
                  <a:cubicBezTo>
                    <a:pt x="588" y="445"/>
                    <a:pt x="615" y="471"/>
                    <a:pt x="656" y="471"/>
                  </a:cubicBezTo>
                  <a:cubicBezTo>
                    <a:pt x="686" y="471"/>
                    <a:pt x="725" y="457"/>
                    <a:pt x="765" y="442"/>
                  </a:cubicBezTo>
                  <a:cubicBezTo>
                    <a:pt x="856" y="408"/>
                    <a:pt x="960" y="370"/>
                    <a:pt x="1025" y="466"/>
                  </a:cubicBezTo>
                  <a:cubicBezTo>
                    <a:pt x="1062" y="521"/>
                    <a:pt x="1099" y="572"/>
                    <a:pt x="1134" y="576"/>
                  </a:cubicBezTo>
                  <a:cubicBezTo>
                    <a:pt x="1168" y="580"/>
                    <a:pt x="1201" y="538"/>
                    <a:pt x="1231" y="407"/>
                  </a:cubicBezTo>
                  <a:cubicBezTo>
                    <a:pt x="1251" y="316"/>
                    <a:pt x="1276" y="267"/>
                    <a:pt x="1300" y="246"/>
                  </a:cubicBezTo>
                  <a:cubicBezTo>
                    <a:pt x="1315" y="233"/>
                    <a:pt x="1329" y="230"/>
                    <a:pt x="1343" y="234"/>
                  </a:cubicBezTo>
                  <a:cubicBezTo>
                    <a:pt x="1357" y="237"/>
                    <a:pt x="1370" y="247"/>
                    <a:pt x="1382" y="261"/>
                  </a:cubicBezTo>
                  <a:cubicBezTo>
                    <a:pt x="1413" y="296"/>
                    <a:pt x="1435" y="355"/>
                    <a:pt x="1438" y="389"/>
                  </a:cubicBezTo>
                  <a:cubicBezTo>
                    <a:pt x="1441" y="403"/>
                    <a:pt x="1445" y="415"/>
                    <a:pt x="1449" y="427"/>
                  </a:cubicBezTo>
                  <a:cubicBezTo>
                    <a:pt x="1453" y="438"/>
                    <a:pt x="1458" y="449"/>
                    <a:pt x="1462" y="458"/>
                  </a:cubicBezTo>
                  <a:cubicBezTo>
                    <a:pt x="1485" y="506"/>
                    <a:pt x="1513" y="525"/>
                    <a:pt x="1540" y="519"/>
                  </a:cubicBezTo>
                  <a:cubicBezTo>
                    <a:pt x="1540" y="519"/>
                    <a:pt x="1540" y="519"/>
                    <a:pt x="1540" y="519"/>
                  </a:cubicBezTo>
                  <a:cubicBezTo>
                    <a:pt x="1540" y="519"/>
                    <a:pt x="1540" y="519"/>
                    <a:pt x="1540" y="519"/>
                  </a:cubicBezTo>
                  <a:cubicBezTo>
                    <a:pt x="1540" y="519"/>
                    <a:pt x="1540" y="519"/>
                    <a:pt x="1540" y="519"/>
                  </a:cubicBezTo>
                  <a:cubicBezTo>
                    <a:pt x="1544" y="518"/>
                    <a:pt x="1548" y="517"/>
                    <a:pt x="1552" y="515"/>
                  </a:cubicBezTo>
                  <a:cubicBezTo>
                    <a:pt x="1556" y="512"/>
                    <a:pt x="1560" y="510"/>
                    <a:pt x="1564" y="506"/>
                  </a:cubicBezTo>
                  <a:cubicBezTo>
                    <a:pt x="1585" y="489"/>
                    <a:pt x="1604" y="457"/>
                    <a:pt x="1619" y="410"/>
                  </a:cubicBezTo>
                  <a:cubicBezTo>
                    <a:pt x="1619" y="410"/>
                    <a:pt x="1619" y="410"/>
                    <a:pt x="1619" y="410"/>
                  </a:cubicBezTo>
                  <a:cubicBezTo>
                    <a:pt x="1662" y="297"/>
                    <a:pt x="1699" y="266"/>
                    <a:pt x="1733" y="279"/>
                  </a:cubicBezTo>
                  <a:cubicBezTo>
                    <a:pt x="1772" y="294"/>
                    <a:pt x="1806" y="368"/>
                    <a:pt x="1840" y="442"/>
                  </a:cubicBezTo>
                  <a:cubicBezTo>
                    <a:pt x="1875" y="518"/>
                    <a:pt x="1909" y="592"/>
                    <a:pt x="1948" y="604"/>
                  </a:cubicBezTo>
                  <a:cubicBezTo>
                    <a:pt x="1987" y="615"/>
                    <a:pt x="2031" y="561"/>
                    <a:pt x="2085" y="377"/>
                  </a:cubicBezTo>
                  <a:cubicBezTo>
                    <a:pt x="2126" y="192"/>
                    <a:pt x="2167" y="85"/>
                    <a:pt x="2205" y="36"/>
                  </a:cubicBezTo>
                  <a:cubicBezTo>
                    <a:pt x="2225" y="10"/>
                    <a:pt x="2245" y="0"/>
                    <a:pt x="2265" y="3"/>
                  </a:cubicBezTo>
                  <a:cubicBezTo>
                    <a:pt x="2284" y="7"/>
                    <a:pt x="2302" y="24"/>
                    <a:pt x="2319" y="52"/>
                  </a:cubicBezTo>
                  <a:cubicBezTo>
                    <a:pt x="2362" y="120"/>
                    <a:pt x="2400" y="254"/>
                    <a:pt x="2428" y="409"/>
                  </a:cubicBezTo>
                  <a:cubicBezTo>
                    <a:pt x="2459" y="571"/>
                    <a:pt x="2495" y="673"/>
                    <a:pt x="2532" y="721"/>
                  </a:cubicBezTo>
                  <a:cubicBezTo>
                    <a:pt x="2549" y="743"/>
                    <a:pt x="2567" y="754"/>
                    <a:pt x="2584" y="754"/>
                  </a:cubicBezTo>
                  <a:cubicBezTo>
                    <a:pt x="2602" y="753"/>
                    <a:pt x="2619" y="742"/>
                    <a:pt x="2636" y="721"/>
                  </a:cubicBezTo>
                  <a:cubicBezTo>
                    <a:pt x="2674" y="673"/>
                    <a:pt x="2709" y="576"/>
                    <a:pt x="2738" y="437"/>
                  </a:cubicBezTo>
                  <a:cubicBezTo>
                    <a:pt x="2754" y="358"/>
                    <a:pt x="2774" y="336"/>
                    <a:pt x="2796" y="341"/>
                  </a:cubicBezTo>
                  <a:cubicBezTo>
                    <a:pt x="2815" y="344"/>
                    <a:pt x="2836" y="369"/>
                    <a:pt x="2858" y="395"/>
                  </a:cubicBezTo>
                  <a:cubicBezTo>
                    <a:pt x="2868" y="406"/>
                    <a:pt x="2878" y="418"/>
                    <a:pt x="2889" y="428"/>
                  </a:cubicBezTo>
                  <a:cubicBezTo>
                    <a:pt x="2898" y="438"/>
                    <a:pt x="2909" y="447"/>
                    <a:pt x="2921" y="452"/>
                  </a:cubicBezTo>
                  <a:cubicBezTo>
                    <a:pt x="2933" y="458"/>
                    <a:pt x="2947" y="461"/>
                    <a:pt x="2963" y="460"/>
                  </a:cubicBezTo>
                  <a:cubicBezTo>
                    <a:pt x="2963" y="460"/>
                    <a:pt x="2963" y="460"/>
                    <a:pt x="2963" y="460"/>
                  </a:cubicBezTo>
                  <a:cubicBezTo>
                    <a:pt x="3002" y="456"/>
                    <a:pt x="3034" y="411"/>
                    <a:pt x="3061" y="374"/>
                  </a:cubicBezTo>
                  <a:cubicBezTo>
                    <a:pt x="3081" y="347"/>
                    <a:pt x="3097" y="324"/>
                    <a:pt x="3113" y="322"/>
                  </a:cubicBezTo>
                  <a:cubicBezTo>
                    <a:pt x="3131" y="319"/>
                    <a:pt x="3147" y="349"/>
                    <a:pt x="3161" y="442"/>
                  </a:cubicBezTo>
                  <a:cubicBezTo>
                    <a:pt x="3169" y="499"/>
                    <a:pt x="3183" y="537"/>
                    <a:pt x="3198" y="554"/>
                  </a:cubicBezTo>
                  <a:cubicBezTo>
                    <a:pt x="3205" y="562"/>
                    <a:pt x="3212" y="566"/>
                    <a:pt x="3219" y="566"/>
                  </a:cubicBezTo>
                  <a:cubicBezTo>
                    <a:pt x="3225" y="566"/>
                    <a:pt x="3232" y="562"/>
                    <a:pt x="3239" y="555"/>
                  </a:cubicBezTo>
                  <a:cubicBezTo>
                    <a:pt x="3255" y="538"/>
                    <a:pt x="3269" y="501"/>
                    <a:pt x="3278" y="445"/>
                  </a:cubicBezTo>
                  <a:cubicBezTo>
                    <a:pt x="3288" y="382"/>
                    <a:pt x="3306" y="287"/>
                    <a:pt x="3329" y="246"/>
                  </a:cubicBezTo>
                  <a:cubicBezTo>
                    <a:pt x="3353" y="204"/>
                    <a:pt x="3381" y="217"/>
                    <a:pt x="3409" y="374"/>
                  </a:cubicBezTo>
                  <a:cubicBezTo>
                    <a:pt x="3416" y="416"/>
                    <a:pt x="3431" y="449"/>
                    <a:pt x="3447" y="466"/>
                  </a:cubicBezTo>
                  <a:cubicBezTo>
                    <a:pt x="3453" y="473"/>
                    <a:pt x="3459" y="476"/>
                    <a:pt x="3465" y="477"/>
                  </a:cubicBezTo>
                  <a:cubicBezTo>
                    <a:pt x="3471" y="478"/>
                    <a:pt x="3477" y="477"/>
                    <a:pt x="3482" y="471"/>
                  </a:cubicBezTo>
                  <a:cubicBezTo>
                    <a:pt x="3492" y="462"/>
                    <a:pt x="3500" y="443"/>
                    <a:pt x="3505" y="413"/>
                  </a:cubicBezTo>
                  <a:cubicBezTo>
                    <a:pt x="3512" y="371"/>
                    <a:pt x="3539" y="361"/>
                    <a:pt x="3577" y="367"/>
                  </a:cubicBezTo>
                  <a:cubicBezTo>
                    <a:pt x="3612" y="373"/>
                    <a:pt x="3656" y="393"/>
                    <a:pt x="3702" y="413"/>
                  </a:cubicBezTo>
                  <a:cubicBezTo>
                    <a:pt x="3746" y="432"/>
                    <a:pt x="3792" y="453"/>
                    <a:pt x="3834" y="463"/>
                  </a:cubicBezTo>
                  <a:cubicBezTo>
                    <a:pt x="3899" y="478"/>
                    <a:pt x="3953" y="469"/>
                    <a:pt x="3972" y="390"/>
                  </a:cubicBezTo>
                  <a:cubicBezTo>
                    <a:pt x="3979" y="361"/>
                    <a:pt x="3992" y="339"/>
                    <a:pt x="4010" y="325"/>
                  </a:cubicBezTo>
                  <a:cubicBezTo>
                    <a:pt x="4029" y="309"/>
                    <a:pt x="4053" y="303"/>
                    <a:pt x="4079" y="305"/>
                  </a:cubicBezTo>
                  <a:cubicBezTo>
                    <a:pt x="4105" y="306"/>
                    <a:pt x="4133" y="316"/>
                    <a:pt x="4161" y="332"/>
                  </a:cubicBezTo>
                  <a:cubicBezTo>
                    <a:pt x="4209" y="361"/>
                    <a:pt x="4254" y="410"/>
                    <a:pt x="4281" y="473"/>
                  </a:cubicBezTo>
                  <a:cubicBezTo>
                    <a:pt x="4282" y="477"/>
                    <a:pt x="4285" y="480"/>
                    <a:pt x="4288" y="483"/>
                  </a:cubicBezTo>
                  <a:cubicBezTo>
                    <a:pt x="4294" y="490"/>
                    <a:pt x="4304" y="495"/>
                    <a:pt x="4315" y="497"/>
                  </a:cubicBezTo>
                  <a:cubicBezTo>
                    <a:pt x="4327" y="499"/>
                    <a:pt x="4340" y="498"/>
                    <a:pt x="4353" y="492"/>
                  </a:cubicBezTo>
                  <a:cubicBezTo>
                    <a:pt x="4363" y="488"/>
                    <a:pt x="4373" y="481"/>
                    <a:pt x="4382" y="472"/>
                  </a:cubicBezTo>
                  <a:cubicBezTo>
                    <a:pt x="4390" y="465"/>
                    <a:pt x="4398" y="456"/>
                    <a:pt x="4406" y="445"/>
                  </a:cubicBezTo>
                  <a:cubicBezTo>
                    <a:pt x="4414" y="435"/>
                    <a:pt x="4422" y="423"/>
                    <a:pt x="4431" y="409"/>
                  </a:cubicBezTo>
                  <a:cubicBezTo>
                    <a:pt x="4455" y="370"/>
                    <a:pt x="4475" y="342"/>
                    <a:pt x="4492" y="322"/>
                  </a:cubicBezTo>
                  <a:cubicBezTo>
                    <a:pt x="4509" y="302"/>
                    <a:pt x="4523" y="291"/>
                    <a:pt x="4534" y="286"/>
                  </a:cubicBezTo>
                  <a:cubicBezTo>
                    <a:pt x="4544" y="281"/>
                    <a:pt x="4550" y="286"/>
                    <a:pt x="4556" y="298"/>
                  </a:cubicBezTo>
                  <a:cubicBezTo>
                    <a:pt x="4561" y="309"/>
                    <a:pt x="4565" y="326"/>
                    <a:pt x="4570" y="345"/>
                  </a:cubicBezTo>
                  <a:cubicBezTo>
                    <a:pt x="4583" y="400"/>
                    <a:pt x="4601" y="473"/>
                    <a:pt x="4661" y="481"/>
                  </a:cubicBezTo>
                  <a:cubicBezTo>
                    <a:pt x="4702" y="487"/>
                    <a:pt x="4710" y="443"/>
                    <a:pt x="4719" y="396"/>
                  </a:cubicBezTo>
                  <a:cubicBezTo>
                    <a:pt x="4720" y="389"/>
                    <a:pt x="4721" y="383"/>
                    <a:pt x="4722" y="377"/>
                  </a:cubicBezTo>
                  <a:cubicBezTo>
                    <a:pt x="4732" y="327"/>
                    <a:pt x="4745" y="300"/>
                    <a:pt x="4762" y="299"/>
                  </a:cubicBezTo>
                  <a:cubicBezTo>
                    <a:pt x="4762" y="299"/>
                    <a:pt x="4762" y="299"/>
                    <a:pt x="4762" y="299"/>
                  </a:cubicBezTo>
                  <a:cubicBezTo>
                    <a:pt x="4762" y="301"/>
                    <a:pt x="4762" y="301"/>
                    <a:pt x="4762" y="301"/>
                  </a:cubicBezTo>
                  <a:cubicBezTo>
                    <a:pt x="4762" y="301"/>
                    <a:pt x="4762" y="301"/>
                    <a:pt x="4762" y="301"/>
                  </a:cubicBezTo>
                  <a:cubicBezTo>
                    <a:pt x="4746" y="303"/>
                    <a:pt x="4734" y="329"/>
                    <a:pt x="4725" y="378"/>
                  </a:cubicBezTo>
                  <a:cubicBezTo>
                    <a:pt x="4723" y="384"/>
                    <a:pt x="4722" y="390"/>
                    <a:pt x="4721" y="396"/>
                  </a:cubicBezTo>
                  <a:cubicBezTo>
                    <a:pt x="4712" y="445"/>
                    <a:pt x="4704" y="490"/>
                    <a:pt x="4661" y="484"/>
                  </a:cubicBezTo>
                  <a:cubicBezTo>
                    <a:pt x="4599" y="475"/>
                    <a:pt x="4581" y="401"/>
                    <a:pt x="4567" y="346"/>
                  </a:cubicBezTo>
                  <a:cubicBezTo>
                    <a:pt x="4563" y="327"/>
                    <a:pt x="4559" y="310"/>
                    <a:pt x="4553" y="299"/>
                  </a:cubicBezTo>
                  <a:cubicBezTo>
                    <a:pt x="4549" y="289"/>
                    <a:pt x="4543" y="284"/>
                    <a:pt x="4535" y="288"/>
                  </a:cubicBezTo>
                  <a:cubicBezTo>
                    <a:pt x="4524" y="293"/>
                    <a:pt x="4511" y="305"/>
                    <a:pt x="4494" y="324"/>
                  </a:cubicBezTo>
                  <a:cubicBezTo>
                    <a:pt x="4477" y="344"/>
                    <a:pt x="4457" y="372"/>
                    <a:pt x="4433" y="410"/>
                  </a:cubicBezTo>
                  <a:cubicBezTo>
                    <a:pt x="4425" y="424"/>
                    <a:pt x="4416" y="437"/>
                    <a:pt x="4408" y="447"/>
                  </a:cubicBezTo>
                  <a:cubicBezTo>
                    <a:pt x="4400" y="458"/>
                    <a:pt x="4392" y="467"/>
                    <a:pt x="4384" y="474"/>
                  </a:cubicBezTo>
                  <a:cubicBezTo>
                    <a:pt x="4374" y="484"/>
                    <a:pt x="4364" y="490"/>
                    <a:pt x="4354" y="495"/>
                  </a:cubicBezTo>
                  <a:cubicBezTo>
                    <a:pt x="4340" y="501"/>
                    <a:pt x="4327" y="502"/>
                    <a:pt x="4315" y="500"/>
                  </a:cubicBezTo>
                  <a:cubicBezTo>
                    <a:pt x="4303" y="498"/>
                    <a:pt x="4293" y="493"/>
                    <a:pt x="4286" y="485"/>
                  </a:cubicBezTo>
                  <a:cubicBezTo>
                    <a:pt x="4282" y="482"/>
                    <a:pt x="4280" y="478"/>
                    <a:pt x="4278" y="474"/>
                  </a:cubicBezTo>
                  <a:cubicBezTo>
                    <a:pt x="4251" y="412"/>
                    <a:pt x="4207" y="363"/>
                    <a:pt x="4159" y="334"/>
                  </a:cubicBezTo>
                  <a:cubicBezTo>
                    <a:pt x="4132" y="318"/>
                    <a:pt x="4105" y="309"/>
                    <a:pt x="4079" y="307"/>
                  </a:cubicBezTo>
                  <a:cubicBezTo>
                    <a:pt x="4053" y="306"/>
                    <a:pt x="4030" y="312"/>
                    <a:pt x="4011" y="327"/>
                  </a:cubicBezTo>
                  <a:cubicBezTo>
                    <a:pt x="3995" y="341"/>
                    <a:pt x="3982" y="362"/>
                    <a:pt x="3975" y="391"/>
                  </a:cubicBezTo>
                  <a:cubicBezTo>
                    <a:pt x="3956" y="472"/>
                    <a:pt x="3900" y="481"/>
                    <a:pt x="3833" y="465"/>
                  </a:cubicBezTo>
                  <a:cubicBezTo>
                    <a:pt x="3791" y="455"/>
                    <a:pt x="3745" y="435"/>
                    <a:pt x="3701" y="415"/>
                  </a:cubicBezTo>
                  <a:cubicBezTo>
                    <a:pt x="3655" y="395"/>
                    <a:pt x="3611" y="376"/>
                    <a:pt x="3577" y="370"/>
                  </a:cubicBezTo>
                  <a:cubicBezTo>
                    <a:pt x="3540" y="364"/>
                    <a:pt x="3515" y="373"/>
                    <a:pt x="3508" y="413"/>
                  </a:cubicBezTo>
                  <a:cubicBezTo>
                    <a:pt x="3503" y="445"/>
                    <a:pt x="3494" y="464"/>
                    <a:pt x="3484" y="473"/>
                  </a:cubicBezTo>
                  <a:cubicBezTo>
                    <a:pt x="3478" y="479"/>
                    <a:pt x="3471" y="481"/>
                    <a:pt x="3465" y="480"/>
                  </a:cubicBezTo>
                  <a:cubicBezTo>
                    <a:pt x="3458" y="479"/>
                    <a:pt x="3451" y="475"/>
                    <a:pt x="3445" y="468"/>
                  </a:cubicBezTo>
                  <a:cubicBezTo>
                    <a:pt x="3428" y="451"/>
                    <a:pt x="3414" y="417"/>
                    <a:pt x="3406" y="374"/>
                  </a:cubicBezTo>
                  <a:cubicBezTo>
                    <a:pt x="3379" y="223"/>
                    <a:pt x="3353" y="209"/>
                    <a:pt x="3331" y="248"/>
                  </a:cubicBezTo>
                  <a:cubicBezTo>
                    <a:pt x="3309" y="288"/>
                    <a:pt x="3291" y="383"/>
                    <a:pt x="3281" y="446"/>
                  </a:cubicBezTo>
                  <a:cubicBezTo>
                    <a:pt x="3271" y="502"/>
                    <a:pt x="3257" y="539"/>
                    <a:pt x="3241" y="557"/>
                  </a:cubicBezTo>
                  <a:cubicBezTo>
                    <a:pt x="3234" y="565"/>
                    <a:pt x="3226" y="569"/>
                    <a:pt x="3218" y="569"/>
                  </a:cubicBezTo>
                  <a:cubicBezTo>
                    <a:pt x="3211" y="569"/>
                    <a:pt x="3203" y="565"/>
                    <a:pt x="3196" y="556"/>
                  </a:cubicBezTo>
                  <a:cubicBezTo>
                    <a:pt x="3180" y="538"/>
                    <a:pt x="3166" y="500"/>
                    <a:pt x="3158" y="443"/>
                  </a:cubicBezTo>
                  <a:cubicBezTo>
                    <a:pt x="3145" y="351"/>
                    <a:pt x="3130" y="322"/>
                    <a:pt x="3113" y="325"/>
                  </a:cubicBezTo>
                  <a:cubicBezTo>
                    <a:pt x="3099" y="327"/>
                    <a:pt x="3082" y="350"/>
                    <a:pt x="3063" y="376"/>
                  </a:cubicBezTo>
                  <a:cubicBezTo>
                    <a:pt x="3036" y="414"/>
                    <a:pt x="3003" y="459"/>
                    <a:pt x="2963" y="462"/>
                  </a:cubicBezTo>
                  <a:cubicBezTo>
                    <a:pt x="2963" y="462"/>
                    <a:pt x="2963" y="462"/>
                    <a:pt x="2963" y="462"/>
                  </a:cubicBezTo>
                  <a:cubicBezTo>
                    <a:pt x="2963" y="462"/>
                    <a:pt x="2963" y="462"/>
                    <a:pt x="2963" y="462"/>
                  </a:cubicBezTo>
                  <a:cubicBezTo>
                    <a:pt x="2947" y="464"/>
                    <a:pt x="2933" y="461"/>
                    <a:pt x="2920" y="455"/>
                  </a:cubicBezTo>
                  <a:cubicBezTo>
                    <a:pt x="2908" y="449"/>
                    <a:pt x="2897" y="440"/>
                    <a:pt x="2887" y="430"/>
                  </a:cubicBezTo>
                  <a:cubicBezTo>
                    <a:pt x="2876" y="420"/>
                    <a:pt x="2866" y="408"/>
                    <a:pt x="2856" y="397"/>
                  </a:cubicBezTo>
                  <a:cubicBezTo>
                    <a:pt x="2834" y="371"/>
                    <a:pt x="2814" y="347"/>
                    <a:pt x="2795" y="343"/>
                  </a:cubicBezTo>
                  <a:cubicBezTo>
                    <a:pt x="2775" y="339"/>
                    <a:pt x="2756" y="361"/>
                    <a:pt x="2740" y="437"/>
                  </a:cubicBezTo>
                  <a:cubicBezTo>
                    <a:pt x="2712" y="577"/>
                    <a:pt x="2676" y="675"/>
                    <a:pt x="2638" y="723"/>
                  </a:cubicBezTo>
                  <a:cubicBezTo>
                    <a:pt x="2621" y="745"/>
                    <a:pt x="2603" y="756"/>
                    <a:pt x="2584" y="756"/>
                  </a:cubicBezTo>
                  <a:cubicBezTo>
                    <a:pt x="2566" y="757"/>
                    <a:pt x="2548" y="746"/>
                    <a:pt x="2530" y="723"/>
                  </a:cubicBezTo>
                  <a:cubicBezTo>
                    <a:pt x="2492" y="674"/>
                    <a:pt x="2456" y="572"/>
                    <a:pt x="2426" y="409"/>
                  </a:cubicBezTo>
                  <a:cubicBezTo>
                    <a:pt x="2397" y="255"/>
                    <a:pt x="2360" y="121"/>
                    <a:pt x="2317" y="53"/>
                  </a:cubicBezTo>
                  <a:cubicBezTo>
                    <a:pt x="2300" y="26"/>
                    <a:pt x="2283" y="10"/>
                    <a:pt x="2264" y="6"/>
                  </a:cubicBezTo>
                  <a:cubicBezTo>
                    <a:pt x="2246" y="3"/>
                    <a:pt x="2227" y="12"/>
                    <a:pt x="2207" y="38"/>
                  </a:cubicBezTo>
                  <a:cubicBezTo>
                    <a:pt x="2169" y="86"/>
                    <a:pt x="2129" y="193"/>
                    <a:pt x="2088" y="377"/>
                  </a:cubicBezTo>
                  <a:cubicBezTo>
                    <a:pt x="2087" y="377"/>
                    <a:pt x="2087" y="377"/>
                    <a:pt x="2087" y="377"/>
                  </a:cubicBezTo>
                  <a:cubicBezTo>
                    <a:pt x="2033" y="564"/>
                    <a:pt x="1988" y="618"/>
                    <a:pt x="1947" y="606"/>
                  </a:cubicBezTo>
                  <a:cubicBezTo>
                    <a:pt x="1907" y="595"/>
                    <a:pt x="1872" y="519"/>
                    <a:pt x="1838" y="444"/>
                  </a:cubicBezTo>
                  <a:cubicBezTo>
                    <a:pt x="1804" y="370"/>
                    <a:pt x="1770" y="296"/>
                    <a:pt x="1732" y="282"/>
                  </a:cubicBezTo>
                  <a:cubicBezTo>
                    <a:pt x="1700" y="270"/>
                    <a:pt x="1664" y="300"/>
                    <a:pt x="1622" y="411"/>
                  </a:cubicBezTo>
                  <a:cubicBezTo>
                    <a:pt x="1622" y="411"/>
                    <a:pt x="1622" y="411"/>
                    <a:pt x="1622" y="411"/>
                  </a:cubicBezTo>
                  <a:cubicBezTo>
                    <a:pt x="1606" y="458"/>
                    <a:pt x="1587" y="491"/>
                    <a:pt x="1566" y="509"/>
                  </a:cubicBezTo>
                  <a:cubicBezTo>
                    <a:pt x="1562" y="512"/>
                    <a:pt x="1557" y="515"/>
                    <a:pt x="1553" y="517"/>
                  </a:cubicBezTo>
                  <a:cubicBezTo>
                    <a:pt x="1549" y="519"/>
                    <a:pt x="1545" y="521"/>
                    <a:pt x="1540" y="522"/>
                  </a:cubicBezTo>
                  <a:cubicBezTo>
                    <a:pt x="1540" y="522"/>
                    <a:pt x="1540" y="522"/>
                    <a:pt x="1540" y="522"/>
                  </a:cubicBezTo>
                  <a:cubicBezTo>
                    <a:pt x="1540" y="522"/>
                    <a:pt x="1540" y="522"/>
                    <a:pt x="1540" y="522"/>
                  </a:cubicBezTo>
                  <a:cubicBezTo>
                    <a:pt x="1540" y="522"/>
                    <a:pt x="1540" y="522"/>
                    <a:pt x="1540" y="522"/>
                  </a:cubicBezTo>
                  <a:cubicBezTo>
                    <a:pt x="1512" y="528"/>
                    <a:pt x="1483" y="508"/>
                    <a:pt x="1460" y="459"/>
                  </a:cubicBezTo>
                  <a:cubicBezTo>
                    <a:pt x="1455" y="450"/>
                    <a:pt x="1451" y="439"/>
                    <a:pt x="1447" y="428"/>
                  </a:cubicBezTo>
                  <a:cubicBezTo>
                    <a:pt x="1443" y="416"/>
                    <a:pt x="1439" y="404"/>
                    <a:pt x="1435" y="390"/>
                  </a:cubicBezTo>
                  <a:cubicBezTo>
                    <a:pt x="1435" y="390"/>
                    <a:pt x="1435" y="390"/>
                    <a:pt x="1435" y="390"/>
                  </a:cubicBezTo>
                  <a:cubicBezTo>
                    <a:pt x="1435" y="389"/>
                    <a:pt x="1435" y="389"/>
                    <a:pt x="1435" y="389"/>
                  </a:cubicBezTo>
                  <a:cubicBezTo>
                    <a:pt x="1433" y="356"/>
                    <a:pt x="1410" y="297"/>
                    <a:pt x="1380" y="262"/>
                  </a:cubicBezTo>
                  <a:cubicBezTo>
                    <a:pt x="1368" y="249"/>
                    <a:pt x="1356" y="240"/>
                    <a:pt x="1342" y="237"/>
                  </a:cubicBezTo>
                  <a:cubicBezTo>
                    <a:pt x="1329" y="233"/>
                    <a:pt x="1316" y="236"/>
                    <a:pt x="1302" y="248"/>
                  </a:cubicBezTo>
                  <a:cubicBezTo>
                    <a:pt x="1278" y="269"/>
                    <a:pt x="1254" y="317"/>
                    <a:pt x="1234" y="407"/>
                  </a:cubicBezTo>
                  <a:cubicBezTo>
                    <a:pt x="1204" y="540"/>
                    <a:pt x="1170" y="583"/>
                    <a:pt x="1134" y="579"/>
                  </a:cubicBezTo>
                  <a:cubicBezTo>
                    <a:pt x="1098" y="575"/>
                    <a:pt x="1060" y="523"/>
                    <a:pt x="1022" y="467"/>
                  </a:cubicBezTo>
                  <a:cubicBezTo>
                    <a:pt x="959" y="373"/>
                    <a:pt x="856" y="411"/>
                    <a:pt x="766" y="444"/>
                  </a:cubicBezTo>
                  <a:cubicBezTo>
                    <a:pt x="725" y="460"/>
                    <a:pt x="687" y="474"/>
                    <a:pt x="656" y="474"/>
                  </a:cubicBezTo>
                  <a:cubicBezTo>
                    <a:pt x="613" y="474"/>
                    <a:pt x="585" y="447"/>
                    <a:pt x="584" y="360"/>
                  </a:cubicBezTo>
                  <a:cubicBezTo>
                    <a:pt x="584" y="324"/>
                    <a:pt x="574" y="310"/>
                    <a:pt x="558" y="310"/>
                  </a:cubicBezTo>
                  <a:cubicBezTo>
                    <a:pt x="518" y="310"/>
                    <a:pt x="442" y="394"/>
                    <a:pt x="395" y="445"/>
                  </a:cubicBezTo>
                  <a:cubicBezTo>
                    <a:pt x="389" y="452"/>
                    <a:pt x="384" y="458"/>
                    <a:pt x="379" y="463"/>
                  </a:cubicBezTo>
                  <a:cubicBezTo>
                    <a:pt x="369" y="474"/>
                    <a:pt x="361" y="480"/>
                    <a:pt x="352" y="483"/>
                  </a:cubicBezTo>
                  <a:cubicBezTo>
                    <a:pt x="337" y="489"/>
                    <a:pt x="324" y="484"/>
                    <a:pt x="312" y="472"/>
                  </a:cubicBezTo>
                  <a:cubicBezTo>
                    <a:pt x="301" y="461"/>
                    <a:pt x="291" y="444"/>
                    <a:pt x="283" y="424"/>
                  </a:cubicBezTo>
                  <a:cubicBezTo>
                    <a:pt x="262" y="372"/>
                    <a:pt x="252" y="304"/>
                    <a:pt x="252" y="299"/>
                  </a:cubicBezTo>
                  <a:cubicBezTo>
                    <a:pt x="245" y="237"/>
                    <a:pt x="232" y="197"/>
                    <a:pt x="216" y="179"/>
                  </a:cubicBezTo>
                  <a:cubicBezTo>
                    <a:pt x="209" y="171"/>
                    <a:pt x="201" y="167"/>
                    <a:pt x="194" y="168"/>
                  </a:cubicBezTo>
                  <a:cubicBezTo>
                    <a:pt x="186" y="168"/>
                    <a:pt x="178" y="172"/>
                    <a:pt x="171" y="180"/>
                  </a:cubicBezTo>
                  <a:cubicBezTo>
                    <a:pt x="152" y="200"/>
                    <a:pt x="136" y="243"/>
                    <a:pt x="128" y="306"/>
                  </a:cubicBezTo>
                  <a:cubicBezTo>
                    <a:pt x="116" y="401"/>
                    <a:pt x="83" y="534"/>
                    <a:pt x="52" y="600"/>
                  </a:cubicBezTo>
                  <a:cubicBezTo>
                    <a:pt x="44" y="620"/>
                    <a:pt x="35" y="633"/>
                    <a:pt x="27" y="640"/>
                  </a:cubicBezTo>
                  <a:cubicBezTo>
                    <a:pt x="19" y="646"/>
                    <a:pt x="11" y="644"/>
                    <a:pt x="6" y="631"/>
                  </a:cubicBezTo>
                  <a:cubicBezTo>
                    <a:pt x="4" y="627"/>
                    <a:pt x="2" y="620"/>
                    <a:pt x="0" y="612"/>
                  </a:cubicBezTo>
                  <a:lnTo>
                    <a:pt x="0" y="595"/>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p:cNvSpPr>
              <a:spLocks/>
            </p:cNvSpPr>
            <p:nvPr/>
          </p:nvSpPr>
          <p:spPr bwMode="auto">
            <a:xfrm>
              <a:off x="2798730" y="1882451"/>
              <a:ext cx="8261351" cy="1211263"/>
            </a:xfrm>
            <a:custGeom>
              <a:avLst/>
              <a:gdLst>
                <a:gd name="T0" fmla="*/ 29 w 4762"/>
                <a:gd name="T1" fmla="*/ 592 h 703"/>
                <a:gd name="T2" fmla="*/ 172 w 4762"/>
                <a:gd name="T3" fmla="*/ 166 h 703"/>
                <a:gd name="T4" fmla="*/ 258 w 4762"/>
                <a:gd name="T5" fmla="*/ 278 h 703"/>
                <a:gd name="T6" fmla="*/ 355 w 4762"/>
                <a:gd name="T7" fmla="*/ 446 h 703"/>
                <a:gd name="T8" fmla="*/ 561 w 4762"/>
                <a:gd name="T9" fmla="*/ 285 h 703"/>
                <a:gd name="T10" fmla="*/ 769 w 4762"/>
                <a:gd name="T11" fmla="*/ 410 h 703"/>
                <a:gd name="T12" fmla="*/ 1234 w 4762"/>
                <a:gd name="T13" fmla="*/ 378 h 703"/>
                <a:gd name="T14" fmla="*/ 1386 w 4762"/>
                <a:gd name="T15" fmla="*/ 243 h 703"/>
                <a:gd name="T16" fmla="*/ 1465 w 4762"/>
                <a:gd name="T17" fmla="*/ 425 h 703"/>
                <a:gd name="T18" fmla="*/ 1543 w 4762"/>
                <a:gd name="T19" fmla="*/ 482 h 703"/>
                <a:gd name="T20" fmla="*/ 1567 w 4762"/>
                <a:gd name="T21" fmla="*/ 470 h 703"/>
                <a:gd name="T22" fmla="*/ 1738 w 4762"/>
                <a:gd name="T23" fmla="*/ 260 h 703"/>
                <a:gd name="T24" fmla="*/ 2088 w 4762"/>
                <a:gd name="T25" fmla="*/ 350 h 703"/>
                <a:gd name="T26" fmla="*/ 2324 w 4762"/>
                <a:gd name="T27" fmla="*/ 50 h 703"/>
                <a:gd name="T28" fmla="*/ 2588 w 4762"/>
                <a:gd name="T29" fmla="*/ 700 h 703"/>
                <a:gd name="T30" fmla="*/ 2800 w 4762"/>
                <a:gd name="T31" fmla="*/ 316 h 703"/>
                <a:gd name="T32" fmla="*/ 2925 w 4762"/>
                <a:gd name="T33" fmla="*/ 420 h 703"/>
                <a:gd name="T34" fmla="*/ 3064 w 4762"/>
                <a:gd name="T35" fmla="*/ 347 h 703"/>
                <a:gd name="T36" fmla="*/ 3201 w 4762"/>
                <a:gd name="T37" fmla="*/ 514 h 703"/>
                <a:gd name="T38" fmla="*/ 3281 w 4762"/>
                <a:gd name="T39" fmla="*/ 413 h 703"/>
                <a:gd name="T40" fmla="*/ 3450 w 4762"/>
                <a:gd name="T41" fmla="*/ 432 h 703"/>
                <a:gd name="T42" fmla="*/ 3508 w 4762"/>
                <a:gd name="T43" fmla="*/ 383 h 703"/>
                <a:gd name="T44" fmla="*/ 3825 w 4762"/>
                <a:gd name="T45" fmla="*/ 427 h 703"/>
                <a:gd name="T46" fmla="*/ 4083 w 4762"/>
                <a:gd name="T47" fmla="*/ 283 h 703"/>
                <a:gd name="T48" fmla="*/ 4289 w 4762"/>
                <a:gd name="T49" fmla="*/ 447 h 703"/>
                <a:gd name="T50" fmla="*/ 4386 w 4762"/>
                <a:gd name="T51" fmla="*/ 438 h 703"/>
                <a:gd name="T52" fmla="*/ 4495 w 4762"/>
                <a:gd name="T53" fmla="*/ 299 h 703"/>
                <a:gd name="T54" fmla="*/ 4573 w 4762"/>
                <a:gd name="T55" fmla="*/ 321 h 703"/>
                <a:gd name="T56" fmla="*/ 4725 w 4762"/>
                <a:gd name="T57" fmla="*/ 350 h 703"/>
                <a:gd name="T58" fmla="*/ 4728 w 4762"/>
                <a:gd name="T59" fmla="*/ 351 h 703"/>
                <a:gd name="T60" fmla="*/ 4571 w 4762"/>
                <a:gd name="T61" fmla="*/ 322 h 703"/>
                <a:gd name="T62" fmla="*/ 4497 w 4762"/>
                <a:gd name="T63" fmla="*/ 301 h 703"/>
                <a:gd name="T64" fmla="*/ 4388 w 4762"/>
                <a:gd name="T65" fmla="*/ 440 h 703"/>
                <a:gd name="T66" fmla="*/ 4287 w 4762"/>
                <a:gd name="T67" fmla="*/ 449 h 703"/>
                <a:gd name="T68" fmla="*/ 4082 w 4762"/>
                <a:gd name="T69" fmla="*/ 286 h 703"/>
                <a:gd name="T70" fmla="*/ 3824 w 4762"/>
                <a:gd name="T71" fmla="*/ 429 h 703"/>
                <a:gd name="T72" fmla="*/ 3511 w 4762"/>
                <a:gd name="T73" fmla="*/ 384 h 703"/>
                <a:gd name="T74" fmla="*/ 3448 w 4762"/>
                <a:gd name="T75" fmla="*/ 434 h 703"/>
                <a:gd name="T76" fmla="*/ 3284 w 4762"/>
                <a:gd name="T77" fmla="*/ 414 h 703"/>
                <a:gd name="T78" fmla="*/ 3199 w 4762"/>
                <a:gd name="T79" fmla="*/ 516 h 703"/>
                <a:gd name="T80" fmla="*/ 3067 w 4762"/>
                <a:gd name="T81" fmla="*/ 349 h 703"/>
                <a:gd name="T82" fmla="*/ 2923 w 4762"/>
                <a:gd name="T83" fmla="*/ 423 h 703"/>
                <a:gd name="T84" fmla="*/ 2800 w 4762"/>
                <a:gd name="T85" fmla="*/ 319 h 703"/>
                <a:gd name="T86" fmla="*/ 2588 w 4762"/>
                <a:gd name="T87" fmla="*/ 702 h 703"/>
                <a:gd name="T88" fmla="*/ 2321 w 4762"/>
                <a:gd name="T89" fmla="*/ 51 h 703"/>
                <a:gd name="T90" fmla="*/ 2091 w 4762"/>
                <a:gd name="T91" fmla="*/ 350 h 703"/>
                <a:gd name="T92" fmla="*/ 1841 w 4762"/>
                <a:gd name="T93" fmla="*/ 412 h 703"/>
                <a:gd name="T94" fmla="*/ 1569 w 4762"/>
                <a:gd name="T95" fmla="*/ 472 h 703"/>
                <a:gd name="T96" fmla="*/ 1544 w 4762"/>
                <a:gd name="T97" fmla="*/ 485 h 703"/>
                <a:gd name="T98" fmla="*/ 1463 w 4762"/>
                <a:gd name="T99" fmla="*/ 427 h 703"/>
                <a:gd name="T100" fmla="*/ 1438 w 4762"/>
                <a:gd name="T101" fmla="*/ 362 h 703"/>
                <a:gd name="T102" fmla="*/ 1384 w 4762"/>
                <a:gd name="T103" fmla="*/ 245 h 703"/>
                <a:gd name="T104" fmla="*/ 1237 w 4762"/>
                <a:gd name="T105" fmla="*/ 378 h 703"/>
                <a:gd name="T106" fmla="*/ 770 w 4762"/>
                <a:gd name="T107" fmla="*/ 413 h 703"/>
                <a:gd name="T108" fmla="*/ 561 w 4762"/>
                <a:gd name="T109" fmla="*/ 288 h 703"/>
                <a:gd name="T110" fmla="*/ 356 w 4762"/>
                <a:gd name="T111" fmla="*/ 448 h 703"/>
                <a:gd name="T112" fmla="*/ 255 w 4762"/>
                <a:gd name="T113" fmla="*/ 278 h 703"/>
                <a:gd name="T114" fmla="*/ 174 w 4762"/>
                <a:gd name="T115" fmla="*/ 168 h 703"/>
                <a:gd name="T116" fmla="*/ 30 w 4762"/>
                <a:gd name="T117" fmla="*/ 594 h 703"/>
                <a:gd name="T118" fmla="*/ 0 w 4762"/>
                <a:gd name="T119" fmla="*/ 514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2" h="703">
                  <a:moveTo>
                    <a:pt x="0" y="514"/>
                  </a:moveTo>
                  <a:cubicBezTo>
                    <a:pt x="2" y="550"/>
                    <a:pt x="6" y="573"/>
                    <a:pt x="11" y="585"/>
                  </a:cubicBezTo>
                  <a:cubicBezTo>
                    <a:pt x="16" y="595"/>
                    <a:pt x="22" y="597"/>
                    <a:pt x="29" y="592"/>
                  </a:cubicBezTo>
                  <a:cubicBezTo>
                    <a:pt x="36" y="586"/>
                    <a:pt x="44" y="574"/>
                    <a:pt x="53" y="556"/>
                  </a:cubicBezTo>
                  <a:cubicBezTo>
                    <a:pt x="83" y="495"/>
                    <a:pt x="117" y="372"/>
                    <a:pt x="129" y="284"/>
                  </a:cubicBezTo>
                  <a:cubicBezTo>
                    <a:pt x="137" y="225"/>
                    <a:pt x="153" y="185"/>
                    <a:pt x="172" y="166"/>
                  </a:cubicBezTo>
                  <a:cubicBezTo>
                    <a:pt x="180" y="158"/>
                    <a:pt x="188" y="153"/>
                    <a:pt x="197" y="153"/>
                  </a:cubicBezTo>
                  <a:cubicBezTo>
                    <a:pt x="205" y="153"/>
                    <a:pt x="214" y="157"/>
                    <a:pt x="221" y="165"/>
                  </a:cubicBezTo>
                  <a:cubicBezTo>
                    <a:pt x="238" y="182"/>
                    <a:pt x="251" y="219"/>
                    <a:pt x="258" y="278"/>
                  </a:cubicBezTo>
                  <a:cubicBezTo>
                    <a:pt x="258" y="282"/>
                    <a:pt x="267" y="342"/>
                    <a:pt x="287" y="389"/>
                  </a:cubicBezTo>
                  <a:cubicBezTo>
                    <a:pt x="295" y="408"/>
                    <a:pt x="305" y="425"/>
                    <a:pt x="316" y="436"/>
                  </a:cubicBezTo>
                  <a:cubicBezTo>
                    <a:pt x="327" y="446"/>
                    <a:pt x="340" y="451"/>
                    <a:pt x="355" y="446"/>
                  </a:cubicBezTo>
                  <a:cubicBezTo>
                    <a:pt x="363" y="443"/>
                    <a:pt x="371" y="437"/>
                    <a:pt x="380" y="429"/>
                  </a:cubicBezTo>
                  <a:cubicBezTo>
                    <a:pt x="385" y="424"/>
                    <a:pt x="391" y="418"/>
                    <a:pt x="397" y="411"/>
                  </a:cubicBezTo>
                  <a:cubicBezTo>
                    <a:pt x="444" y="363"/>
                    <a:pt x="520" y="285"/>
                    <a:pt x="561" y="285"/>
                  </a:cubicBezTo>
                  <a:cubicBezTo>
                    <a:pt x="579" y="285"/>
                    <a:pt x="590" y="299"/>
                    <a:pt x="590" y="334"/>
                  </a:cubicBezTo>
                  <a:cubicBezTo>
                    <a:pt x="591" y="414"/>
                    <a:pt x="618" y="438"/>
                    <a:pt x="659" y="438"/>
                  </a:cubicBezTo>
                  <a:cubicBezTo>
                    <a:pt x="690" y="437"/>
                    <a:pt x="728" y="424"/>
                    <a:pt x="769" y="410"/>
                  </a:cubicBezTo>
                  <a:cubicBezTo>
                    <a:pt x="859" y="379"/>
                    <a:pt x="963" y="343"/>
                    <a:pt x="1028" y="432"/>
                  </a:cubicBezTo>
                  <a:cubicBezTo>
                    <a:pt x="1066" y="484"/>
                    <a:pt x="1103" y="531"/>
                    <a:pt x="1137" y="535"/>
                  </a:cubicBezTo>
                  <a:cubicBezTo>
                    <a:pt x="1172" y="539"/>
                    <a:pt x="1204" y="499"/>
                    <a:pt x="1234" y="378"/>
                  </a:cubicBezTo>
                  <a:cubicBezTo>
                    <a:pt x="1255" y="294"/>
                    <a:pt x="1279" y="248"/>
                    <a:pt x="1303" y="229"/>
                  </a:cubicBezTo>
                  <a:cubicBezTo>
                    <a:pt x="1318" y="217"/>
                    <a:pt x="1333" y="214"/>
                    <a:pt x="1347" y="217"/>
                  </a:cubicBezTo>
                  <a:cubicBezTo>
                    <a:pt x="1361" y="221"/>
                    <a:pt x="1374" y="230"/>
                    <a:pt x="1386" y="243"/>
                  </a:cubicBezTo>
                  <a:cubicBezTo>
                    <a:pt x="1417" y="276"/>
                    <a:pt x="1439" y="330"/>
                    <a:pt x="1441" y="361"/>
                  </a:cubicBezTo>
                  <a:cubicBezTo>
                    <a:pt x="1445" y="374"/>
                    <a:pt x="1448" y="386"/>
                    <a:pt x="1453" y="396"/>
                  </a:cubicBezTo>
                  <a:cubicBezTo>
                    <a:pt x="1457" y="407"/>
                    <a:pt x="1461" y="417"/>
                    <a:pt x="1465" y="425"/>
                  </a:cubicBezTo>
                  <a:cubicBezTo>
                    <a:pt x="1488" y="470"/>
                    <a:pt x="1516" y="488"/>
                    <a:pt x="1543" y="482"/>
                  </a:cubicBezTo>
                  <a:cubicBezTo>
                    <a:pt x="1543" y="482"/>
                    <a:pt x="1543" y="482"/>
                    <a:pt x="1543" y="482"/>
                  </a:cubicBezTo>
                  <a:cubicBezTo>
                    <a:pt x="1543" y="482"/>
                    <a:pt x="1543" y="482"/>
                    <a:pt x="1543" y="482"/>
                  </a:cubicBezTo>
                  <a:cubicBezTo>
                    <a:pt x="1543" y="482"/>
                    <a:pt x="1543" y="482"/>
                    <a:pt x="1543" y="482"/>
                  </a:cubicBezTo>
                  <a:cubicBezTo>
                    <a:pt x="1547" y="481"/>
                    <a:pt x="1551" y="480"/>
                    <a:pt x="1555" y="478"/>
                  </a:cubicBezTo>
                  <a:cubicBezTo>
                    <a:pt x="1559" y="476"/>
                    <a:pt x="1563" y="473"/>
                    <a:pt x="1567" y="470"/>
                  </a:cubicBezTo>
                  <a:cubicBezTo>
                    <a:pt x="1588" y="454"/>
                    <a:pt x="1607" y="424"/>
                    <a:pt x="1622" y="381"/>
                  </a:cubicBezTo>
                  <a:cubicBezTo>
                    <a:pt x="1622" y="381"/>
                    <a:pt x="1622" y="381"/>
                    <a:pt x="1622" y="381"/>
                  </a:cubicBezTo>
                  <a:cubicBezTo>
                    <a:pt x="1666" y="274"/>
                    <a:pt x="1704" y="246"/>
                    <a:pt x="1738" y="260"/>
                  </a:cubicBezTo>
                  <a:cubicBezTo>
                    <a:pt x="1777" y="276"/>
                    <a:pt x="1810" y="343"/>
                    <a:pt x="1843" y="411"/>
                  </a:cubicBezTo>
                  <a:cubicBezTo>
                    <a:pt x="1877" y="480"/>
                    <a:pt x="1911" y="548"/>
                    <a:pt x="1949" y="560"/>
                  </a:cubicBezTo>
                  <a:cubicBezTo>
                    <a:pt x="1989" y="572"/>
                    <a:pt x="2033" y="524"/>
                    <a:pt x="2088" y="350"/>
                  </a:cubicBezTo>
                  <a:cubicBezTo>
                    <a:pt x="2129" y="180"/>
                    <a:pt x="2169" y="81"/>
                    <a:pt x="2207" y="35"/>
                  </a:cubicBezTo>
                  <a:cubicBezTo>
                    <a:pt x="2228" y="9"/>
                    <a:pt x="2249" y="0"/>
                    <a:pt x="2268" y="3"/>
                  </a:cubicBezTo>
                  <a:cubicBezTo>
                    <a:pt x="2288" y="7"/>
                    <a:pt x="2306" y="23"/>
                    <a:pt x="2324" y="50"/>
                  </a:cubicBezTo>
                  <a:cubicBezTo>
                    <a:pt x="2366" y="114"/>
                    <a:pt x="2403" y="237"/>
                    <a:pt x="2432" y="380"/>
                  </a:cubicBezTo>
                  <a:cubicBezTo>
                    <a:pt x="2462" y="529"/>
                    <a:pt x="2497" y="623"/>
                    <a:pt x="2534" y="668"/>
                  </a:cubicBezTo>
                  <a:cubicBezTo>
                    <a:pt x="2552" y="689"/>
                    <a:pt x="2570" y="700"/>
                    <a:pt x="2588" y="700"/>
                  </a:cubicBezTo>
                  <a:cubicBezTo>
                    <a:pt x="2605" y="699"/>
                    <a:pt x="2623" y="689"/>
                    <a:pt x="2640" y="668"/>
                  </a:cubicBezTo>
                  <a:cubicBezTo>
                    <a:pt x="2678" y="624"/>
                    <a:pt x="2713" y="534"/>
                    <a:pt x="2741" y="406"/>
                  </a:cubicBezTo>
                  <a:cubicBezTo>
                    <a:pt x="2757" y="332"/>
                    <a:pt x="2777" y="311"/>
                    <a:pt x="2800" y="316"/>
                  </a:cubicBezTo>
                  <a:cubicBezTo>
                    <a:pt x="2819" y="321"/>
                    <a:pt x="2840" y="343"/>
                    <a:pt x="2862" y="367"/>
                  </a:cubicBezTo>
                  <a:cubicBezTo>
                    <a:pt x="2871" y="377"/>
                    <a:pt x="2882" y="388"/>
                    <a:pt x="2892" y="398"/>
                  </a:cubicBezTo>
                  <a:cubicBezTo>
                    <a:pt x="2902" y="407"/>
                    <a:pt x="2912" y="415"/>
                    <a:pt x="2925" y="420"/>
                  </a:cubicBezTo>
                  <a:cubicBezTo>
                    <a:pt x="2937" y="425"/>
                    <a:pt x="2950" y="428"/>
                    <a:pt x="2966" y="427"/>
                  </a:cubicBezTo>
                  <a:cubicBezTo>
                    <a:pt x="2966" y="427"/>
                    <a:pt x="2966" y="427"/>
                    <a:pt x="2966" y="427"/>
                  </a:cubicBezTo>
                  <a:cubicBezTo>
                    <a:pt x="3005" y="423"/>
                    <a:pt x="3037" y="382"/>
                    <a:pt x="3064" y="347"/>
                  </a:cubicBezTo>
                  <a:cubicBezTo>
                    <a:pt x="3084" y="323"/>
                    <a:pt x="3100" y="302"/>
                    <a:pt x="3115" y="299"/>
                  </a:cubicBezTo>
                  <a:cubicBezTo>
                    <a:pt x="3134" y="296"/>
                    <a:pt x="3150" y="323"/>
                    <a:pt x="3164" y="411"/>
                  </a:cubicBezTo>
                  <a:cubicBezTo>
                    <a:pt x="3172" y="463"/>
                    <a:pt x="3186" y="498"/>
                    <a:pt x="3201" y="514"/>
                  </a:cubicBezTo>
                  <a:cubicBezTo>
                    <a:pt x="3208" y="522"/>
                    <a:pt x="3215" y="525"/>
                    <a:pt x="3222" y="526"/>
                  </a:cubicBezTo>
                  <a:cubicBezTo>
                    <a:pt x="3229" y="526"/>
                    <a:pt x="3236" y="522"/>
                    <a:pt x="3243" y="515"/>
                  </a:cubicBezTo>
                  <a:cubicBezTo>
                    <a:pt x="3258" y="499"/>
                    <a:pt x="3272" y="465"/>
                    <a:pt x="3281" y="413"/>
                  </a:cubicBezTo>
                  <a:cubicBezTo>
                    <a:pt x="3291" y="355"/>
                    <a:pt x="3310" y="267"/>
                    <a:pt x="3332" y="229"/>
                  </a:cubicBezTo>
                  <a:cubicBezTo>
                    <a:pt x="3356" y="190"/>
                    <a:pt x="3384" y="202"/>
                    <a:pt x="3412" y="347"/>
                  </a:cubicBezTo>
                  <a:cubicBezTo>
                    <a:pt x="3419" y="386"/>
                    <a:pt x="3434" y="417"/>
                    <a:pt x="3450" y="432"/>
                  </a:cubicBezTo>
                  <a:cubicBezTo>
                    <a:pt x="3456" y="439"/>
                    <a:pt x="3462" y="442"/>
                    <a:pt x="3468" y="443"/>
                  </a:cubicBezTo>
                  <a:cubicBezTo>
                    <a:pt x="3474" y="444"/>
                    <a:pt x="3480" y="442"/>
                    <a:pt x="3486" y="437"/>
                  </a:cubicBezTo>
                  <a:cubicBezTo>
                    <a:pt x="3495" y="429"/>
                    <a:pt x="3503" y="411"/>
                    <a:pt x="3508" y="383"/>
                  </a:cubicBezTo>
                  <a:cubicBezTo>
                    <a:pt x="3516" y="343"/>
                    <a:pt x="3545" y="335"/>
                    <a:pt x="3585" y="342"/>
                  </a:cubicBezTo>
                  <a:cubicBezTo>
                    <a:pt x="3619" y="348"/>
                    <a:pt x="3661" y="365"/>
                    <a:pt x="3705" y="383"/>
                  </a:cubicBezTo>
                  <a:cubicBezTo>
                    <a:pt x="3745" y="400"/>
                    <a:pt x="3787" y="417"/>
                    <a:pt x="3825" y="427"/>
                  </a:cubicBezTo>
                  <a:cubicBezTo>
                    <a:pt x="3896" y="445"/>
                    <a:pt x="3955" y="440"/>
                    <a:pt x="3975" y="363"/>
                  </a:cubicBezTo>
                  <a:cubicBezTo>
                    <a:pt x="3982" y="337"/>
                    <a:pt x="3994" y="317"/>
                    <a:pt x="4010" y="304"/>
                  </a:cubicBezTo>
                  <a:cubicBezTo>
                    <a:pt x="4030" y="288"/>
                    <a:pt x="4055" y="281"/>
                    <a:pt x="4083" y="283"/>
                  </a:cubicBezTo>
                  <a:cubicBezTo>
                    <a:pt x="4110" y="284"/>
                    <a:pt x="4140" y="294"/>
                    <a:pt x="4168" y="311"/>
                  </a:cubicBezTo>
                  <a:cubicBezTo>
                    <a:pt x="4214" y="338"/>
                    <a:pt x="4258" y="382"/>
                    <a:pt x="4284" y="439"/>
                  </a:cubicBezTo>
                  <a:cubicBezTo>
                    <a:pt x="4285" y="442"/>
                    <a:pt x="4287" y="444"/>
                    <a:pt x="4289" y="447"/>
                  </a:cubicBezTo>
                  <a:cubicBezTo>
                    <a:pt x="4296" y="454"/>
                    <a:pt x="4306" y="460"/>
                    <a:pt x="4319" y="462"/>
                  </a:cubicBezTo>
                  <a:cubicBezTo>
                    <a:pt x="4331" y="464"/>
                    <a:pt x="4346" y="462"/>
                    <a:pt x="4361" y="455"/>
                  </a:cubicBezTo>
                  <a:cubicBezTo>
                    <a:pt x="4369" y="451"/>
                    <a:pt x="4377" y="446"/>
                    <a:pt x="4386" y="438"/>
                  </a:cubicBezTo>
                  <a:cubicBezTo>
                    <a:pt x="4393" y="432"/>
                    <a:pt x="4401" y="423"/>
                    <a:pt x="4409" y="414"/>
                  </a:cubicBezTo>
                  <a:cubicBezTo>
                    <a:pt x="4417" y="404"/>
                    <a:pt x="4426" y="393"/>
                    <a:pt x="4434" y="380"/>
                  </a:cubicBezTo>
                  <a:cubicBezTo>
                    <a:pt x="4458" y="344"/>
                    <a:pt x="4478" y="318"/>
                    <a:pt x="4495" y="299"/>
                  </a:cubicBezTo>
                  <a:cubicBezTo>
                    <a:pt x="4512" y="281"/>
                    <a:pt x="4526" y="270"/>
                    <a:pt x="4537" y="265"/>
                  </a:cubicBezTo>
                  <a:cubicBezTo>
                    <a:pt x="4548" y="260"/>
                    <a:pt x="4555" y="267"/>
                    <a:pt x="4561" y="280"/>
                  </a:cubicBezTo>
                  <a:cubicBezTo>
                    <a:pt x="4565" y="291"/>
                    <a:pt x="4569" y="305"/>
                    <a:pt x="4573" y="321"/>
                  </a:cubicBezTo>
                  <a:cubicBezTo>
                    <a:pt x="4586" y="371"/>
                    <a:pt x="4604" y="439"/>
                    <a:pt x="4664" y="447"/>
                  </a:cubicBezTo>
                  <a:cubicBezTo>
                    <a:pt x="4705" y="452"/>
                    <a:pt x="4713" y="411"/>
                    <a:pt x="4722" y="367"/>
                  </a:cubicBezTo>
                  <a:cubicBezTo>
                    <a:pt x="4723" y="362"/>
                    <a:pt x="4724" y="356"/>
                    <a:pt x="4725" y="350"/>
                  </a:cubicBezTo>
                  <a:cubicBezTo>
                    <a:pt x="4734" y="307"/>
                    <a:pt x="4746" y="282"/>
                    <a:pt x="4762" y="278"/>
                  </a:cubicBezTo>
                  <a:cubicBezTo>
                    <a:pt x="4762" y="281"/>
                    <a:pt x="4762" y="281"/>
                    <a:pt x="4762" y="281"/>
                  </a:cubicBezTo>
                  <a:cubicBezTo>
                    <a:pt x="4748" y="285"/>
                    <a:pt x="4737" y="309"/>
                    <a:pt x="4728" y="351"/>
                  </a:cubicBezTo>
                  <a:cubicBezTo>
                    <a:pt x="4727" y="357"/>
                    <a:pt x="4726" y="362"/>
                    <a:pt x="4725" y="368"/>
                  </a:cubicBezTo>
                  <a:cubicBezTo>
                    <a:pt x="4716" y="413"/>
                    <a:pt x="4708" y="455"/>
                    <a:pt x="4664" y="450"/>
                  </a:cubicBezTo>
                  <a:cubicBezTo>
                    <a:pt x="4602" y="442"/>
                    <a:pt x="4584" y="373"/>
                    <a:pt x="4571" y="322"/>
                  </a:cubicBezTo>
                  <a:cubicBezTo>
                    <a:pt x="4566" y="306"/>
                    <a:pt x="4563" y="292"/>
                    <a:pt x="4558" y="282"/>
                  </a:cubicBezTo>
                  <a:cubicBezTo>
                    <a:pt x="4553" y="270"/>
                    <a:pt x="4547" y="264"/>
                    <a:pt x="4538" y="268"/>
                  </a:cubicBezTo>
                  <a:cubicBezTo>
                    <a:pt x="4527" y="272"/>
                    <a:pt x="4514" y="283"/>
                    <a:pt x="4497" y="301"/>
                  </a:cubicBezTo>
                  <a:cubicBezTo>
                    <a:pt x="4481" y="320"/>
                    <a:pt x="4461" y="346"/>
                    <a:pt x="4437" y="381"/>
                  </a:cubicBezTo>
                  <a:cubicBezTo>
                    <a:pt x="4428" y="394"/>
                    <a:pt x="4419" y="406"/>
                    <a:pt x="4411" y="415"/>
                  </a:cubicBezTo>
                  <a:cubicBezTo>
                    <a:pt x="4403" y="425"/>
                    <a:pt x="4395" y="434"/>
                    <a:pt x="4388" y="440"/>
                  </a:cubicBezTo>
                  <a:cubicBezTo>
                    <a:pt x="4379" y="448"/>
                    <a:pt x="4370" y="454"/>
                    <a:pt x="4362" y="458"/>
                  </a:cubicBezTo>
                  <a:cubicBezTo>
                    <a:pt x="4346" y="465"/>
                    <a:pt x="4331" y="466"/>
                    <a:pt x="4318" y="464"/>
                  </a:cubicBezTo>
                  <a:cubicBezTo>
                    <a:pt x="4305" y="462"/>
                    <a:pt x="4294" y="456"/>
                    <a:pt x="4287" y="449"/>
                  </a:cubicBezTo>
                  <a:cubicBezTo>
                    <a:pt x="4285" y="446"/>
                    <a:pt x="4283" y="443"/>
                    <a:pt x="4281" y="440"/>
                  </a:cubicBezTo>
                  <a:cubicBezTo>
                    <a:pt x="4256" y="384"/>
                    <a:pt x="4213" y="340"/>
                    <a:pt x="4167" y="313"/>
                  </a:cubicBezTo>
                  <a:cubicBezTo>
                    <a:pt x="4139" y="297"/>
                    <a:pt x="4109" y="287"/>
                    <a:pt x="4082" y="286"/>
                  </a:cubicBezTo>
                  <a:cubicBezTo>
                    <a:pt x="4055" y="284"/>
                    <a:pt x="4031" y="291"/>
                    <a:pt x="4012" y="307"/>
                  </a:cubicBezTo>
                  <a:cubicBezTo>
                    <a:pt x="3996" y="319"/>
                    <a:pt x="3985" y="338"/>
                    <a:pt x="3978" y="363"/>
                  </a:cubicBezTo>
                  <a:cubicBezTo>
                    <a:pt x="3958" y="442"/>
                    <a:pt x="3896" y="448"/>
                    <a:pt x="3824" y="429"/>
                  </a:cubicBezTo>
                  <a:cubicBezTo>
                    <a:pt x="3786" y="419"/>
                    <a:pt x="3744" y="402"/>
                    <a:pt x="3704" y="386"/>
                  </a:cubicBezTo>
                  <a:cubicBezTo>
                    <a:pt x="3660" y="368"/>
                    <a:pt x="3618" y="351"/>
                    <a:pt x="3584" y="345"/>
                  </a:cubicBezTo>
                  <a:cubicBezTo>
                    <a:pt x="3546" y="338"/>
                    <a:pt x="3518" y="345"/>
                    <a:pt x="3511" y="384"/>
                  </a:cubicBezTo>
                  <a:cubicBezTo>
                    <a:pt x="3506" y="413"/>
                    <a:pt x="3497" y="431"/>
                    <a:pt x="3488" y="439"/>
                  </a:cubicBezTo>
                  <a:cubicBezTo>
                    <a:pt x="3482" y="445"/>
                    <a:pt x="3475" y="447"/>
                    <a:pt x="3468" y="446"/>
                  </a:cubicBezTo>
                  <a:cubicBezTo>
                    <a:pt x="3461" y="445"/>
                    <a:pt x="3454" y="441"/>
                    <a:pt x="3448" y="434"/>
                  </a:cubicBezTo>
                  <a:cubicBezTo>
                    <a:pt x="3432" y="418"/>
                    <a:pt x="3417" y="387"/>
                    <a:pt x="3409" y="348"/>
                  </a:cubicBezTo>
                  <a:cubicBezTo>
                    <a:pt x="3382" y="208"/>
                    <a:pt x="3356" y="194"/>
                    <a:pt x="3335" y="230"/>
                  </a:cubicBezTo>
                  <a:cubicBezTo>
                    <a:pt x="3312" y="268"/>
                    <a:pt x="3294" y="356"/>
                    <a:pt x="3284" y="414"/>
                  </a:cubicBezTo>
                  <a:cubicBezTo>
                    <a:pt x="3275" y="466"/>
                    <a:pt x="3261" y="500"/>
                    <a:pt x="3245" y="517"/>
                  </a:cubicBezTo>
                  <a:cubicBezTo>
                    <a:pt x="3237" y="525"/>
                    <a:pt x="3230" y="528"/>
                    <a:pt x="3222" y="528"/>
                  </a:cubicBezTo>
                  <a:cubicBezTo>
                    <a:pt x="3214" y="528"/>
                    <a:pt x="3206" y="524"/>
                    <a:pt x="3199" y="516"/>
                  </a:cubicBezTo>
                  <a:cubicBezTo>
                    <a:pt x="3183" y="499"/>
                    <a:pt x="3170" y="464"/>
                    <a:pt x="3161" y="411"/>
                  </a:cubicBezTo>
                  <a:cubicBezTo>
                    <a:pt x="3148" y="326"/>
                    <a:pt x="3133" y="299"/>
                    <a:pt x="3116" y="302"/>
                  </a:cubicBezTo>
                  <a:cubicBezTo>
                    <a:pt x="3102" y="304"/>
                    <a:pt x="3086" y="325"/>
                    <a:pt x="3067" y="349"/>
                  </a:cubicBezTo>
                  <a:cubicBezTo>
                    <a:pt x="3039" y="384"/>
                    <a:pt x="3007" y="426"/>
                    <a:pt x="2966" y="430"/>
                  </a:cubicBezTo>
                  <a:cubicBezTo>
                    <a:pt x="2966" y="430"/>
                    <a:pt x="2966" y="430"/>
                    <a:pt x="2966" y="430"/>
                  </a:cubicBezTo>
                  <a:cubicBezTo>
                    <a:pt x="2950" y="431"/>
                    <a:pt x="2936" y="428"/>
                    <a:pt x="2923" y="423"/>
                  </a:cubicBezTo>
                  <a:cubicBezTo>
                    <a:pt x="2911" y="417"/>
                    <a:pt x="2900" y="409"/>
                    <a:pt x="2890" y="400"/>
                  </a:cubicBezTo>
                  <a:cubicBezTo>
                    <a:pt x="2880" y="390"/>
                    <a:pt x="2869" y="379"/>
                    <a:pt x="2860" y="368"/>
                  </a:cubicBezTo>
                  <a:cubicBezTo>
                    <a:pt x="2838" y="345"/>
                    <a:pt x="2818" y="323"/>
                    <a:pt x="2800" y="319"/>
                  </a:cubicBezTo>
                  <a:cubicBezTo>
                    <a:pt x="2778" y="314"/>
                    <a:pt x="2759" y="334"/>
                    <a:pt x="2744" y="406"/>
                  </a:cubicBezTo>
                  <a:cubicBezTo>
                    <a:pt x="2715" y="535"/>
                    <a:pt x="2680" y="625"/>
                    <a:pt x="2642" y="670"/>
                  </a:cubicBezTo>
                  <a:cubicBezTo>
                    <a:pt x="2625" y="691"/>
                    <a:pt x="2606" y="702"/>
                    <a:pt x="2588" y="702"/>
                  </a:cubicBezTo>
                  <a:cubicBezTo>
                    <a:pt x="2569" y="703"/>
                    <a:pt x="2550" y="692"/>
                    <a:pt x="2532" y="670"/>
                  </a:cubicBezTo>
                  <a:cubicBezTo>
                    <a:pt x="2495" y="624"/>
                    <a:pt x="2459" y="530"/>
                    <a:pt x="2429" y="380"/>
                  </a:cubicBezTo>
                  <a:cubicBezTo>
                    <a:pt x="2400" y="238"/>
                    <a:pt x="2364" y="115"/>
                    <a:pt x="2321" y="51"/>
                  </a:cubicBezTo>
                  <a:cubicBezTo>
                    <a:pt x="2304" y="26"/>
                    <a:pt x="2286" y="10"/>
                    <a:pt x="2268" y="6"/>
                  </a:cubicBezTo>
                  <a:cubicBezTo>
                    <a:pt x="2249" y="3"/>
                    <a:pt x="2230" y="12"/>
                    <a:pt x="2210" y="36"/>
                  </a:cubicBezTo>
                  <a:cubicBezTo>
                    <a:pt x="2172" y="82"/>
                    <a:pt x="2132" y="181"/>
                    <a:pt x="2091" y="350"/>
                  </a:cubicBezTo>
                  <a:cubicBezTo>
                    <a:pt x="2091" y="350"/>
                    <a:pt x="2091" y="350"/>
                    <a:pt x="2091" y="350"/>
                  </a:cubicBezTo>
                  <a:cubicBezTo>
                    <a:pt x="2035" y="526"/>
                    <a:pt x="1990" y="576"/>
                    <a:pt x="1949" y="563"/>
                  </a:cubicBezTo>
                  <a:cubicBezTo>
                    <a:pt x="1909" y="550"/>
                    <a:pt x="1875" y="481"/>
                    <a:pt x="1841" y="412"/>
                  </a:cubicBezTo>
                  <a:cubicBezTo>
                    <a:pt x="1808" y="345"/>
                    <a:pt x="1775" y="278"/>
                    <a:pt x="1737" y="263"/>
                  </a:cubicBezTo>
                  <a:cubicBezTo>
                    <a:pt x="1704" y="249"/>
                    <a:pt x="1668" y="277"/>
                    <a:pt x="1625" y="382"/>
                  </a:cubicBezTo>
                  <a:cubicBezTo>
                    <a:pt x="1610" y="426"/>
                    <a:pt x="1590" y="456"/>
                    <a:pt x="1569" y="472"/>
                  </a:cubicBezTo>
                  <a:cubicBezTo>
                    <a:pt x="1565" y="476"/>
                    <a:pt x="1561" y="478"/>
                    <a:pt x="1556" y="480"/>
                  </a:cubicBezTo>
                  <a:cubicBezTo>
                    <a:pt x="1552" y="482"/>
                    <a:pt x="1548" y="484"/>
                    <a:pt x="1544" y="485"/>
                  </a:cubicBezTo>
                  <a:cubicBezTo>
                    <a:pt x="1544" y="485"/>
                    <a:pt x="1544" y="485"/>
                    <a:pt x="1544" y="485"/>
                  </a:cubicBezTo>
                  <a:cubicBezTo>
                    <a:pt x="1544" y="485"/>
                    <a:pt x="1544" y="485"/>
                    <a:pt x="1544" y="485"/>
                  </a:cubicBezTo>
                  <a:cubicBezTo>
                    <a:pt x="1544" y="485"/>
                    <a:pt x="1544" y="485"/>
                    <a:pt x="1544" y="485"/>
                  </a:cubicBezTo>
                  <a:cubicBezTo>
                    <a:pt x="1515" y="491"/>
                    <a:pt x="1486" y="472"/>
                    <a:pt x="1463" y="427"/>
                  </a:cubicBezTo>
                  <a:cubicBezTo>
                    <a:pt x="1458" y="418"/>
                    <a:pt x="1454" y="408"/>
                    <a:pt x="1450" y="397"/>
                  </a:cubicBezTo>
                  <a:cubicBezTo>
                    <a:pt x="1446" y="387"/>
                    <a:pt x="1442" y="375"/>
                    <a:pt x="1438" y="362"/>
                  </a:cubicBezTo>
                  <a:cubicBezTo>
                    <a:pt x="1438" y="362"/>
                    <a:pt x="1438" y="362"/>
                    <a:pt x="1438" y="362"/>
                  </a:cubicBezTo>
                  <a:cubicBezTo>
                    <a:pt x="1438" y="362"/>
                    <a:pt x="1438" y="362"/>
                    <a:pt x="1438" y="362"/>
                  </a:cubicBezTo>
                  <a:cubicBezTo>
                    <a:pt x="1438" y="362"/>
                    <a:pt x="1438" y="362"/>
                    <a:pt x="1438" y="362"/>
                  </a:cubicBezTo>
                  <a:cubicBezTo>
                    <a:pt x="1436" y="331"/>
                    <a:pt x="1414" y="277"/>
                    <a:pt x="1384" y="245"/>
                  </a:cubicBezTo>
                  <a:cubicBezTo>
                    <a:pt x="1372" y="233"/>
                    <a:pt x="1360" y="223"/>
                    <a:pt x="1346" y="220"/>
                  </a:cubicBezTo>
                  <a:cubicBezTo>
                    <a:pt x="1333" y="217"/>
                    <a:pt x="1319" y="220"/>
                    <a:pt x="1305" y="231"/>
                  </a:cubicBezTo>
                  <a:cubicBezTo>
                    <a:pt x="1281" y="250"/>
                    <a:pt x="1257" y="295"/>
                    <a:pt x="1237" y="378"/>
                  </a:cubicBezTo>
                  <a:cubicBezTo>
                    <a:pt x="1207" y="502"/>
                    <a:pt x="1173" y="542"/>
                    <a:pt x="1137" y="538"/>
                  </a:cubicBezTo>
                  <a:cubicBezTo>
                    <a:pt x="1101" y="534"/>
                    <a:pt x="1064" y="486"/>
                    <a:pt x="1026" y="434"/>
                  </a:cubicBezTo>
                  <a:cubicBezTo>
                    <a:pt x="962" y="347"/>
                    <a:pt x="859" y="382"/>
                    <a:pt x="770" y="413"/>
                  </a:cubicBezTo>
                  <a:cubicBezTo>
                    <a:pt x="729" y="427"/>
                    <a:pt x="690" y="440"/>
                    <a:pt x="659" y="440"/>
                  </a:cubicBezTo>
                  <a:cubicBezTo>
                    <a:pt x="616" y="441"/>
                    <a:pt x="588" y="416"/>
                    <a:pt x="588" y="334"/>
                  </a:cubicBezTo>
                  <a:cubicBezTo>
                    <a:pt x="588" y="301"/>
                    <a:pt x="577" y="288"/>
                    <a:pt x="561" y="288"/>
                  </a:cubicBezTo>
                  <a:cubicBezTo>
                    <a:pt x="521" y="288"/>
                    <a:pt x="445" y="366"/>
                    <a:pt x="399" y="413"/>
                  </a:cubicBezTo>
                  <a:cubicBezTo>
                    <a:pt x="393" y="420"/>
                    <a:pt x="387" y="425"/>
                    <a:pt x="382" y="430"/>
                  </a:cubicBezTo>
                  <a:cubicBezTo>
                    <a:pt x="373" y="440"/>
                    <a:pt x="364" y="445"/>
                    <a:pt x="356" y="448"/>
                  </a:cubicBezTo>
                  <a:cubicBezTo>
                    <a:pt x="340" y="454"/>
                    <a:pt x="326" y="449"/>
                    <a:pt x="314" y="438"/>
                  </a:cubicBezTo>
                  <a:cubicBezTo>
                    <a:pt x="302" y="427"/>
                    <a:pt x="293" y="409"/>
                    <a:pt x="285" y="390"/>
                  </a:cubicBezTo>
                  <a:cubicBezTo>
                    <a:pt x="265" y="342"/>
                    <a:pt x="255" y="283"/>
                    <a:pt x="255" y="278"/>
                  </a:cubicBezTo>
                  <a:cubicBezTo>
                    <a:pt x="249" y="220"/>
                    <a:pt x="235" y="184"/>
                    <a:pt x="219" y="167"/>
                  </a:cubicBezTo>
                  <a:cubicBezTo>
                    <a:pt x="212" y="159"/>
                    <a:pt x="204" y="156"/>
                    <a:pt x="197" y="156"/>
                  </a:cubicBezTo>
                  <a:cubicBezTo>
                    <a:pt x="189" y="156"/>
                    <a:pt x="181" y="160"/>
                    <a:pt x="174" y="168"/>
                  </a:cubicBezTo>
                  <a:cubicBezTo>
                    <a:pt x="155" y="187"/>
                    <a:pt x="139" y="226"/>
                    <a:pt x="132" y="284"/>
                  </a:cubicBezTo>
                  <a:cubicBezTo>
                    <a:pt x="120" y="372"/>
                    <a:pt x="86" y="496"/>
                    <a:pt x="56" y="558"/>
                  </a:cubicBezTo>
                  <a:cubicBezTo>
                    <a:pt x="47" y="575"/>
                    <a:pt x="38" y="588"/>
                    <a:pt x="30" y="594"/>
                  </a:cubicBezTo>
                  <a:cubicBezTo>
                    <a:pt x="22" y="600"/>
                    <a:pt x="15" y="598"/>
                    <a:pt x="9" y="586"/>
                  </a:cubicBezTo>
                  <a:cubicBezTo>
                    <a:pt x="5" y="578"/>
                    <a:pt x="2" y="566"/>
                    <a:pt x="0" y="549"/>
                  </a:cubicBezTo>
                  <a:lnTo>
                    <a:pt x="0" y="514"/>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p:cNvSpPr>
              <a:spLocks/>
            </p:cNvSpPr>
            <p:nvPr/>
          </p:nvSpPr>
          <p:spPr bwMode="auto">
            <a:xfrm>
              <a:off x="2798730" y="1928489"/>
              <a:ext cx="8261351" cy="1116013"/>
            </a:xfrm>
            <a:custGeom>
              <a:avLst/>
              <a:gdLst>
                <a:gd name="T0" fmla="*/ 14 w 4762"/>
                <a:gd name="T1" fmla="*/ 540 h 648"/>
                <a:gd name="T2" fmla="*/ 132 w 4762"/>
                <a:gd name="T3" fmla="*/ 262 h 648"/>
                <a:gd name="T4" fmla="*/ 225 w 4762"/>
                <a:gd name="T5" fmla="*/ 153 h 648"/>
                <a:gd name="T6" fmla="*/ 318 w 4762"/>
                <a:gd name="T7" fmla="*/ 401 h 648"/>
                <a:gd name="T8" fmla="*/ 400 w 4762"/>
                <a:gd name="T9" fmla="*/ 380 h 648"/>
                <a:gd name="T10" fmla="*/ 663 w 4762"/>
                <a:gd name="T11" fmla="*/ 404 h 648"/>
                <a:gd name="T12" fmla="*/ 1140 w 4762"/>
                <a:gd name="T13" fmla="*/ 494 h 648"/>
                <a:gd name="T14" fmla="*/ 1350 w 4762"/>
                <a:gd name="T15" fmla="*/ 201 h 648"/>
                <a:gd name="T16" fmla="*/ 1456 w 4762"/>
                <a:gd name="T17" fmla="*/ 366 h 648"/>
                <a:gd name="T18" fmla="*/ 1546 w 4762"/>
                <a:gd name="T19" fmla="*/ 445 h 648"/>
                <a:gd name="T20" fmla="*/ 1571 w 4762"/>
                <a:gd name="T21" fmla="*/ 434 h 648"/>
                <a:gd name="T22" fmla="*/ 1745 w 4762"/>
                <a:gd name="T23" fmla="*/ 242 h 648"/>
                <a:gd name="T24" fmla="*/ 2091 w 4762"/>
                <a:gd name="T25" fmla="*/ 323 h 648"/>
                <a:gd name="T26" fmla="*/ 2328 w 4762"/>
                <a:gd name="T27" fmla="*/ 48 h 648"/>
                <a:gd name="T28" fmla="*/ 2591 w 4762"/>
                <a:gd name="T29" fmla="*/ 645 h 648"/>
                <a:gd name="T30" fmla="*/ 2805 w 4762"/>
                <a:gd name="T31" fmla="*/ 292 h 648"/>
                <a:gd name="T32" fmla="*/ 2928 w 4762"/>
                <a:gd name="T33" fmla="*/ 388 h 648"/>
                <a:gd name="T34" fmla="*/ 3068 w 4762"/>
                <a:gd name="T35" fmla="*/ 321 h 648"/>
                <a:gd name="T36" fmla="*/ 3204 w 4762"/>
                <a:gd name="T37" fmla="*/ 474 h 648"/>
                <a:gd name="T38" fmla="*/ 3284 w 4762"/>
                <a:gd name="T39" fmla="*/ 382 h 648"/>
                <a:gd name="T40" fmla="*/ 3452 w 4762"/>
                <a:gd name="T41" fmla="*/ 399 h 648"/>
                <a:gd name="T42" fmla="*/ 3512 w 4762"/>
                <a:gd name="T43" fmla="*/ 354 h 648"/>
                <a:gd name="T44" fmla="*/ 3810 w 4762"/>
                <a:gd name="T45" fmla="*/ 389 h 648"/>
                <a:gd name="T46" fmla="*/ 4086 w 4762"/>
                <a:gd name="T47" fmla="*/ 261 h 648"/>
                <a:gd name="T48" fmla="*/ 4287 w 4762"/>
                <a:gd name="T49" fmla="*/ 405 h 648"/>
                <a:gd name="T50" fmla="*/ 4369 w 4762"/>
                <a:gd name="T51" fmla="*/ 418 h 648"/>
                <a:gd name="T52" fmla="*/ 4437 w 4762"/>
                <a:gd name="T53" fmla="*/ 350 h 648"/>
                <a:gd name="T54" fmla="*/ 4566 w 4762"/>
                <a:gd name="T55" fmla="*/ 264 h 648"/>
                <a:gd name="T56" fmla="*/ 4725 w 4762"/>
                <a:gd name="T57" fmla="*/ 339 h 648"/>
                <a:gd name="T58" fmla="*/ 4762 w 4762"/>
                <a:gd name="T59" fmla="*/ 261 h 648"/>
                <a:gd name="T60" fmla="*/ 4667 w 4762"/>
                <a:gd name="T61" fmla="*/ 415 h 648"/>
                <a:gd name="T62" fmla="*/ 4541 w 4762"/>
                <a:gd name="T63" fmla="*/ 247 h 648"/>
                <a:gd name="T64" fmla="*/ 4414 w 4762"/>
                <a:gd name="T65" fmla="*/ 384 h 648"/>
                <a:gd name="T66" fmla="*/ 4322 w 4762"/>
                <a:gd name="T67" fmla="*/ 429 h 648"/>
                <a:gd name="T68" fmla="*/ 4285 w 4762"/>
                <a:gd name="T69" fmla="*/ 406 h 648"/>
                <a:gd name="T70" fmla="*/ 4012 w 4762"/>
                <a:gd name="T71" fmla="*/ 286 h 648"/>
                <a:gd name="T72" fmla="*/ 3708 w 4762"/>
                <a:gd name="T73" fmla="*/ 356 h 648"/>
                <a:gd name="T74" fmla="*/ 3491 w 4762"/>
                <a:gd name="T75" fmla="*/ 405 h 648"/>
                <a:gd name="T76" fmla="*/ 3412 w 4762"/>
                <a:gd name="T77" fmla="*/ 321 h 648"/>
                <a:gd name="T78" fmla="*/ 3249 w 4762"/>
                <a:gd name="T79" fmla="*/ 477 h 648"/>
                <a:gd name="T80" fmla="*/ 3165 w 4762"/>
                <a:gd name="T81" fmla="*/ 380 h 648"/>
                <a:gd name="T82" fmla="*/ 2969 w 4762"/>
                <a:gd name="T83" fmla="*/ 397 h 648"/>
                <a:gd name="T84" fmla="*/ 2893 w 4762"/>
                <a:gd name="T85" fmla="*/ 369 h 648"/>
                <a:gd name="T86" fmla="*/ 2747 w 4762"/>
                <a:gd name="T87" fmla="*/ 375 h 648"/>
                <a:gd name="T88" fmla="*/ 2534 w 4762"/>
                <a:gd name="T89" fmla="*/ 617 h 648"/>
                <a:gd name="T90" fmla="*/ 2271 w 4762"/>
                <a:gd name="T91" fmla="*/ 6 h 648"/>
                <a:gd name="T92" fmla="*/ 2094 w 4762"/>
                <a:gd name="T93" fmla="*/ 324 h 648"/>
                <a:gd name="T94" fmla="*/ 1743 w 4762"/>
                <a:gd name="T95" fmla="*/ 244 h 648"/>
                <a:gd name="T96" fmla="*/ 1560 w 4762"/>
                <a:gd name="T97" fmla="*/ 443 h 648"/>
                <a:gd name="T98" fmla="*/ 1547 w 4762"/>
                <a:gd name="T99" fmla="*/ 448 h 648"/>
                <a:gd name="T100" fmla="*/ 1442 w 4762"/>
                <a:gd name="T101" fmla="*/ 334 h 648"/>
                <a:gd name="T102" fmla="*/ 1442 w 4762"/>
                <a:gd name="T103" fmla="*/ 334 h 648"/>
                <a:gd name="T104" fmla="*/ 1308 w 4762"/>
                <a:gd name="T105" fmla="*/ 214 h 648"/>
                <a:gd name="T106" fmla="*/ 1029 w 4762"/>
                <a:gd name="T107" fmla="*/ 401 h 648"/>
                <a:gd name="T108" fmla="*/ 591 w 4762"/>
                <a:gd name="T109" fmla="*/ 308 h 648"/>
                <a:gd name="T110" fmla="*/ 385 w 4762"/>
                <a:gd name="T111" fmla="*/ 398 h 648"/>
                <a:gd name="T112" fmla="*/ 286 w 4762"/>
                <a:gd name="T113" fmla="*/ 355 h 648"/>
                <a:gd name="T114" fmla="*/ 200 w 4762"/>
                <a:gd name="T115" fmla="*/ 144 h 648"/>
                <a:gd name="T116" fmla="*/ 59 w 4762"/>
                <a:gd name="T117" fmla="*/ 515 h 648"/>
                <a:gd name="T118" fmla="*/ 0 w 4762"/>
                <a:gd name="T119" fmla="*/ 46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2" h="648">
                  <a:moveTo>
                    <a:pt x="0" y="370"/>
                  </a:moveTo>
                  <a:cubicBezTo>
                    <a:pt x="2" y="385"/>
                    <a:pt x="3" y="405"/>
                    <a:pt x="2" y="430"/>
                  </a:cubicBezTo>
                  <a:cubicBezTo>
                    <a:pt x="2" y="490"/>
                    <a:pt x="7" y="524"/>
                    <a:pt x="14" y="540"/>
                  </a:cubicBezTo>
                  <a:cubicBezTo>
                    <a:pt x="19" y="549"/>
                    <a:pt x="25" y="551"/>
                    <a:pt x="32" y="546"/>
                  </a:cubicBezTo>
                  <a:cubicBezTo>
                    <a:pt x="39" y="541"/>
                    <a:pt x="48" y="530"/>
                    <a:pt x="56" y="514"/>
                  </a:cubicBezTo>
                  <a:cubicBezTo>
                    <a:pt x="87" y="457"/>
                    <a:pt x="120" y="343"/>
                    <a:pt x="132" y="262"/>
                  </a:cubicBezTo>
                  <a:cubicBezTo>
                    <a:pt x="140" y="208"/>
                    <a:pt x="156" y="171"/>
                    <a:pt x="175" y="154"/>
                  </a:cubicBezTo>
                  <a:cubicBezTo>
                    <a:pt x="183" y="146"/>
                    <a:pt x="191" y="142"/>
                    <a:pt x="200" y="141"/>
                  </a:cubicBezTo>
                  <a:cubicBezTo>
                    <a:pt x="209" y="141"/>
                    <a:pt x="217" y="145"/>
                    <a:pt x="225" y="153"/>
                  </a:cubicBezTo>
                  <a:cubicBezTo>
                    <a:pt x="241" y="169"/>
                    <a:pt x="255" y="203"/>
                    <a:pt x="261" y="256"/>
                  </a:cubicBezTo>
                  <a:cubicBezTo>
                    <a:pt x="261" y="261"/>
                    <a:pt x="270" y="311"/>
                    <a:pt x="288" y="354"/>
                  </a:cubicBezTo>
                  <a:cubicBezTo>
                    <a:pt x="296" y="373"/>
                    <a:pt x="306" y="390"/>
                    <a:pt x="318" y="401"/>
                  </a:cubicBezTo>
                  <a:cubicBezTo>
                    <a:pt x="330" y="412"/>
                    <a:pt x="343" y="417"/>
                    <a:pt x="359" y="411"/>
                  </a:cubicBezTo>
                  <a:cubicBezTo>
                    <a:pt x="366" y="409"/>
                    <a:pt x="375" y="404"/>
                    <a:pt x="383" y="396"/>
                  </a:cubicBezTo>
                  <a:cubicBezTo>
                    <a:pt x="388" y="391"/>
                    <a:pt x="394" y="386"/>
                    <a:pt x="400" y="380"/>
                  </a:cubicBezTo>
                  <a:cubicBezTo>
                    <a:pt x="447" y="335"/>
                    <a:pt x="523" y="264"/>
                    <a:pt x="564" y="263"/>
                  </a:cubicBezTo>
                  <a:cubicBezTo>
                    <a:pt x="582" y="263"/>
                    <a:pt x="594" y="276"/>
                    <a:pt x="594" y="308"/>
                  </a:cubicBezTo>
                  <a:cubicBezTo>
                    <a:pt x="594" y="382"/>
                    <a:pt x="621" y="404"/>
                    <a:pt x="663" y="404"/>
                  </a:cubicBezTo>
                  <a:cubicBezTo>
                    <a:pt x="693" y="404"/>
                    <a:pt x="731" y="392"/>
                    <a:pt x="772" y="379"/>
                  </a:cubicBezTo>
                  <a:cubicBezTo>
                    <a:pt x="863" y="350"/>
                    <a:pt x="966" y="317"/>
                    <a:pt x="1031" y="399"/>
                  </a:cubicBezTo>
                  <a:cubicBezTo>
                    <a:pt x="1069" y="447"/>
                    <a:pt x="1106" y="490"/>
                    <a:pt x="1140" y="494"/>
                  </a:cubicBezTo>
                  <a:cubicBezTo>
                    <a:pt x="1175" y="497"/>
                    <a:pt x="1208" y="461"/>
                    <a:pt x="1237" y="349"/>
                  </a:cubicBezTo>
                  <a:cubicBezTo>
                    <a:pt x="1258" y="271"/>
                    <a:pt x="1282" y="230"/>
                    <a:pt x="1306" y="211"/>
                  </a:cubicBezTo>
                  <a:cubicBezTo>
                    <a:pt x="1321" y="200"/>
                    <a:pt x="1336" y="198"/>
                    <a:pt x="1350" y="201"/>
                  </a:cubicBezTo>
                  <a:cubicBezTo>
                    <a:pt x="1365" y="204"/>
                    <a:pt x="1378" y="213"/>
                    <a:pt x="1391" y="226"/>
                  </a:cubicBezTo>
                  <a:cubicBezTo>
                    <a:pt x="1420" y="256"/>
                    <a:pt x="1442" y="305"/>
                    <a:pt x="1444" y="334"/>
                  </a:cubicBezTo>
                  <a:cubicBezTo>
                    <a:pt x="1448" y="345"/>
                    <a:pt x="1452" y="356"/>
                    <a:pt x="1456" y="366"/>
                  </a:cubicBezTo>
                  <a:cubicBezTo>
                    <a:pt x="1460" y="376"/>
                    <a:pt x="1464" y="385"/>
                    <a:pt x="1469" y="393"/>
                  </a:cubicBezTo>
                  <a:cubicBezTo>
                    <a:pt x="1491" y="433"/>
                    <a:pt x="1519" y="450"/>
                    <a:pt x="1546" y="445"/>
                  </a:cubicBezTo>
                  <a:cubicBezTo>
                    <a:pt x="1546" y="445"/>
                    <a:pt x="1546" y="445"/>
                    <a:pt x="1546" y="445"/>
                  </a:cubicBezTo>
                  <a:cubicBezTo>
                    <a:pt x="1546" y="445"/>
                    <a:pt x="1546" y="445"/>
                    <a:pt x="1546" y="445"/>
                  </a:cubicBezTo>
                  <a:cubicBezTo>
                    <a:pt x="1550" y="444"/>
                    <a:pt x="1554" y="443"/>
                    <a:pt x="1559" y="441"/>
                  </a:cubicBezTo>
                  <a:cubicBezTo>
                    <a:pt x="1563" y="439"/>
                    <a:pt x="1567" y="437"/>
                    <a:pt x="1571" y="434"/>
                  </a:cubicBezTo>
                  <a:cubicBezTo>
                    <a:pt x="1591" y="419"/>
                    <a:pt x="1610" y="392"/>
                    <a:pt x="1626" y="352"/>
                  </a:cubicBezTo>
                  <a:cubicBezTo>
                    <a:pt x="1626" y="352"/>
                    <a:pt x="1626" y="352"/>
                    <a:pt x="1626" y="352"/>
                  </a:cubicBezTo>
                  <a:cubicBezTo>
                    <a:pt x="1671" y="250"/>
                    <a:pt x="1709" y="226"/>
                    <a:pt x="1745" y="242"/>
                  </a:cubicBezTo>
                  <a:cubicBezTo>
                    <a:pt x="1781" y="258"/>
                    <a:pt x="1814" y="319"/>
                    <a:pt x="1847" y="379"/>
                  </a:cubicBezTo>
                  <a:cubicBezTo>
                    <a:pt x="1880" y="441"/>
                    <a:pt x="1913" y="503"/>
                    <a:pt x="1951" y="516"/>
                  </a:cubicBezTo>
                  <a:cubicBezTo>
                    <a:pt x="1991" y="530"/>
                    <a:pt x="2036" y="486"/>
                    <a:pt x="2091" y="323"/>
                  </a:cubicBezTo>
                  <a:cubicBezTo>
                    <a:pt x="2132" y="168"/>
                    <a:pt x="2172" y="77"/>
                    <a:pt x="2210" y="34"/>
                  </a:cubicBezTo>
                  <a:cubicBezTo>
                    <a:pt x="2231" y="9"/>
                    <a:pt x="2251" y="0"/>
                    <a:pt x="2271" y="4"/>
                  </a:cubicBezTo>
                  <a:cubicBezTo>
                    <a:pt x="2291" y="7"/>
                    <a:pt x="2310" y="23"/>
                    <a:pt x="2328" y="48"/>
                  </a:cubicBezTo>
                  <a:cubicBezTo>
                    <a:pt x="2370" y="107"/>
                    <a:pt x="2406" y="220"/>
                    <a:pt x="2435" y="350"/>
                  </a:cubicBezTo>
                  <a:cubicBezTo>
                    <a:pt x="2465" y="487"/>
                    <a:pt x="2500" y="573"/>
                    <a:pt x="2536" y="615"/>
                  </a:cubicBezTo>
                  <a:cubicBezTo>
                    <a:pt x="2554" y="636"/>
                    <a:pt x="2573" y="646"/>
                    <a:pt x="2591" y="645"/>
                  </a:cubicBezTo>
                  <a:cubicBezTo>
                    <a:pt x="2609" y="645"/>
                    <a:pt x="2627" y="635"/>
                    <a:pt x="2645" y="615"/>
                  </a:cubicBezTo>
                  <a:cubicBezTo>
                    <a:pt x="2682" y="574"/>
                    <a:pt x="2716" y="491"/>
                    <a:pt x="2744" y="374"/>
                  </a:cubicBezTo>
                  <a:cubicBezTo>
                    <a:pt x="2761" y="305"/>
                    <a:pt x="2781" y="287"/>
                    <a:pt x="2805" y="292"/>
                  </a:cubicBezTo>
                  <a:cubicBezTo>
                    <a:pt x="2823" y="297"/>
                    <a:pt x="2844" y="317"/>
                    <a:pt x="2865" y="338"/>
                  </a:cubicBezTo>
                  <a:cubicBezTo>
                    <a:pt x="2875" y="348"/>
                    <a:pt x="2885" y="358"/>
                    <a:pt x="2895" y="367"/>
                  </a:cubicBezTo>
                  <a:cubicBezTo>
                    <a:pt x="2905" y="376"/>
                    <a:pt x="2916" y="383"/>
                    <a:pt x="2928" y="388"/>
                  </a:cubicBezTo>
                  <a:cubicBezTo>
                    <a:pt x="2940" y="393"/>
                    <a:pt x="2954" y="395"/>
                    <a:pt x="2969" y="394"/>
                  </a:cubicBezTo>
                  <a:cubicBezTo>
                    <a:pt x="2969" y="394"/>
                    <a:pt x="2969" y="394"/>
                    <a:pt x="2969" y="394"/>
                  </a:cubicBezTo>
                  <a:cubicBezTo>
                    <a:pt x="3008" y="391"/>
                    <a:pt x="3041" y="353"/>
                    <a:pt x="3068" y="321"/>
                  </a:cubicBezTo>
                  <a:cubicBezTo>
                    <a:pt x="3087" y="298"/>
                    <a:pt x="3103" y="279"/>
                    <a:pt x="3118" y="276"/>
                  </a:cubicBezTo>
                  <a:cubicBezTo>
                    <a:pt x="3137" y="273"/>
                    <a:pt x="3153" y="298"/>
                    <a:pt x="3167" y="379"/>
                  </a:cubicBezTo>
                  <a:cubicBezTo>
                    <a:pt x="3175" y="427"/>
                    <a:pt x="3189" y="459"/>
                    <a:pt x="3204" y="474"/>
                  </a:cubicBezTo>
                  <a:cubicBezTo>
                    <a:pt x="3210" y="481"/>
                    <a:pt x="3218" y="485"/>
                    <a:pt x="3225" y="485"/>
                  </a:cubicBezTo>
                  <a:cubicBezTo>
                    <a:pt x="3232" y="485"/>
                    <a:pt x="3240" y="482"/>
                    <a:pt x="3247" y="475"/>
                  </a:cubicBezTo>
                  <a:cubicBezTo>
                    <a:pt x="3262" y="460"/>
                    <a:pt x="3275" y="429"/>
                    <a:pt x="3284" y="382"/>
                  </a:cubicBezTo>
                  <a:cubicBezTo>
                    <a:pt x="3295" y="328"/>
                    <a:pt x="3313" y="246"/>
                    <a:pt x="3336" y="211"/>
                  </a:cubicBezTo>
                  <a:cubicBezTo>
                    <a:pt x="3359" y="175"/>
                    <a:pt x="3387" y="186"/>
                    <a:pt x="3415" y="321"/>
                  </a:cubicBezTo>
                  <a:cubicBezTo>
                    <a:pt x="3423" y="356"/>
                    <a:pt x="3437" y="384"/>
                    <a:pt x="3452" y="399"/>
                  </a:cubicBezTo>
                  <a:cubicBezTo>
                    <a:pt x="3459" y="405"/>
                    <a:pt x="3465" y="408"/>
                    <a:pt x="3472" y="409"/>
                  </a:cubicBezTo>
                  <a:cubicBezTo>
                    <a:pt x="3478" y="410"/>
                    <a:pt x="3484" y="408"/>
                    <a:pt x="3490" y="403"/>
                  </a:cubicBezTo>
                  <a:cubicBezTo>
                    <a:pt x="3499" y="395"/>
                    <a:pt x="3507" y="379"/>
                    <a:pt x="3512" y="354"/>
                  </a:cubicBezTo>
                  <a:cubicBezTo>
                    <a:pt x="3519" y="314"/>
                    <a:pt x="3551" y="308"/>
                    <a:pt x="3594" y="317"/>
                  </a:cubicBezTo>
                  <a:cubicBezTo>
                    <a:pt x="3627" y="323"/>
                    <a:pt x="3667" y="338"/>
                    <a:pt x="3709" y="354"/>
                  </a:cubicBezTo>
                  <a:cubicBezTo>
                    <a:pt x="3742" y="367"/>
                    <a:pt x="3777" y="380"/>
                    <a:pt x="3810" y="389"/>
                  </a:cubicBezTo>
                  <a:cubicBezTo>
                    <a:pt x="3888" y="411"/>
                    <a:pt x="3957" y="412"/>
                    <a:pt x="3979" y="335"/>
                  </a:cubicBezTo>
                  <a:cubicBezTo>
                    <a:pt x="3985" y="312"/>
                    <a:pt x="3996" y="296"/>
                    <a:pt x="4010" y="284"/>
                  </a:cubicBezTo>
                  <a:cubicBezTo>
                    <a:pt x="4030" y="267"/>
                    <a:pt x="4057" y="260"/>
                    <a:pt x="4086" y="261"/>
                  </a:cubicBezTo>
                  <a:cubicBezTo>
                    <a:pt x="4115" y="263"/>
                    <a:pt x="4147" y="273"/>
                    <a:pt x="4177" y="290"/>
                  </a:cubicBezTo>
                  <a:cubicBezTo>
                    <a:pt x="4221" y="315"/>
                    <a:pt x="4262" y="355"/>
                    <a:pt x="4287" y="405"/>
                  </a:cubicBezTo>
                  <a:cubicBezTo>
                    <a:pt x="4287" y="405"/>
                    <a:pt x="4287" y="405"/>
                    <a:pt x="4287" y="405"/>
                  </a:cubicBezTo>
                  <a:cubicBezTo>
                    <a:pt x="4288" y="407"/>
                    <a:pt x="4289" y="409"/>
                    <a:pt x="4291" y="410"/>
                  </a:cubicBezTo>
                  <a:cubicBezTo>
                    <a:pt x="4297" y="418"/>
                    <a:pt x="4308" y="424"/>
                    <a:pt x="4322" y="426"/>
                  </a:cubicBezTo>
                  <a:cubicBezTo>
                    <a:pt x="4336" y="428"/>
                    <a:pt x="4353" y="426"/>
                    <a:pt x="4369" y="418"/>
                  </a:cubicBezTo>
                  <a:cubicBezTo>
                    <a:pt x="4376" y="414"/>
                    <a:pt x="4382" y="410"/>
                    <a:pt x="4389" y="405"/>
                  </a:cubicBezTo>
                  <a:cubicBezTo>
                    <a:pt x="4397" y="398"/>
                    <a:pt x="4404" y="391"/>
                    <a:pt x="4412" y="382"/>
                  </a:cubicBezTo>
                  <a:cubicBezTo>
                    <a:pt x="4420" y="373"/>
                    <a:pt x="4429" y="362"/>
                    <a:pt x="4437" y="350"/>
                  </a:cubicBezTo>
                  <a:cubicBezTo>
                    <a:pt x="4462" y="318"/>
                    <a:pt x="4482" y="293"/>
                    <a:pt x="4499" y="276"/>
                  </a:cubicBezTo>
                  <a:cubicBezTo>
                    <a:pt x="4516" y="259"/>
                    <a:pt x="4529" y="249"/>
                    <a:pt x="4540" y="245"/>
                  </a:cubicBezTo>
                  <a:cubicBezTo>
                    <a:pt x="4552" y="240"/>
                    <a:pt x="4560" y="248"/>
                    <a:pt x="4566" y="264"/>
                  </a:cubicBezTo>
                  <a:cubicBezTo>
                    <a:pt x="4570" y="273"/>
                    <a:pt x="4573" y="284"/>
                    <a:pt x="4576" y="296"/>
                  </a:cubicBezTo>
                  <a:cubicBezTo>
                    <a:pt x="4590" y="343"/>
                    <a:pt x="4607" y="405"/>
                    <a:pt x="4667" y="413"/>
                  </a:cubicBezTo>
                  <a:cubicBezTo>
                    <a:pt x="4709" y="417"/>
                    <a:pt x="4717" y="380"/>
                    <a:pt x="4725" y="339"/>
                  </a:cubicBezTo>
                  <a:cubicBezTo>
                    <a:pt x="4726" y="334"/>
                    <a:pt x="4727" y="329"/>
                    <a:pt x="4728" y="323"/>
                  </a:cubicBezTo>
                  <a:cubicBezTo>
                    <a:pt x="4737" y="286"/>
                    <a:pt x="4748" y="263"/>
                    <a:pt x="4762" y="258"/>
                  </a:cubicBezTo>
                  <a:cubicBezTo>
                    <a:pt x="4762" y="261"/>
                    <a:pt x="4762" y="261"/>
                    <a:pt x="4762" y="261"/>
                  </a:cubicBezTo>
                  <a:cubicBezTo>
                    <a:pt x="4749" y="267"/>
                    <a:pt x="4739" y="288"/>
                    <a:pt x="4731" y="324"/>
                  </a:cubicBezTo>
                  <a:cubicBezTo>
                    <a:pt x="4730" y="329"/>
                    <a:pt x="4729" y="335"/>
                    <a:pt x="4728" y="340"/>
                  </a:cubicBezTo>
                  <a:cubicBezTo>
                    <a:pt x="4719" y="382"/>
                    <a:pt x="4711" y="421"/>
                    <a:pt x="4667" y="415"/>
                  </a:cubicBezTo>
                  <a:cubicBezTo>
                    <a:pt x="4605" y="408"/>
                    <a:pt x="4587" y="344"/>
                    <a:pt x="4574" y="297"/>
                  </a:cubicBezTo>
                  <a:cubicBezTo>
                    <a:pt x="4570" y="285"/>
                    <a:pt x="4567" y="274"/>
                    <a:pt x="4564" y="265"/>
                  </a:cubicBezTo>
                  <a:cubicBezTo>
                    <a:pt x="4558" y="251"/>
                    <a:pt x="4551" y="243"/>
                    <a:pt x="4541" y="247"/>
                  </a:cubicBezTo>
                  <a:cubicBezTo>
                    <a:pt x="4531" y="252"/>
                    <a:pt x="4517" y="262"/>
                    <a:pt x="4501" y="278"/>
                  </a:cubicBezTo>
                  <a:cubicBezTo>
                    <a:pt x="4484" y="295"/>
                    <a:pt x="4464" y="319"/>
                    <a:pt x="4440" y="352"/>
                  </a:cubicBezTo>
                  <a:cubicBezTo>
                    <a:pt x="4431" y="364"/>
                    <a:pt x="4423" y="375"/>
                    <a:pt x="4414" y="384"/>
                  </a:cubicBezTo>
                  <a:cubicBezTo>
                    <a:pt x="4406" y="393"/>
                    <a:pt x="4398" y="400"/>
                    <a:pt x="4391" y="407"/>
                  </a:cubicBezTo>
                  <a:cubicBezTo>
                    <a:pt x="4384" y="412"/>
                    <a:pt x="4377" y="417"/>
                    <a:pt x="4370" y="420"/>
                  </a:cubicBezTo>
                  <a:cubicBezTo>
                    <a:pt x="4353" y="429"/>
                    <a:pt x="4336" y="431"/>
                    <a:pt x="4322" y="429"/>
                  </a:cubicBezTo>
                  <a:cubicBezTo>
                    <a:pt x="4307" y="427"/>
                    <a:pt x="4295" y="421"/>
                    <a:pt x="4288" y="412"/>
                  </a:cubicBezTo>
                  <a:cubicBezTo>
                    <a:pt x="4287" y="410"/>
                    <a:pt x="4286" y="408"/>
                    <a:pt x="4285" y="406"/>
                  </a:cubicBezTo>
                  <a:cubicBezTo>
                    <a:pt x="4285" y="406"/>
                    <a:pt x="4285" y="406"/>
                    <a:pt x="4285" y="406"/>
                  </a:cubicBezTo>
                  <a:cubicBezTo>
                    <a:pt x="4260" y="357"/>
                    <a:pt x="4219" y="317"/>
                    <a:pt x="4175" y="292"/>
                  </a:cubicBezTo>
                  <a:cubicBezTo>
                    <a:pt x="4146" y="276"/>
                    <a:pt x="4115" y="266"/>
                    <a:pt x="4086" y="264"/>
                  </a:cubicBezTo>
                  <a:cubicBezTo>
                    <a:pt x="4057" y="262"/>
                    <a:pt x="4031" y="269"/>
                    <a:pt x="4012" y="286"/>
                  </a:cubicBezTo>
                  <a:cubicBezTo>
                    <a:pt x="3998" y="297"/>
                    <a:pt x="3988" y="314"/>
                    <a:pt x="3981" y="336"/>
                  </a:cubicBezTo>
                  <a:cubicBezTo>
                    <a:pt x="3959" y="415"/>
                    <a:pt x="3889" y="414"/>
                    <a:pt x="3809" y="392"/>
                  </a:cubicBezTo>
                  <a:cubicBezTo>
                    <a:pt x="3776" y="382"/>
                    <a:pt x="3741" y="369"/>
                    <a:pt x="3708" y="356"/>
                  </a:cubicBezTo>
                  <a:cubicBezTo>
                    <a:pt x="3666" y="341"/>
                    <a:pt x="3626" y="326"/>
                    <a:pt x="3594" y="319"/>
                  </a:cubicBezTo>
                  <a:cubicBezTo>
                    <a:pt x="3552" y="311"/>
                    <a:pt x="3522" y="317"/>
                    <a:pt x="3514" y="354"/>
                  </a:cubicBezTo>
                  <a:cubicBezTo>
                    <a:pt x="3509" y="381"/>
                    <a:pt x="3501" y="397"/>
                    <a:pt x="3491" y="405"/>
                  </a:cubicBezTo>
                  <a:cubicBezTo>
                    <a:pt x="3485" y="411"/>
                    <a:pt x="3478" y="413"/>
                    <a:pt x="3471" y="412"/>
                  </a:cubicBezTo>
                  <a:cubicBezTo>
                    <a:pt x="3464" y="411"/>
                    <a:pt x="3457" y="407"/>
                    <a:pt x="3450" y="401"/>
                  </a:cubicBezTo>
                  <a:cubicBezTo>
                    <a:pt x="3434" y="386"/>
                    <a:pt x="3420" y="357"/>
                    <a:pt x="3412" y="321"/>
                  </a:cubicBezTo>
                  <a:cubicBezTo>
                    <a:pt x="3385" y="192"/>
                    <a:pt x="3359" y="180"/>
                    <a:pt x="3338" y="213"/>
                  </a:cubicBezTo>
                  <a:cubicBezTo>
                    <a:pt x="3315" y="247"/>
                    <a:pt x="3297" y="328"/>
                    <a:pt x="3287" y="382"/>
                  </a:cubicBezTo>
                  <a:cubicBezTo>
                    <a:pt x="3278" y="430"/>
                    <a:pt x="3264" y="461"/>
                    <a:pt x="3249" y="477"/>
                  </a:cubicBezTo>
                  <a:cubicBezTo>
                    <a:pt x="3241" y="484"/>
                    <a:pt x="3233" y="488"/>
                    <a:pt x="3225" y="488"/>
                  </a:cubicBezTo>
                  <a:cubicBezTo>
                    <a:pt x="3217" y="488"/>
                    <a:pt x="3209" y="484"/>
                    <a:pt x="3202" y="476"/>
                  </a:cubicBezTo>
                  <a:cubicBezTo>
                    <a:pt x="3186" y="460"/>
                    <a:pt x="3173" y="428"/>
                    <a:pt x="3165" y="380"/>
                  </a:cubicBezTo>
                  <a:cubicBezTo>
                    <a:pt x="3151" y="300"/>
                    <a:pt x="3136" y="276"/>
                    <a:pt x="3119" y="279"/>
                  </a:cubicBezTo>
                  <a:cubicBezTo>
                    <a:pt x="3105" y="281"/>
                    <a:pt x="3089" y="301"/>
                    <a:pt x="3070" y="323"/>
                  </a:cubicBezTo>
                  <a:cubicBezTo>
                    <a:pt x="3043" y="355"/>
                    <a:pt x="3010" y="393"/>
                    <a:pt x="2969" y="397"/>
                  </a:cubicBezTo>
                  <a:cubicBezTo>
                    <a:pt x="2969" y="397"/>
                    <a:pt x="2969" y="397"/>
                    <a:pt x="2969" y="397"/>
                  </a:cubicBezTo>
                  <a:cubicBezTo>
                    <a:pt x="2953" y="398"/>
                    <a:pt x="2939" y="395"/>
                    <a:pt x="2927" y="390"/>
                  </a:cubicBezTo>
                  <a:cubicBezTo>
                    <a:pt x="2914" y="385"/>
                    <a:pt x="2903" y="378"/>
                    <a:pt x="2893" y="369"/>
                  </a:cubicBezTo>
                  <a:cubicBezTo>
                    <a:pt x="2883" y="360"/>
                    <a:pt x="2873" y="350"/>
                    <a:pt x="2863" y="340"/>
                  </a:cubicBezTo>
                  <a:cubicBezTo>
                    <a:pt x="2842" y="319"/>
                    <a:pt x="2822" y="299"/>
                    <a:pt x="2804" y="295"/>
                  </a:cubicBezTo>
                  <a:cubicBezTo>
                    <a:pt x="2782" y="290"/>
                    <a:pt x="2763" y="308"/>
                    <a:pt x="2747" y="375"/>
                  </a:cubicBezTo>
                  <a:cubicBezTo>
                    <a:pt x="2719" y="492"/>
                    <a:pt x="2684" y="575"/>
                    <a:pt x="2647" y="617"/>
                  </a:cubicBezTo>
                  <a:cubicBezTo>
                    <a:pt x="2629" y="637"/>
                    <a:pt x="2610" y="648"/>
                    <a:pt x="2591" y="648"/>
                  </a:cubicBezTo>
                  <a:cubicBezTo>
                    <a:pt x="2572" y="648"/>
                    <a:pt x="2553" y="638"/>
                    <a:pt x="2534" y="617"/>
                  </a:cubicBezTo>
                  <a:cubicBezTo>
                    <a:pt x="2497" y="574"/>
                    <a:pt x="2462" y="488"/>
                    <a:pt x="2432" y="351"/>
                  </a:cubicBezTo>
                  <a:cubicBezTo>
                    <a:pt x="2404" y="221"/>
                    <a:pt x="2368" y="109"/>
                    <a:pt x="2326" y="49"/>
                  </a:cubicBezTo>
                  <a:cubicBezTo>
                    <a:pt x="2308" y="25"/>
                    <a:pt x="2290" y="9"/>
                    <a:pt x="2271" y="6"/>
                  </a:cubicBezTo>
                  <a:cubicBezTo>
                    <a:pt x="2252" y="3"/>
                    <a:pt x="2232" y="12"/>
                    <a:pt x="2212" y="35"/>
                  </a:cubicBezTo>
                  <a:cubicBezTo>
                    <a:pt x="2174" y="78"/>
                    <a:pt x="2135" y="169"/>
                    <a:pt x="2094" y="324"/>
                  </a:cubicBezTo>
                  <a:cubicBezTo>
                    <a:pt x="2094" y="324"/>
                    <a:pt x="2094" y="324"/>
                    <a:pt x="2094" y="324"/>
                  </a:cubicBezTo>
                  <a:cubicBezTo>
                    <a:pt x="2038" y="489"/>
                    <a:pt x="1991" y="533"/>
                    <a:pt x="1950" y="519"/>
                  </a:cubicBezTo>
                  <a:cubicBezTo>
                    <a:pt x="1911" y="506"/>
                    <a:pt x="1878" y="443"/>
                    <a:pt x="1844" y="381"/>
                  </a:cubicBezTo>
                  <a:cubicBezTo>
                    <a:pt x="1812" y="320"/>
                    <a:pt x="1779" y="260"/>
                    <a:pt x="1743" y="244"/>
                  </a:cubicBezTo>
                  <a:cubicBezTo>
                    <a:pt x="1710" y="229"/>
                    <a:pt x="1672" y="253"/>
                    <a:pt x="1628" y="353"/>
                  </a:cubicBezTo>
                  <a:cubicBezTo>
                    <a:pt x="1613" y="393"/>
                    <a:pt x="1593" y="421"/>
                    <a:pt x="1572" y="436"/>
                  </a:cubicBezTo>
                  <a:cubicBezTo>
                    <a:pt x="1568" y="439"/>
                    <a:pt x="1564" y="442"/>
                    <a:pt x="1560" y="443"/>
                  </a:cubicBezTo>
                  <a:cubicBezTo>
                    <a:pt x="1555" y="445"/>
                    <a:pt x="1551" y="447"/>
                    <a:pt x="1547" y="448"/>
                  </a:cubicBezTo>
                  <a:cubicBezTo>
                    <a:pt x="1547" y="448"/>
                    <a:pt x="1547" y="448"/>
                    <a:pt x="1547" y="448"/>
                  </a:cubicBezTo>
                  <a:cubicBezTo>
                    <a:pt x="1547" y="448"/>
                    <a:pt x="1547" y="448"/>
                    <a:pt x="1547" y="448"/>
                  </a:cubicBezTo>
                  <a:cubicBezTo>
                    <a:pt x="1518" y="453"/>
                    <a:pt x="1490" y="436"/>
                    <a:pt x="1466" y="394"/>
                  </a:cubicBezTo>
                  <a:cubicBezTo>
                    <a:pt x="1462" y="386"/>
                    <a:pt x="1457" y="377"/>
                    <a:pt x="1453" y="367"/>
                  </a:cubicBezTo>
                  <a:cubicBezTo>
                    <a:pt x="1449" y="357"/>
                    <a:pt x="1445" y="346"/>
                    <a:pt x="1442" y="334"/>
                  </a:cubicBezTo>
                  <a:cubicBezTo>
                    <a:pt x="1442" y="334"/>
                    <a:pt x="1442" y="334"/>
                    <a:pt x="1442" y="334"/>
                  </a:cubicBezTo>
                  <a:cubicBezTo>
                    <a:pt x="1442" y="334"/>
                    <a:pt x="1442" y="334"/>
                    <a:pt x="1442" y="334"/>
                  </a:cubicBezTo>
                  <a:cubicBezTo>
                    <a:pt x="1442" y="334"/>
                    <a:pt x="1442" y="334"/>
                    <a:pt x="1442" y="334"/>
                  </a:cubicBezTo>
                  <a:cubicBezTo>
                    <a:pt x="1439" y="306"/>
                    <a:pt x="1418" y="257"/>
                    <a:pt x="1389" y="228"/>
                  </a:cubicBezTo>
                  <a:cubicBezTo>
                    <a:pt x="1377" y="216"/>
                    <a:pt x="1364" y="207"/>
                    <a:pt x="1350" y="204"/>
                  </a:cubicBezTo>
                  <a:cubicBezTo>
                    <a:pt x="1336" y="200"/>
                    <a:pt x="1322" y="203"/>
                    <a:pt x="1308" y="214"/>
                  </a:cubicBezTo>
                  <a:cubicBezTo>
                    <a:pt x="1284" y="232"/>
                    <a:pt x="1260" y="273"/>
                    <a:pt x="1240" y="349"/>
                  </a:cubicBezTo>
                  <a:cubicBezTo>
                    <a:pt x="1210" y="463"/>
                    <a:pt x="1176" y="500"/>
                    <a:pt x="1140" y="497"/>
                  </a:cubicBezTo>
                  <a:cubicBezTo>
                    <a:pt x="1104" y="493"/>
                    <a:pt x="1067" y="449"/>
                    <a:pt x="1029" y="401"/>
                  </a:cubicBezTo>
                  <a:cubicBezTo>
                    <a:pt x="965" y="320"/>
                    <a:pt x="863" y="353"/>
                    <a:pt x="773" y="381"/>
                  </a:cubicBezTo>
                  <a:cubicBezTo>
                    <a:pt x="732" y="394"/>
                    <a:pt x="693" y="406"/>
                    <a:pt x="663" y="407"/>
                  </a:cubicBezTo>
                  <a:cubicBezTo>
                    <a:pt x="620" y="407"/>
                    <a:pt x="591" y="384"/>
                    <a:pt x="591" y="308"/>
                  </a:cubicBezTo>
                  <a:cubicBezTo>
                    <a:pt x="591" y="278"/>
                    <a:pt x="580" y="266"/>
                    <a:pt x="564" y="266"/>
                  </a:cubicBezTo>
                  <a:cubicBezTo>
                    <a:pt x="524" y="266"/>
                    <a:pt x="449" y="338"/>
                    <a:pt x="402" y="382"/>
                  </a:cubicBezTo>
                  <a:cubicBezTo>
                    <a:pt x="396" y="387"/>
                    <a:pt x="390" y="393"/>
                    <a:pt x="385" y="398"/>
                  </a:cubicBezTo>
                  <a:cubicBezTo>
                    <a:pt x="376" y="406"/>
                    <a:pt x="368" y="411"/>
                    <a:pt x="360" y="414"/>
                  </a:cubicBezTo>
                  <a:cubicBezTo>
                    <a:pt x="343" y="420"/>
                    <a:pt x="328" y="415"/>
                    <a:pt x="316" y="403"/>
                  </a:cubicBezTo>
                  <a:cubicBezTo>
                    <a:pt x="304" y="392"/>
                    <a:pt x="294" y="374"/>
                    <a:pt x="286" y="355"/>
                  </a:cubicBezTo>
                  <a:cubicBezTo>
                    <a:pt x="267" y="312"/>
                    <a:pt x="259" y="261"/>
                    <a:pt x="258" y="257"/>
                  </a:cubicBezTo>
                  <a:cubicBezTo>
                    <a:pt x="252" y="204"/>
                    <a:pt x="239" y="171"/>
                    <a:pt x="223" y="155"/>
                  </a:cubicBezTo>
                  <a:cubicBezTo>
                    <a:pt x="216" y="148"/>
                    <a:pt x="208" y="144"/>
                    <a:pt x="200" y="144"/>
                  </a:cubicBezTo>
                  <a:cubicBezTo>
                    <a:pt x="192" y="144"/>
                    <a:pt x="184" y="148"/>
                    <a:pt x="177" y="156"/>
                  </a:cubicBezTo>
                  <a:cubicBezTo>
                    <a:pt x="159" y="173"/>
                    <a:pt x="143" y="209"/>
                    <a:pt x="135" y="263"/>
                  </a:cubicBezTo>
                  <a:cubicBezTo>
                    <a:pt x="123" y="344"/>
                    <a:pt x="89" y="458"/>
                    <a:pt x="59" y="515"/>
                  </a:cubicBezTo>
                  <a:cubicBezTo>
                    <a:pt x="50" y="531"/>
                    <a:pt x="41" y="543"/>
                    <a:pt x="34" y="548"/>
                  </a:cubicBezTo>
                  <a:cubicBezTo>
                    <a:pt x="25" y="554"/>
                    <a:pt x="18" y="552"/>
                    <a:pt x="12" y="541"/>
                  </a:cubicBezTo>
                  <a:cubicBezTo>
                    <a:pt x="6" y="528"/>
                    <a:pt x="1" y="503"/>
                    <a:pt x="0" y="463"/>
                  </a:cubicBezTo>
                  <a:lnTo>
                    <a:pt x="0" y="370"/>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0"/>
            <p:cNvSpPr>
              <a:spLocks/>
            </p:cNvSpPr>
            <p:nvPr/>
          </p:nvSpPr>
          <p:spPr bwMode="auto">
            <a:xfrm>
              <a:off x="2798730" y="1974526"/>
              <a:ext cx="8261351" cy="1023938"/>
            </a:xfrm>
            <a:custGeom>
              <a:avLst/>
              <a:gdLst>
                <a:gd name="T0" fmla="*/ 18 w 4762"/>
                <a:gd name="T1" fmla="*/ 494 h 594"/>
                <a:gd name="T2" fmla="*/ 135 w 4762"/>
                <a:gd name="T3" fmla="*/ 241 h 594"/>
                <a:gd name="T4" fmla="*/ 229 w 4762"/>
                <a:gd name="T5" fmla="*/ 141 h 594"/>
                <a:gd name="T6" fmla="*/ 319 w 4762"/>
                <a:gd name="T7" fmla="*/ 366 h 594"/>
                <a:gd name="T8" fmla="*/ 403 w 4762"/>
                <a:gd name="T9" fmla="*/ 348 h 594"/>
                <a:gd name="T10" fmla="*/ 666 w 4762"/>
                <a:gd name="T11" fmla="*/ 370 h 594"/>
                <a:gd name="T12" fmla="*/ 1144 w 4762"/>
                <a:gd name="T13" fmla="*/ 452 h 594"/>
                <a:gd name="T14" fmla="*/ 1354 w 4762"/>
                <a:gd name="T15" fmla="*/ 184 h 594"/>
                <a:gd name="T16" fmla="*/ 1459 w 4762"/>
                <a:gd name="T17" fmla="*/ 335 h 594"/>
                <a:gd name="T18" fmla="*/ 1550 w 4762"/>
                <a:gd name="T19" fmla="*/ 408 h 594"/>
                <a:gd name="T20" fmla="*/ 1574 w 4762"/>
                <a:gd name="T21" fmla="*/ 398 h 594"/>
                <a:gd name="T22" fmla="*/ 1752 w 4762"/>
                <a:gd name="T23" fmla="*/ 223 h 594"/>
                <a:gd name="T24" fmla="*/ 2095 w 4762"/>
                <a:gd name="T25" fmla="*/ 296 h 594"/>
                <a:gd name="T26" fmla="*/ 2333 w 4762"/>
                <a:gd name="T27" fmla="*/ 46 h 594"/>
                <a:gd name="T28" fmla="*/ 2594 w 4762"/>
                <a:gd name="T29" fmla="*/ 591 h 594"/>
                <a:gd name="T30" fmla="*/ 2809 w 4762"/>
                <a:gd name="T31" fmla="*/ 268 h 594"/>
                <a:gd name="T32" fmla="*/ 2931 w 4762"/>
                <a:gd name="T33" fmla="*/ 355 h 594"/>
                <a:gd name="T34" fmla="*/ 3071 w 4762"/>
                <a:gd name="T35" fmla="*/ 294 h 594"/>
                <a:gd name="T36" fmla="*/ 3206 w 4762"/>
                <a:gd name="T37" fmla="*/ 434 h 594"/>
                <a:gd name="T38" fmla="*/ 3288 w 4762"/>
                <a:gd name="T39" fmla="*/ 350 h 594"/>
                <a:gd name="T40" fmla="*/ 3455 w 4762"/>
                <a:gd name="T41" fmla="*/ 365 h 594"/>
                <a:gd name="T42" fmla="*/ 3515 w 4762"/>
                <a:gd name="T43" fmla="*/ 324 h 594"/>
                <a:gd name="T44" fmla="*/ 3780 w 4762"/>
                <a:gd name="T45" fmla="*/ 347 h 594"/>
                <a:gd name="T46" fmla="*/ 4077 w 4762"/>
                <a:gd name="T47" fmla="*/ 239 h 594"/>
                <a:gd name="T48" fmla="*/ 4292 w 4762"/>
                <a:gd name="T49" fmla="*/ 374 h 594"/>
                <a:gd name="T50" fmla="*/ 4392 w 4762"/>
                <a:gd name="T51" fmla="*/ 371 h 594"/>
                <a:gd name="T52" fmla="*/ 4502 w 4762"/>
                <a:gd name="T53" fmla="*/ 253 h 594"/>
                <a:gd name="T54" fmla="*/ 4580 w 4762"/>
                <a:gd name="T55" fmla="*/ 272 h 594"/>
                <a:gd name="T56" fmla="*/ 4732 w 4762"/>
                <a:gd name="T57" fmla="*/ 297 h 594"/>
                <a:gd name="T58" fmla="*/ 4734 w 4762"/>
                <a:gd name="T59" fmla="*/ 297 h 594"/>
                <a:gd name="T60" fmla="*/ 4577 w 4762"/>
                <a:gd name="T61" fmla="*/ 273 h 594"/>
                <a:gd name="T62" fmla="*/ 4504 w 4762"/>
                <a:gd name="T63" fmla="*/ 255 h 594"/>
                <a:gd name="T64" fmla="*/ 4394 w 4762"/>
                <a:gd name="T65" fmla="*/ 373 h 594"/>
                <a:gd name="T66" fmla="*/ 4290 w 4762"/>
                <a:gd name="T67" fmla="*/ 376 h 594"/>
                <a:gd name="T68" fmla="*/ 4077 w 4762"/>
                <a:gd name="T69" fmla="*/ 242 h 594"/>
                <a:gd name="T70" fmla="*/ 3779 w 4762"/>
                <a:gd name="T71" fmla="*/ 350 h 594"/>
                <a:gd name="T72" fmla="*/ 3518 w 4762"/>
                <a:gd name="T73" fmla="*/ 325 h 594"/>
                <a:gd name="T74" fmla="*/ 3453 w 4762"/>
                <a:gd name="T75" fmla="*/ 367 h 594"/>
                <a:gd name="T76" fmla="*/ 3290 w 4762"/>
                <a:gd name="T77" fmla="*/ 350 h 594"/>
                <a:gd name="T78" fmla="*/ 3204 w 4762"/>
                <a:gd name="T79" fmla="*/ 436 h 594"/>
                <a:gd name="T80" fmla="*/ 3073 w 4762"/>
                <a:gd name="T81" fmla="*/ 296 h 594"/>
                <a:gd name="T82" fmla="*/ 2973 w 4762"/>
                <a:gd name="T83" fmla="*/ 364 h 594"/>
                <a:gd name="T84" fmla="*/ 2866 w 4762"/>
                <a:gd name="T85" fmla="*/ 312 h 594"/>
                <a:gd name="T86" fmla="*/ 2651 w 4762"/>
                <a:gd name="T87" fmla="*/ 564 h 594"/>
                <a:gd name="T88" fmla="*/ 2435 w 4762"/>
                <a:gd name="T89" fmla="*/ 322 h 594"/>
                <a:gd name="T90" fmla="*/ 2213 w 4762"/>
                <a:gd name="T91" fmla="*/ 34 h 594"/>
                <a:gd name="T92" fmla="*/ 1950 w 4762"/>
                <a:gd name="T93" fmla="*/ 475 h 594"/>
                <a:gd name="T94" fmla="*/ 1631 w 4762"/>
                <a:gd name="T95" fmla="*/ 323 h 594"/>
                <a:gd name="T96" fmla="*/ 1550 w 4762"/>
                <a:gd name="T97" fmla="*/ 410 h 594"/>
                <a:gd name="T98" fmla="*/ 1469 w 4762"/>
                <a:gd name="T99" fmla="*/ 361 h 594"/>
                <a:gd name="T100" fmla="*/ 1445 w 4762"/>
                <a:gd name="T101" fmla="*/ 307 h 594"/>
                <a:gd name="T102" fmla="*/ 1393 w 4762"/>
                <a:gd name="T103" fmla="*/ 210 h 594"/>
                <a:gd name="T104" fmla="*/ 1243 w 4762"/>
                <a:gd name="T105" fmla="*/ 320 h 594"/>
                <a:gd name="T106" fmla="*/ 776 w 4762"/>
                <a:gd name="T107" fmla="*/ 350 h 594"/>
                <a:gd name="T108" fmla="*/ 568 w 4762"/>
                <a:gd name="T109" fmla="*/ 244 h 594"/>
                <a:gd name="T110" fmla="*/ 364 w 4762"/>
                <a:gd name="T111" fmla="*/ 379 h 594"/>
                <a:gd name="T112" fmla="*/ 261 w 4762"/>
                <a:gd name="T113" fmla="*/ 236 h 594"/>
                <a:gd name="T114" fmla="*/ 179 w 4762"/>
                <a:gd name="T115" fmla="*/ 143 h 594"/>
                <a:gd name="T116" fmla="*/ 37 w 4762"/>
                <a:gd name="T117" fmla="*/ 503 h 594"/>
                <a:gd name="T118" fmla="*/ 0 w 4762"/>
                <a:gd name="T119" fmla="*/ 33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2" h="594">
                  <a:moveTo>
                    <a:pt x="0" y="321"/>
                  </a:moveTo>
                  <a:cubicBezTo>
                    <a:pt x="4" y="336"/>
                    <a:pt x="6" y="360"/>
                    <a:pt x="6" y="394"/>
                  </a:cubicBezTo>
                  <a:cubicBezTo>
                    <a:pt x="5" y="449"/>
                    <a:pt x="10" y="480"/>
                    <a:pt x="18" y="494"/>
                  </a:cubicBezTo>
                  <a:cubicBezTo>
                    <a:pt x="22" y="503"/>
                    <a:pt x="28" y="505"/>
                    <a:pt x="35" y="500"/>
                  </a:cubicBezTo>
                  <a:cubicBezTo>
                    <a:pt x="43" y="496"/>
                    <a:pt x="51" y="485"/>
                    <a:pt x="60" y="471"/>
                  </a:cubicBezTo>
                  <a:cubicBezTo>
                    <a:pt x="90" y="418"/>
                    <a:pt x="124" y="315"/>
                    <a:pt x="135" y="241"/>
                  </a:cubicBezTo>
                  <a:cubicBezTo>
                    <a:pt x="143" y="191"/>
                    <a:pt x="159" y="158"/>
                    <a:pt x="177" y="141"/>
                  </a:cubicBezTo>
                  <a:cubicBezTo>
                    <a:pt x="186" y="134"/>
                    <a:pt x="195" y="130"/>
                    <a:pt x="203" y="130"/>
                  </a:cubicBezTo>
                  <a:cubicBezTo>
                    <a:pt x="212" y="130"/>
                    <a:pt x="221" y="133"/>
                    <a:pt x="229" y="141"/>
                  </a:cubicBezTo>
                  <a:cubicBezTo>
                    <a:pt x="245" y="156"/>
                    <a:pt x="258" y="187"/>
                    <a:pt x="264" y="235"/>
                  </a:cubicBezTo>
                  <a:cubicBezTo>
                    <a:pt x="265" y="239"/>
                    <a:pt x="272" y="281"/>
                    <a:pt x="289" y="319"/>
                  </a:cubicBezTo>
                  <a:cubicBezTo>
                    <a:pt x="297" y="337"/>
                    <a:pt x="307" y="355"/>
                    <a:pt x="319" y="366"/>
                  </a:cubicBezTo>
                  <a:cubicBezTo>
                    <a:pt x="332" y="377"/>
                    <a:pt x="346" y="382"/>
                    <a:pt x="363" y="377"/>
                  </a:cubicBezTo>
                  <a:cubicBezTo>
                    <a:pt x="370" y="374"/>
                    <a:pt x="378" y="370"/>
                    <a:pt x="386" y="362"/>
                  </a:cubicBezTo>
                  <a:cubicBezTo>
                    <a:pt x="392" y="358"/>
                    <a:pt x="397" y="353"/>
                    <a:pt x="403" y="348"/>
                  </a:cubicBezTo>
                  <a:cubicBezTo>
                    <a:pt x="450" y="308"/>
                    <a:pt x="526" y="242"/>
                    <a:pt x="568" y="242"/>
                  </a:cubicBezTo>
                  <a:cubicBezTo>
                    <a:pt x="585" y="241"/>
                    <a:pt x="597" y="253"/>
                    <a:pt x="597" y="283"/>
                  </a:cubicBezTo>
                  <a:cubicBezTo>
                    <a:pt x="597" y="350"/>
                    <a:pt x="625" y="370"/>
                    <a:pt x="666" y="370"/>
                  </a:cubicBezTo>
                  <a:cubicBezTo>
                    <a:pt x="696" y="370"/>
                    <a:pt x="734" y="359"/>
                    <a:pt x="775" y="347"/>
                  </a:cubicBezTo>
                  <a:cubicBezTo>
                    <a:pt x="866" y="321"/>
                    <a:pt x="970" y="291"/>
                    <a:pt x="1034" y="366"/>
                  </a:cubicBezTo>
                  <a:cubicBezTo>
                    <a:pt x="1072" y="409"/>
                    <a:pt x="1109" y="449"/>
                    <a:pt x="1144" y="452"/>
                  </a:cubicBezTo>
                  <a:cubicBezTo>
                    <a:pt x="1178" y="456"/>
                    <a:pt x="1211" y="422"/>
                    <a:pt x="1241" y="320"/>
                  </a:cubicBezTo>
                  <a:cubicBezTo>
                    <a:pt x="1261" y="249"/>
                    <a:pt x="1285" y="211"/>
                    <a:pt x="1309" y="194"/>
                  </a:cubicBezTo>
                  <a:cubicBezTo>
                    <a:pt x="1324" y="183"/>
                    <a:pt x="1340" y="181"/>
                    <a:pt x="1354" y="184"/>
                  </a:cubicBezTo>
                  <a:cubicBezTo>
                    <a:pt x="1369" y="188"/>
                    <a:pt x="1383" y="197"/>
                    <a:pt x="1395" y="208"/>
                  </a:cubicBezTo>
                  <a:cubicBezTo>
                    <a:pt x="1424" y="236"/>
                    <a:pt x="1445" y="280"/>
                    <a:pt x="1448" y="306"/>
                  </a:cubicBezTo>
                  <a:cubicBezTo>
                    <a:pt x="1451" y="317"/>
                    <a:pt x="1455" y="326"/>
                    <a:pt x="1459" y="335"/>
                  </a:cubicBezTo>
                  <a:cubicBezTo>
                    <a:pt x="1463" y="345"/>
                    <a:pt x="1467" y="353"/>
                    <a:pt x="1472" y="360"/>
                  </a:cubicBezTo>
                  <a:cubicBezTo>
                    <a:pt x="1495" y="397"/>
                    <a:pt x="1522" y="413"/>
                    <a:pt x="1550" y="408"/>
                  </a:cubicBezTo>
                  <a:cubicBezTo>
                    <a:pt x="1550" y="408"/>
                    <a:pt x="1550" y="408"/>
                    <a:pt x="1550" y="408"/>
                  </a:cubicBezTo>
                  <a:cubicBezTo>
                    <a:pt x="1550" y="408"/>
                    <a:pt x="1550" y="408"/>
                    <a:pt x="1550" y="408"/>
                  </a:cubicBezTo>
                  <a:cubicBezTo>
                    <a:pt x="1554" y="407"/>
                    <a:pt x="1558" y="406"/>
                    <a:pt x="1562" y="404"/>
                  </a:cubicBezTo>
                  <a:cubicBezTo>
                    <a:pt x="1566" y="402"/>
                    <a:pt x="1570" y="400"/>
                    <a:pt x="1574" y="398"/>
                  </a:cubicBezTo>
                  <a:cubicBezTo>
                    <a:pt x="1594" y="384"/>
                    <a:pt x="1614" y="359"/>
                    <a:pt x="1629" y="322"/>
                  </a:cubicBezTo>
                  <a:cubicBezTo>
                    <a:pt x="1629" y="322"/>
                    <a:pt x="1629" y="322"/>
                    <a:pt x="1629" y="322"/>
                  </a:cubicBezTo>
                  <a:cubicBezTo>
                    <a:pt x="1676" y="226"/>
                    <a:pt x="1715" y="206"/>
                    <a:pt x="1752" y="223"/>
                  </a:cubicBezTo>
                  <a:cubicBezTo>
                    <a:pt x="1787" y="240"/>
                    <a:pt x="1818" y="294"/>
                    <a:pt x="1850" y="348"/>
                  </a:cubicBezTo>
                  <a:cubicBezTo>
                    <a:pt x="1883" y="403"/>
                    <a:pt x="1915" y="459"/>
                    <a:pt x="1951" y="472"/>
                  </a:cubicBezTo>
                  <a:cubicBezTo>
                    <a:pt x="1992" y="487"/>
                    <a:pt x="2038" y="449"/>
                    <a:pt x="2095" y="296"/>
                  </a:cubicBezTo>
                  <a:cubicBezTo>
                    <a:pt x="2135" y="156"/>
                    <a:pt x="2174" y="73"/>
                    <a:pt x="2211" y="33"/>
                  </a:cubicBezTo>
                  <a:cubicBezTo>
                    <a:pt x="2233" y="9"/>
                    <a:pt x="2254" y="0"/>
                    <a:pt x="2275" y="4"/>
                  </a:cubicBezTo>
                  <a:cubicBezTo>
                    <a:pt x="2295" y="7"/>
                    <a:pt x="2315" y="22"/>
                    <a:pt x="2333" y="46"/>
                  </a:cubicBezTo>
                  <a:cubicBezTo>
                    <a:pt x="2374" y="101"/>
                    <a:pt x="2410" y="204"/>
                    <a:pt x="2438" y="321"/>
                  </a:cubicBezTo>
                  <a:cubicBezTo>
                    <a:pt x="2468" y="444"/>
                    <a:pt x="2502" y="523"/>
                    <a:pt x="2538" y="562"/>
                  </a:cubicBezTo>
                  <a:cubicBezTo>
                    <a:pt x="2556" y="582"/>
                    <a:pt x="2575" y="592"/>
                    <a:pt x="2594" y="591"/>
                  </a:cubicBezTo>
                  <a:cubicBezTo>
                    <a:pt x="2613" y="591"/>
                    <a:pt x="2631" y="581"/>
                    <a:pt x="2649" y="562"/>
                  </a:cubicBezTo>
                  <a:cubicBezTo>
                    <a:pt x="2686" y="524"/>
                    <a:pt x="2720" y="449"/>
                    <a:pt x="2747" y="343"/>
                  </a:cubicBezTo>
                  <a:cubicBezTo>
                    <a:pt x="2764" y="278"/>
                    <a:pt x="2785" y="262"/>
                    <a:pt x="2809" y="268"/>
                  </a:cubicBezTo>
                  <a:cubicBezTo>
                    <a:pt x="2828" y="273"/>
                    <a:pt x="2847" y="291"/>
                    <a:pt x="2868" y="310"/>
                  </a:cubicBezTo>
                  <a:cubicBezTo>
                    <a:pt x="2878" y="319"/>
                    <a:pt x="2888" y="328"/>
                    <a:pt x="2898" y="336"/>
                  </a:cubicBezTo>
                  <a:cubicBezTo>
                    <a:pt x="2908" y="344"/>
                    <a:pt x="2919" y="351"/>
                    <a:pt x="2931" y="355"/>
                  </a:cubicBezTo>
                  <a:cubicBezTo>
                    <a:pt x="2943" y="360"/>
                    <a:pt x="2957" y="362"/>
                    <a:pt x="2972" y="361"/>
                  </a:cubicBezTo>
                  <a:cubicBezTo>
                    <a:pt x="2972" y="361"/>
                    <a:pt x="2972" y="361"/>
                    <a:pt x="2972" y="361"/>
                  </a:cubicBezTo>
                  <a:cubicBezTo>
                    <a:pt x="3012" y="358"/>
                    <a:pt x="3044" y="323"/>
                    <a:pt x="3071" y="294"/>
                  </a:cubicBezTo>
                  <a:cubicBezTo>
                    <a:pt x="3090" y="274"/>
                    <a:pt x="3106" y="256"/>
                    <a:pt x="3121" y="254"/>
                  </a:cubicBezTo>
                  <a:cubicBezTo>
                    <a:pt x="3140" y="250"/>
                    <a:pt x="3156" y="272"/>
                    <a:pt x="3171" y="348"/>
                  </a:cubicBezTo>
                  <a:cubicBezTo>
                    <a:pt x="3179" y="391"/>
                    <a:pt x="3192" y="420"/>
                    <a:pt x="3206" y="434"/>
                  </a:cubicBezTo>
                  <a:cubicBezTo>
                    <a:pt x="3213" y="441"/>
                    <a:pt x="3221" y="444"/>
                    <a:pt x="3228" y="444"/>
                  </a:cubicBezTo>
                  <a:cubicBezTo>
                    <a:pt x="3236" y="445"/>
                    <a:pt x="3243" y="441"/>
                    <a:pt x="3250" y="434"/>
                  </a:cubicBezTo>
                  <a:cubicBezTo>
                    <a:pt x="3265" y="421"/>
                    <a:pt x="3279" y="392"/>
                    <a:pt x="3288" y="350"/>
                  </a:cubicBezTo>
                  <a:cubicBezTo>
                    <a:pt x="3298" y="300"/>
                    <a:pt x="3316" y="226"/>
                    <a:pt x="3339" y="194"/>
                  </a:cubicBezTo>
                  <a:cubicBezTo>
                    <a:pt x="3362" y="161"/>
                    <a:pt x="3390" y="171"/>
                    <a:pt x="3418" y="294"/>
                  </a:cubicBezTo>
                  <a:cubicBezTo>
                    <a:pt x="3426" y="326"/>
                    <a:pt x="3440" y="351"/>
                    <a:pt x="3455" y="365"/>
                  </a:cubicBezTo>
                  <a:cubicBezTo>
                    <a:pt x="3461" y="371"/>
                    <a:pt x="3468" y="374"/>
                    <a:pt x="3475" y="375"/>
                  </a:cubicBezTo>
                  <a:cubicBezTo>
                    <a:pt x="3481" y="376"/>
                    <a:pt x="3488" y="374"/>
                    <a:pt x="3493" y="369"/>
                  </a:cubicBezTo>
                  <a:cubicBezTo>
                    <a:pt x="3502" y="362"/>
                    <a:pt x="3510" y="347"/>
                    <a:pt x="3515" y="324"/>
                  </a:cubicBezTo>
                  <a:cubicBezTo>
                    <a:pt x="3523" y="286"/>
                    <a:pt x="3559" y="282"/>
                    <a:pt x="3607" y="292"/>
                  </a:cubicBezTo>
                  <a:cubicBezTo>
                    <a:pt x="3638" y="299"/>
                    <a:pt x="3674" y="311"/>
                    <a:pt x="3712" y="324"/>
                  </a:cubicBezTo>
                  <a:cubicBezTo>
                    <a:pt x="3734" y="332"/>
                    <a:pt x="3757" y="340"/>
                    <a:pt x="3780" y="347"/>
                  </a:cubicBezTo>
                  <a:cubicBezTo>
                    <a:pt x="3871" y="375"/>
                    <a:pt x="3957" y="387"/>
                    <a:pt x="3982" y="307"/>
                  </a:cubicBezTo>
                  <a:cubicBezTo>
                    <a:pt x="3990" y="281"/>
                    <a:pt x="4005" y="263"/>
                    <a:pt x="4025" y="252"/>
                  </a:cubicBezTo>
                  <a:cubicBezTo>
                    <a:pt x="4040" y="244"/>
                    <a:pt x="4058" y="240"/>
                    <a:pt x="4077" y="239"/>
                  </a:cubicBezTo>
                  <a:cubicBezTo>
                    <a:pt x="4097" y="239"/>
                    <a:pt x="4117" y="242"/>
                    <a:pt x="4138" y="248"/>
                  </a:cubicBezTo>
                  <a:cubicBezTo>
                    <a:pt x="4197" y="267"/>
                    <a:pt x="4257" y="311"/>
                    <a:pt x="4290" y="371"/>
                  </a:cubicBezTo>
                  <a:cubicBezTo>
                    <a:pt x="4291" y="372"/>
                    <a:pt x="4292" y="373"/>
                    <a:pt x="4292" y="374"/>
                  </a:cubicBezTo>
                  <a:cubicBezTo>
                    <a:pt x="4298" y="383"/>
                    <a:pt x="4311" y="389"/>
                    <a:pt x="4326" y="391"/>
                  </a:cubicBezTo>
                  <a:cubicBezTo>
                    <a:pt x="4342" y="392"/>
                    <a:pt x="4360" y="390"/>
                    <a:pt x="4379" y="379"/>
                  </a:cubicBezTo>
                  <a:cubicBezTo>
                    <a:pt x="4383" y="377"/>
                    <a:pt x="4388" y="374"/>
                    <a:pt x="4392" y="371"/>
                  </a:cubicBezTo>
                  <a:cubicBezTo>
                    <a:pt x="4400" y="365"/>
                    <a:pt x="4408" y="358"/>
                    <a:pt x="4416" y="350"/>
                  </a:cubicBezTo>
                  <a:cubicBezTo>
                    <a:pt x="4424" y="342"/>
                    <a:pt x="4432" y="332"/>
                    <a:pt x="4441" y="321"/>
                  </a:cubicBezTo>
                  <a:cubicBezTo>
                    <a:pt x="4465" y="291"/>
                    <a:pt x="4485" y="269"/>
                    <a:pt x="4502" y="253"/>
                  </a:cubicBezTo>
                  <a:cubicBezTo>
                    <a:pt x="4519" y="238"/>
                    <a:pt x="4532" y="229"/>
                    <a:pt x="4543" y="225"/>
                  </a:cubicBezTo>
                  <a:cubicBezTo>
                    <a:pt x="4558" y="219"/>
                    <a:pt x="4565" y="231"/>
                    <a:pt x="4572" y="249"/>
                  </a:cubicBezTo>
                  <a:cubicBezTo>
                    <a:pt x="4575" y="256"/>
                    <a:pt x="4577" y="264"/>
                    <a:pt x="4580" y="272"/>
                  </a:cubicBezTo>
                  <a:cubicBezTo>
                    <a:pt x="4593" y="314"/>
                    <a:pt x="4611" y="371"/>
                    <a:pt x="4671" y="378"/>
                  </a:cubicBezTo>
                  <a:cubicBezTo>
                    <a:pt x="4712" y="383"/>
                    <a:pt x="4720" y="348"/>
                    <a:pt x="4728" y="311"/>
                  </a:cubicBezTo>
                  <a:cubicBezTo>
                    <a:pt x="4729" y="306"/>
                    <a:pt x="4731" y="301"/>
                    <a:pt x="4732" y="297"/>
                  </a:cubicBezTo>
                  <a:cubicBezTo>
                    <a:pt x="4740" y="265"/>
                    <a:pt x="4750" y="245"/>
                    <a:pt x="4762" y="238"/>
                  </a:cubicBezTo>
                  <a:cubicBezTo>
                    <a:pt x="4762" y="241"/>
                    <a:pt x="4762" y="241"/>
                    <a:pt x="4762" y="241"/>
                  </a:cubicBezTo>
                  <a:cubicBezTo>
                    <a:pt x="4751" y="248"/>
                    <a:pt x="4742" y="267"/>
                    <a:pt x="4734" y="297"/>
                  </a:cubicBezTo>
                  <a:cubicBezTo>
                    <a:pt x="4733" y="302"/>
                    <a:pt x="4732" y="307"/>
                    <a:pt x="4731" y="312"/>
                  </a:cubicBezTo>
                  <a:cubicBezTo>
                    <a:pt x="4722" y="350"/>
                    <a:pt x="4714" y="386"/>
                    <a:pt x="4670" y="381"/>
                  </a:cubicBezTo>
                  <a:cubicBezTo>
                    <a:pt x="4608" y="374"/>
                    <a:pt x="4590" y="316"/>
                    <a:pt x="4577" y="273"/>
                  </a:cubicBezTo>
                  <a:cubicBezTo>
                    <a:pt x="4575" y="264"/>
                    <a:pt x="4572" y="257"/>
                    <a:pt x="4570" y="250"/>
                  </a:cubicBezTo>
                  <a:cubicBezTo>
                    <a:pt x="4563" y="233"/>
                    <a:pt x="4557" y="223"/>
                    <a:pt x="4544" y="227"/>
                  </a:cubicBezTo>
                  <a:cubicBezTo>
                    <a:pt x="4534" y="231"/>
                    <a:pt x="4520" y="240"/>
                    <a:pt x="4504" y="255"/>
                  </a:cubicBezTo>
                  <a:cubicBezTo>
                    <a:pt x="4487" y="271"/>
                    <a:pt x="4467" y="293"/>
                    <a:pt x="4443" y="323"/>
                  </a:cubicBezTo>
                  <a:cubicBezTo>
                    <a:pt x="4434" y="334"/>
                    <a:pt x="4426" y="344"/>
                    <a:pt x="4418" y="352"/>
                  </a:cubicBezTo>
                  <a:cubicBezTo>
                    <a:pt x="4409" y="360"/>
                    <a:pt x="4402" y="367"/>
                    <a:pt x="4394" y="373"/>
                  </a:cubicBezTo>
                  <a:cubicBezTo>
                    <a:pt x="4389" y="376"/>
                    <a:pt x="4385" y="379"/>
                    <a:pt x="4380" y="382"/>
                  </a:cubicBezTo>
                  <a:cubicBezTo>
                    <a:pt x="4361" y="392"/>
                    <a:pt x="4342" y="395"/>
                    <a:pt x="4326" y="393"/>
                  </a:cubicBezTo>
                  <a:cubicBezTo>
                    <a:pt x="4310" y="391"/>
                    <a:pt x="4297" y="385"/>
                    <a:pt x="4290" y="376"/>
                  </a:cubicBezTo>
                  <a:cubicBezTo>
                    <a:pt x="4289" y="375"/>
                    <a:pt x="4289" y="374"/>
                    <a:pt x="4288" y="373"/>
                  </a:cubicBezTo>
                  <a:cubicBezTo>
                    <a:pt x="4255" y="313"/>
                    <a:pt x="4195" y="269"/>
                    <a:pt x="4137" y="251"/>
                  </a:cubicBezTo>
                  <a:cubicBezTo>
                    <a:pt x="4117" y="245"/>
                    <a:pt x="4096" y="242"/>
                    <a:pt x="4077" y="242"/>
                  </a:cubicBezTo>
                  <a:cubicBezTo>
                    <a:pt x="4059" y="243"/>
                    <a:pt x="4041" y="247"/>
                    <a:pt x="4027" y="255"/>
                  </a:cubicBezTo>
                  <a:cubicBezTo>
                    <a:pt x="4007" y="265"/>
                    <a:pt x="3992" y="283"/>
                    <a:pt x="3985" y="308"/>
                  </a:cubicBezTo>
                  <a:cubicBezTo>
                    <a:pt x="3959" y="390"/>
                    <a:pt x="3872" y="378"/>
                    <a:pt x="3779" y="350"/>
                  </a:cubicBezTo>
                  <a:cubicBezTo>
                    <a:pt x="3756" y="343"/>
                    <a:pt x="3733" y="335"/>
                    <a:pt x="3711" y="327"/>
                  </a:cubicBezTo>
                  <a:cubicBezTo>
                    <a:pt x="3673" y="314"/>
                    <a:pt x="3637" y="302"/>
                    <a:pt x="3606" y="295"/>
                  </a:cubicBezTo>
                  <a:cubicBezTo>
                    <a:pt x="3560" y="285"/>
                    <a:pt x="3525" y="288"/>
                    <a:pt x="3518" y="325"/>
                  </a:cubicBezTo>
                  <a:cubicBezTo>
                    <a:pt x="3512" y="349"/>
                    <a:pt x="3505" y="364"/>
                    <a:pt x="3495" y="371"/>
                  </a:cubicBezTo>
                  <a:cubicBezTo>
                    <a:pt x="3489" y="377"/>
                    <a:pt x="3482" y="379"/>
                    <a:pt x="3474" y="378"/>
                  </a:cubicBezTo>
                  <a:cubicBezTo>
                    <a:pt x="3467" y="377"/>
                    <a:pt x="3460" y="373"/>
                    <a:pt x="3453" y="367"/>
                  </a:cubicBezTo>
                  <a:cubicBezTo>
                    <a:pt x="3437" y="353"/>
                    <a:pt x="3423" y="327"/>
                    <a:pt x="3416" y="295"/>
                  </a:cubicBezTo>
                  <a:cubicBezTo>
                    <a:pt x="3389" y="176"/>
                    <a:pt x="3363" y="165"/>
                    <a:pt x="3341" y="196"/>
                  </a:cubicBezTo>
                  <a:cubicBezTo>
                    <a:pt x="3319" y="227"/>
                    <a:pt x="3301" y="301"/>
                    <a:pt x="3290" y="350"/>
                  </a:cubicBezTo>
                  <a:cubicBezTo>
                    <a:pt x="3281" y="394"/>
                    <a:pt x="3268" y="422"/>
                    <a:pt x="3252" y="436"/>
                  </a:cubicBezTo>
                  <a:cubicBezTo>
                    <a:pt x="3245" y="444"/>
                    <a:pt x="3236" y="447"/>
                    <a:pt x="3228" y="447"/>
                  </a:cubicBezTo>
                  <a:cubicBezTo>
                    <a:pt x="3220" y="447"/>
                    <a:pt x="3212" y="443"/>
                    <a:pt x="3204" y="436"/>
                  </a:cubicBezTo>
                  <a:cubicBezTo>
                    <a:pt x="3189" y="421"/>
                    <a:pt x="3176" y="392"/>
                    <a:pt x="3168" y="348"/>
                  </a:cubicBezTo>
                  <a:cubicBezTo>
                    <a:pt x="3154" y="275"/>
                    <a:pt x="3139" y="253"/>
                    <a:pt x="3121" y="256"/>
                  </a:cubicBezTo>
                  <a:cubicBezTo>
                    <a:pt x="3107" y="259"/>
                    <a:pt x="3091" y="276"/>
                    <a:pt x="3073" y="296"/>
                  </a:cubicBezTo>
                  <a:cubicBezTo>
                    <a:pt x="3046" y="326"/>
                    <a:pt x="3013" y="361"/>
                    <a:pt x="2973" y="364"/>
                  </a:cubicBezTo>
                  <a:cubicBezTo>
                    <a:pt x="2973" y="364"/>
                    <a:pt x="2973" y="364"/>
                    <a:pt x="2973" y="364"/>
                  </a:cubicBezTo>
                  <a:cubicBezTo>
                    <a:pt x="2973" y="364"/>
                    <a:pt x="2973" y="364"/>
                    <a:pt x="2973" y="364"/>
                  </a:cubicBezTo>
                  <a:cubicBezTo>
                    <a:pt x="2957" y="365"/>
                    <a:pt x="2943" y="363"/>
                    <a:pt x="2930" y="358"/>
                  </a:cubicBezTo>
                  <a:cubicBezTo>
                    <a:pt x="2917" y="353"/>
                    <a:pt x="2906" y="347"/>
                    <a:pt x="2896" y="339"/>
                  </a:cubicBezTo>
                  <a:cubicBezTo>
                    <a:pt x="2886" y="331"/>
                    <a:pt x="2876" y="321"/>
                    <a:pt x="2866" y="312"/>
                  </a:cubicBezTo>
                  <a:cubicBezTo>
                    <a:pt x="2846" y="293"/>
                    <a:pt x="2826" y="276"/>
                    <a:pt x="2809" y="271"/>
                  </a:cubicBezTo>
                  <a:cubicBezTo>
                    <a:pt x="2786" y="265"/>
                    <a:pt x="2767" y="281"/>
                    <a:pt x="2750" y="344"/>
                  </a:cubicBezTo>
                  <a:cubicBezTo>
                    <a:pt x="2723" y="450"/>
                    <a:pt x="2688" y="525"/>
                    <a:pt x="2651" y="564"/>
                  </a:cubicBezTo>
                  <a:cubicBezTo>
                    <a:pt x="2633" y="584"/>
                    <a:pt x="2613" y="594"/>
                    <a:pt x="2594" y="594"/>
                  </a:cubicBezTo>
                  <a:cubicBezTo>
                    <a:pt x="2574" y="594"/>
                    <a:pt x="2555" y="584"/>
                    <a:pt x="2536" y="564"/>
                  </a:cubicBezTo>
                  <a:cubicBezTo>
                    <a:pt x="2500" y="524"/>
                    <a:pt x="2465" y="445"/>
                    <a:pt x="2435" y="322"/>
                  </a:cubicBezTo>
                  <a:cubicBezTo>
                    <a:pt x="2407" y="205"/>
                    <a:pt x="2372" y="102"/>
                    <a:pt x="2331" y="48"/>
                  </a:cubicBezTo>
                  <a:cubicBezTo>
                    <a:pt x="2313" y="24"/>
                    <a:pt x="2294" y="9"/>
                    <a:pt x="2274" y="6"/>
                  </a:cubicBezTo>
                  <a:cubicBezTo>
                    <a:pt x="2255" y="3"/>
                    <a:pt x="2235" y="12"/>
                    <a:pt x="2213" y="34"/>
                  </a:cubicBezTo>
                  <a:cubicBezTo>
                    <a:pt x="2176" y="74"/>
                    <a:pt x="2137" y="157"/>
                    <a:pt x="2097" y="297"/>
                  </a:cubicBezTo>
                  <a:cubicBezTo>
                    <a:pt x="2097" y="297"/>
                    <a:pt x="2097" y="297"/>
                    <a:pt x="2097" y="297"/>
                  </a:cubicBezTo>
                  <a:cubicBezTo>
                    <a:pt x="2039" y="452"/>
                    <a:pt x="1992" y="490"/>
                    <a:pt x="1950" y="475"/>
                  </a:cubicBezTo>
                  <a:cubicBezTo>
                    <a:pt x="1913" y="461"/>
                    <a:pt x="1880" y="405"/>
                    <a:pt x="1847" y="349"/>
                  </a:cubicBezTo>
                  <a:cubicBezTo>
                    <a:pt x="1816" y="296"/>
                    <a:pt x="1785" y="242"/>
                    <a:pt x="1750" y="226"/>
                  </a:cubicBezTo>
                  <a:cubicBezTo>
                    <a:pt x="1716" y="209"/>
                    <a:pt x="1677" y="229"/>
                    <a:pt x="1631" y="323"/>
                  </a:cubicBezTo>
                  <a:cubicBezTo>
                    <a:pt x="1616" y="361"/>
                    <a:pt x="1596" y="386"/>
                    <a:pt x="1575" y="400"/>
                  </a:cubicBezTo>
                  <a:cubicBezTo>
                    <a:pt x="1571" y="403"/>
                    <a:pt x="1567" y="405"/>
                    <a:pt x="1563" y="407"/>
                  </a:cubicBezTo>
                  <a:cubicBezTo>
                    <a:pt x="1559" y="408"/>
                    <a:pt x="1554" y="410"/>
                    <a:pt x="1550" y="410"/>
                  </a:cubicBezTo>
                  <a:cubicBezTo>
                    <a:pt x="1550" y="410"/>
                    <a:pt x="1550" y="410"/>
                    <a:pt x="1550" y="410"/>
                  </a:cubicBezTo>
                  <a:cubicBezTo>
                    <a:pt x="1550" y="410"/>
                    <a:pt x="1550" y="410"/>
                    <a:pt x="1550" y="410"/>
                  </a:cubicBezTo>
                  <a:cubicBezTo>
                    <a:pt x="1522" y="416"/>
                    <a:pt x="1493" y="400"/>
                    <a:pt x="1469" y="361"/>
                  </a:cubicBezTo>
                  <a:cubicBezTo>
                    <a:pt x="1465" y="354"/>
                    <a:pt x="1461" y="346"/>
                    <a:pt x="1456" y="337"/>
                  </a:cubicBezTo>
                  <a:cubicBezTo>
                    <a:pt x="1452" y="328"/>
                    <a:pt x="1449" y="318"/>
                    <a:pt x="1445" y="307"/>
                  </a:cubicBezTo>
                  <a:cubicBezTo>
                    <a:pt x="1445" y="307"/>
                    <a:pt x="1445" y="307"/>
                    <a:pt x="1445" y="307"/>
                  </a:cubicBezTo>
                  <a:cubicBezTo>
                    <a:pt x="1445" y="307"/>
                    <a:pt x="1445" y="307"/>
                    <a:pt x="1445" y="307"/>
                  </a:cubicBezTo>
                  <a:cubicBezTo>
                    <a:pt x="1445" y="306"/>
                    <a:pt x="1445" y="306"/>
                    <a:pt x="1445" y="306"/>
                  </a:cubicBezTo>
                  <a:cubicBezTo>
                    <a:pt x="1443" y="281"/>
                    <a:pt x="1422" y="238"/>
                    <a:pt x="1393" y="210"/>
                  </a:cubicBezTo>
                  <a:cubicBezTo>
                    <a:pt x="1381" y="199"/>
                    <a:pt x="1368" y="190"/>
                    <a:pt x="1354" y="187"/>
                  </a:cubicBezTo>
                  <a:cubicBezTo>
                    <a:pt x="1340" y="184"/>
                    <a:pt x="1325" y="186"/>
                    <a:pt x="1311" y="197"/>
                  </a:cubicBezTo>
                  <a:cubicBezTo>
                    <a:pt x="1287" y="213"/>
                    <a:pt x="1263" y="251"/>
                    <a:pt x="1243" y="320"/>
                  </a:cubicBezTo>
                  <a:cubicBezTo>
                    <a:pt x="1213" y="425"/>
                    <a:pt x="1179" y="459"/>
                    <a:pt x="1143" y="455"/>
                  </a:cubicBezTo>
                  <a:cubicBezTo>
                    <a:pt x="1108" y="452"/>
                    <a:pt x="1070" y="412"/>
                    <a:pt x="1032" y="368"/>
                  </a:cubicBezTo>
                  <a:cubicBezTo>
                    <a:pt x="969" y="294"/>
                    <a:pt x="866" y="324"/>
                    <a:pt x="776" y="350"/>
                  </a:cubicBezTo>
                  <a:cubicBezTo>
                    <a:pt x="735" y="362"/>
                    <a:pt x="697" y="373"/>
                    <a:pt x="666" y="373"/>
                  </a:cubicBezTo>
                  <a:cubicBezTo>
                    <a:pt x="623" y="373"/>
                    <a:pt x="595" y="352"/>
                    <a:pt x="594" y="283"/>
                  </a:cubicBezTo>
                  <a:cubicBezTo>
                    <a:pt x="594" y="255"/>
                    <a:pt x="584" y="244"/>
                    <a:pt x="568" y="244"/>
                  </a:cubicBezTo>
                  <a:cubicBezTo>
                    <a:pt x="527" y="245"/>
                    <a:pt x="452" y="310"/>
                    <a:pt x="405" y="350"/>
                  </a:cubicBezTo>
                  <a:cubicBezTo>
                    <a:pt x="399" y="356"/>
                    <a:pt x="393" y="360"/>
                    <a:pt x="388" y="365"/>
                  </a:cubicBezTo>
                  <a:cubicBezTo>
                    <a:pt x="380" y="372"/>
                    <a:pt x="371" y="377"/>
                    <a:pt x="364" y="379"/>
                  </a:cubicBezTo>
                  <a:cubicBezTo>
                    <a:pt x="346" y="385"/>
                    <a:pt x="330" y="380"/>
                    <a:pt x="318" y="368"/>
                  </a:cubicBezTo>
                  <a:cubicBezTo>
                    <a:pt x="305" y="357"/>
                    <a:pt x="295" y="339"/>
                    <a:pt x="286" y="320"/>
                  </a:cubicBezTo>
                  <a:cubicBezTo>
                    <a:pt x="270" y="282"/>
                    <a:pt x="262" y="239"/>
                    <a:pt x="261" y="236"/>
                  </a:cubicBezTo>
                  <a:cubicBezTo>
                    <a:pt x="255" y="188"/>
                    <a:pt x="242" y="157"/>
                    <a:pt x="227" y="143"/>
                  </a:cubicBezTo>
                  <a:cubicBezTo>
                    <a:pt x="219" y="136"/>
                    <a:pt x="211" y="133"/>
                    <a:pt x="203" y="133"/>
                  </a:cubicBezTo>
                  <a:cubicBezTo>
                    <a:pt x="195" y="133"/>
                    <a:pt x="187" y="136"/>
                    <a:pt x="179" y="143"/>
                  </a:cubicBezTo>
                  <a:cubicBezTo>
                    <a:pt x="161" y="159"/>
                    <a:pt x="146" y="193"/>
                    <a:pt x="138" y="241"/>
                  </a:cubicBezTo>
                  <a:cubicBezTo>
                    <a:pt x="126" y="315"/>
                    <a:pt x="92" y="420"/>
                    <a:pt x="62" y="472"/>
                  </a:cubicBezTo>
                  <a:cubicBezTo>
                    <a:pt x="53" y="487"/>
                    <a:pt x="45" y="498"/>
                    <a:pt x="37" y="503"/>
                  </a:cubicBezTo>
                  <a:cubicBezTo>
                    <a:pt x="28" y="508"/>
                    <a:pt x="21" y="506"/>
                    <a:pt x="15" y="496"/>
                  </a:cubicBezTo>
                  <a:cubicBezTo>
                    <a:pt x="7" y="481"/>
                    <a:pt x="3" y="449"/>
                    <a:pt x="3" y="394"/>
                  </a:cubicBezTo>
                  <a:cubicBezTo>
                    <a:pt x="3" y="368"/>
                    <a:pt x="2" y="349"/>
                    <a:pt x="0" y="334"/>
                  </a:cubicBezTo>
                  <a:lnTo>
                    <a:pt x="0" y="321"/>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1"/>
            <p:cNvSpPr>
              <a:spLocks/>
            </p:cNvSpPr>
            <p:nvPr/>
          </p:nvSpPr>
          <p:spPr bwMode="auto">
            <a:xfrm>
              <a:off x="2798730" y="2022151"/>
              <a:ext cx="8261351" cy="930275"/>
            </a:xfrm>
            <a:custGeom>
              <a:avLst/>
              <a:gdLst>
                <a:gd name="T0" fmla="*/ 21 w 4762"/>
                <a:gd name="T1" fmla="*/ 449 h 540"/>
                <a:gd name="T2" fmla="*/ 139 w 4762"/>
                <a:gd name="T3" fmla="*/ 219 h 540"/>
                <a:gd name="T4" fmla="*/ 233 w 4762"/>
                <a:gd name="T5" fmla="*/ 129 h 540"/>
                <a:gd name="T6" fmla="*/ 321 w 4762"/>
                <a:gd name="T7" fmla="*/ 331 h 540"/>
                <a:gd name="T8" fmla="*/ 407 w 4762"/>
                <a:gd name="T9" fmla="*/ 316 h 540"/>
                <a:gd name="T10" fmla="*/ 669 w 4762"/>
                <a:gd name="T11" fmla="*/ 336 h 540"/>
                <a:gd name="T12" fmla="*/ 1147 w 4762"/>
                <a:gd name="T13" fmla="*/ 411 h 540"/>
                <a:gd name="T14" fmla="*/ 1359 w 4762"/>
                <a:gd name="T15" fmla="*/ 168 h 540"/>
                <a:gd name="T16" fmla="*/ 1462 w 4762"/>
                <a:gd name="T17" fmla="*/ 305 h 540"/>
                <a:gd name="T18" fmla="*/ 1553 w 4762"/>
                <a:gd name="T19" fmla="*/ 370 h 540"/>
                <a:gd name="T20" fmla="*/ 1577 w 4762"/>
                <a:gd name="T21" fmla="*/ 361 h 540"/>
                <a:gd name="T22" fmla="*/ 1760 w 4762"/>
                <a:gd name="T23" fmla="*/ 205 h 540"/>
                <a:gd name="T24" fmla="*/ 2098 w 4762"/>
                <a:gd name="T25" fmla="*/ 269 h 540"/>
                <a:gd name="T26" fmla="*/ 2338 w 4762"/>
                <a:gd name="T27" fmla="*/ 45 h 540"/>
                <a:gd name="T28" fmla="*/ 2597 w 4762"/>
                <a:gd name="T29" fmla="*/ 537 h 540"/>
                <a:gd name="T30" fmla="*/ 2815 w 4762"/>
                <a:gd name="T31" fmla="*/ 245 h 540"/>
                <a:gd name="T32" fmla="*/ 2934 w 4762"/>
                <a:gd name="T33" fmla="*/ 323 h 540"/>
                <a:gd name="T34" fmla="*/ 3074 w 4762"/>
                <a:gd name="T35" fmla="*/ 267 h 540"/>
                <a:gd name="T36" fmla="*/ 3209 w 4762"/>
                <a:gd name="T37" fmla="*/ 394 h 540"/>
                <a:gd name="T38" fmla="*/ 3291 w 4762"/>
                <a:gd name="T39" fmla="*/ 318 h 540"/>
                <a:gd name="T40" fmla="*/ 3457 w 4762"/>
                <a:gd name="T41" fmla="*/ 331 h 540"/>
                <a:gd name="T42" fmla="*/ 3518 w 4762"/>
                <a:gd name="T43" fmla="*/ 295 h 540"/>
                <a:gd name="T44" fmla="*/ 3985 w 4762"/>
                <a:gd name="T45" fmla="*/ 279 h 540"/>
                <a:gd name="T46" fmla="*/ 4154 w 4762"/>
                <a:gd name="T47" fmla="*/ 230 h 540"/>
                <a:gd name="T48" fmla="*/ 4294 w 4762"/>
                <a:gd name="T49" fmla="*/ 339 h 540"/>
                <a:gd name="T50" fmla="*/ 4294 w 4762"/>
                <a:gd name="T51" fmla="*/ 339 h 540"/>
                <a:gd name="T52" fmla="*/ 4396 w 4762"/>
                <a:gd name="T53" fmla="*/ 337 h 540"/>
                <a:gd name="T54" fmla="*/ 4505 w 4762"/>
                <a:gd name="T55" fmla="*/ 230 h 540"/>
                <a:gd name="T56" fmla="*/ 4674 w 4762"/>
                <a:gd name="T57" fmla="*/ 344 h 540"/>
                <a:gd name="T58" fmla="*/ 4762 w 4762"/>
                <a:gd name="T59" fmla="*/ 218 h 540"/>
                <a:gd name="T60" fmla="*/ 4734 w 4762"/>
                <a:gd name="T61" fmla="*/ 283 h 540"/>
                <a:gd name="T62" fmla="*/ 4548 w 4762"/>
                <a:gd name="T63" fmla="*/ 207 h 540"/>
                <a:gd name="T64" fmla="*/ 4421 w 4762"/>
                <a:gd name="T65" fmla="*/ 320 h 540"/>
                <a:gd name="T66" fmla="*/ 4331 w 4762"/>
                <a:gd name="T67" fmla="*/ 358 h 540"/>
                <a:gd name="T68" fmla="*/ 4291 w 4762"/>
                <a:gd name="T69" fmla="*/ 339 h 540"/>
                <a:gd name="T70" fmla="*/ 4083 w 4762"/>
                <a:gd name="T71" fmla="*/ 220 h 540"/>
                <a:gd name="T72" fmla="*/ 3714 w 4762"/>
                <a:gd name="T73" fmla="*/ 298 h 540"/>
                <a:gd name="T74" fmla="*/ 3499 w 4762"/>
                <a:gd name="T75" fmla="*/ 337 h 540"/>
                <a:gd name="T76" fmla="*/ 3419 w 4762"/>
                <a:gd name="T77" fmla="*/ 268 h 540"/>
                <a:gd name="T78" fmla="*/ 3256 w 4762"/>
                <a:gd name="T79" fmla="*/ 396 h 540"/>
                <a:gd name="T80" fmla="*/ 3171 w 4762"/>
                <a:gd name="T81" fmla="*/ 317 h 540"/>
                <a:gd name="T82" fmla="*/ 2976 w 4762"/>
                <a:gd name="T83" fmla="*/ 331 h 540"/>
                <a:gd name="T84" fmla="*/ 2900 w 4762"/>
                <a:gd name="T85" fmla="*/ 308 h 540"/>
                <a:gd name="T86" fmla="*/ 2753 w 4762"/>
                <a:gd name="T87" fmla="*/ 313 h 540"/>
                <a:gd name="T88" fmla="*/ 2537 w 4762"/>
                <a:gd name="T89" fmla="*/ 510 h 540"/>
                <a:gd name="T90" fmla="*/ 2278 w 4762"/>
                <a:gd name="T91" fmla="*/ 6 h 540"/>
                <a:gd name="T92" fmla="*/ 2100 w 4762"/>
                <a:gd name="T93" fmla="*/ 270 h 540"/>
                <a:gd name="T94" fmla="*/ 1759 w 4762"/>
                <a:gd name="T95" fmla="*/ 208 h 540"/>
                <a:gd name="T96" fmla="*/ 1566 w 4762"/>
                <a:gd name="T97" fmla="*/ 370 h 540"/>
                <a:gd name="T98" fmla="*/ 1553 w 4762"/>
                <a:gd name="T99" fmla="*/ 373 h 540"/>
                <a:gd name="T100" fmla="*/ 1448 w 4762"/>
                <a:gd name="T101" fmla="*/ 279 h 540"/>
                <a:gd name="T102" fmla="*/ 1448 w 4762"/>
                <a:gd name="T103" fmla="*/ 279 h 540"/>
                <a:gd name="T104" fmla="*/ 1313 w 4762"/>
                <a:gd name="T105" fmla="*/ 180 h 540"/>
                <a:gd name="T106" fmla="*/ 1036 w 4762"/>
                <a:gd name="T107" fmla="*/ 334 h 540"/>
                <a:gd name="T108" fmla="*/ 597 w 4762"/>
                <a:gd name="T109" fmla="*/ 257 h 540"/>
                <a:gd name="T110" fmla="*/ 392 w 4762"/>
                <a:gd name="T111" fmla="*/ 332 h 540"/>
                <a:gd name="T112" fmla="*/ 287 w 4762"/>
                <a:gd name="T113" fmla="*/ 284 h 540"/>
                <a:gd name="T114" fmla="*/ 207 w 4762"/>
                <a:gd name="T115" fmla="*/ 121 h 540"/>
                <a:gd name="T116" fmla="*/ 65 w 4762"/>
                <a:gd name="T117" fmla="*/ 429 h 540"/>
                <a:gd name="T118" fmla="*/ 6 w 4762"/>
                <a:gd name="T119" fmla="*/ 35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62" h="540">
                  <a:moveTo>
                    <a:pt x="0" y="282"/>
                  </a:moveTo>
                  <a:cubicBezTo>
                    <a:pt x="6" y="295"/>
                    <a:pt x="9" y="319"/>
                    <a:pt x="9" y="358"/>
                  </a:cubicBezTo>
                  <a:cubicBezTo>
                    <a:pt x="9" y="408"/>
                    <a:pt x="13" y="436"/>
                    <a:pt x="21" y="449"/>
                  </a:cubicBezTo>
                  <a:cubicBezTo>
                    <a:pt x="25" y="457"/>
                    <a:pt x="32" y="459"/>
                    <a:pt x="38" y="455"/>
                  </a:cubicBezTo>
                  <a:cubicBezTo>
                    <a:pt x="46" y="451"/>
                    <a:pt x="54" y="441"/>
                    <a:pt x="63" y="428"/>
                  </a:cubicBezTo>
                  <a:cubicBezTo>
                    <a:pt x="93" y="380"/>
                    <a:pt x="127" y="286"/>
                    <a:pt x="139" y="219"/>
                  </a:cubicBezTo>
                  <a:cubicBezTo>
                    <a:pt x="146" y="175"/>
                    <a:pt x="162" y="144"/>
                    <a:pt x="180" y="129"/>
                  </a:cubicBezTo>
                  <a:cubicBezTo>
                    <a:pt x="189" y="122"/>
                    <a:pt x="198" y="118"/>
                    <a:pt x="207" y="118"/>
                  </a:cubicBezTo>
                  <a:cubicBezTo>
                    <a:pt x="216" y="118"/>
                    <a:pt x="224" y="122"/>
                    <a:pt x="233" y="129"/>
                  </a:cubicBezTo>
                  <a:cubicBezTo>
                    <a:pt x="248" y="143"/>
                    <a:pt x="261" y="171"/>
                    <a:pt x="267" y="214"/>
                  </a:cubicBezTo>
                  <a:cubicBezTo>
                    <a:pt x="268" y="217"/>
                    <a:pt x="275" y="251"/>
                    <a:pt x="289" y="283"/>
                  </a:cubicBezTo>
                  <a:cubicBezTo>
                    <a:pt x="297" y="301"/>
                    <a:pt x="308" y="319"/>
                    <a:pt x="321" y="331"/>
                  </a:cubicBezTo>
                  <a:cubicBezTo>
                    <a:pt x="333" y="342"/>
                    <a:pt x="349" y="348"/>
                    <a:pt x="367" y="342"/>
                  </a:cubicBezTo>
                  <a:cubicBezTo>
                    <a:pt x="374" y="340"/>
                    <a:pt x="382" y="336"/>
                    <a:pt x="390" y="329"/>
                  </a:cubicBezTo>
                  <a:cubicBezTo>
                    <a:pt x="395" y="326"/>
                    <a:pt x="400" y="321"/>
                    <a:pt x="407" y="316"/>
                  </a:cubicBezTo>
                  <a:cubicBezTo>
                    <a:pt x="454" y="280"/>
                    <a:pt x="530" y="220"/>
                    <a:pt x="571" y="220"/>
                  </a:cubicBezTo>
                  <a:cubicBezTo>
                    <a:pt x="589" y="220"/>
                    <a:pt x="600" y="230"/>
                    <a:pt x="600" y="257"/>
                  </a:cubicBezTo>
                  <a:cubicBezTo>
                    <a:pt x="601" y="318"/>
                    <a:pt x="628" y="337"/>
                    <a:pt x="669" y="336"/>
                  </a:cubicBezTo>
                  <a:cubicBezTo>
                    <a:pt x="700" y="336"/>
                    <a:pt x="738" y="326"/>
                    <a:pt x="779" y="315"/>
                  </a:cubicBezTo>
                  <a:cubicBezTo>
                    <a:pt x="869" y="292"/>
                    <a:pt x="973" y="264"/>
                    <a:pt x="1038" y="332"/>
                  </a:cubicBezTo>
                  <a:cubicBezTo>
                    <a:pt x="1075" y="372"/>
                    <a:pt x="1112" y="408"/>
                    <a:pt x="1147" y="411"/>
                  </a:cubicBezTo>
                  <a:cubicBezTo>
                    <a:pt x="1182" y="414"/>
                    <a:pt x="1214" y="384"/>
                    <a:pt x="1244" y="291"/>
                  </a:cubicBezTo>
                  <a:cubicBezTo>
                    <a:pt x="1264" y="227"/>
                    <a:pt x="1288" y="193"/>
                    <a:pt x="1312" y="177"/>
                  </a:cubicBezTo>
                  <a:cubicBezTo>
                    <a:pt x="1327" y="167"/>
                    <a:pt x="1343" y="165"/>
                    <a:pt x="1359" y="168"/>
                  </a:cubicBezTo>
                  <a:cubicBezTo>
                    <a:pt x="1374" y="171"/>
                    <a:pt x="1388" y="180"/>
                    <a:pt x="1401" y="191"/>
                  </a:cubicBezTo>
                  <a:cubicBezTo>
                    <a:pt x="1429" y="217"/>
                    <a:pt x="1449" y="255"/>
                    <a:pt x="1451" y="278"/>
                  </a:cubicBezTo>
                  <a:cubicBezTo>
                    <a:pt x="1454" y="288"/>
                    <a:pt x="1458" y="297"/>
                    <a:pt x="1462" y="305"/>
                  </a:cubicBezTo>
                  <a:cubicBezTo>
                    <a:pt x="1466" y="313"/>
                    <a:pt x="1471" y="321"/>
                    <a:pt x="1475" y="327"/>
                  </a:cubicBezTo>
                  <a:cubicBezTo>
                    <a:pt x="1498" y="361"/>
                    <a:pt x="1526" y="375"/>
                    <a:pt x="1553" y="370"/>
                  </a:cubicBezTo>
                  <a:cubicBezTo>
                    <a:pt x="1553" y="370"/>
                    <a:pt x="1553" y="370"/>
                    <a:pt x="1553" y="370"/>
                  </a:cubicBezTo>
                  <a:cubicBezTo>
                    <a:pt x="1553" y="370"/>
                    <a:pt x="1553" y="370"/>
                    <a:pt x="1553" y="370"/>
                  </a:cubicBezTo>
                  <a:cubicBezTo>
                    <a:pt x="1557" y="370"/>
                    <a:pt x="1561" y="369"/>
                    <a:pt x="1565" y="367"/>
                  </a:cubicBezTo>
                  <a:cubicBezTo>
                    <a:pt x="1569" y="366"/>
                    <a:pt x="1573" y="364"/>
                    <a:pt x="1577" y="361"/>
                  </a:cubicBezTo>
                  <a:cubicBezTo>
                    <a:pt x="1598" y="349"/>
                    <a:pt x="1617" y="326"/>
                    <a:pt x="1632" y="293"/>
                  </a:cubicBezTo>
                  <a:cubicBezTo>
                    <a:pt x="1632" y="293"/>
                    <a:pt x="1632" y="293"/>
                    <a:pt x="1632" y="293"/>
                  </a:cubicBezTo>
                  <a:cubicBezTo>
                    <a:pt x="1681" y="201"/>
                    <a:pt x="1722" y="185"/>
                    <a:pt x="1760" y="205"/>
                  </a:cubicBezTo>
                  <a:cubicBezTo>
                    <a:pt x="1793" y="223"/>
                    <a:pt x="1823" y="270"/>
                    <a:pt x="1853" y="316"/>
                  </a:cubicBezTo>
                  <a:cubicBezTo>
                    <a:pt x="1885" y="365"/>
                    <a:pt x="1916" y="413"/>
                    <a:pt x="1951" y="428"/>
                  </a:cubicBezTo>
                  <a:cubicBezTo>
                    <a:pt x="1992" y="445"/>
                    <a:pt x="2039" y="412"/>
                    <a:pt x="2098" y="269"/>
                  </a:cubicBezTo>
                  <a:cubicBezTo>
                    <a:pt x="2137" y="144"/>
                    <a:pt x="2176" y="69"/>
                    <a:pt x="2213" y="32"/>
                  </a:cubicBezTo>
                  <a:cubicBezTo>
                    <a:pt x="2235" y="9"/>
                    <a:pt x="2257" y="0"/>
                    <a:pt x="2278" y="4"/>
                  </a:cubicBezTo>
                  <a:cubicBezTo>
                    <a:pt x="2299" y="7"/>
                    <a:pt x="2319" y="21"/>
                    <a:pt x="2338" y="45"/>
                  </a:cubicBezTo>
                  <a:cubicBezTo>
                    <a:pt x="2379" y="95"/>
                    <a:pt x="2414" y="187"/>
                    <a:pt x="2441" y="292"/>
                  </a:cubicBezTo>
                  <a:cubicBezTo>
                    <a:pt x="2470" y="402"/>
                    <a:pt x="2504" y="472"/>
                    <a:pt x="2539" y="508"/>
                  </a:cubicBezTo>
                  <a:cubicBezTo>
                    <a:pt x="2558" y="528"/>
                    <a:pt x="2578" y="537"/>
                    <a:pt x="2597" y="537"/>
                  </a:cubicBezTo>
                  <a:cubicBezTo>
                    <a:pt x="2617" y="537"/>
                    <a:pt x="2636" y="528"/>
                    <a:pt x="2655" y="509"/>
                  </a:cubicBezTo>
                  <a:cubicBezTo>
                    <a:pt x="2690" y="474"/>
                    <a:pt x="2724" y="406"/>
                    <a:pt x="2751" y="312"/>
                  </a:cubicBezTo>
                  <a:cubicBezTo>
                    <a:pt x="2768" y="251"/>
                    <a:pt x="2790" y="238"/>
                    <a:pt x="2815" y="245"/>
                  </a:cubicBezTo>
                  <a:cubicBezTo>
                    <a:pt x="2832" y="250"/>
                    <a:pt x="2851" y="265"/>
                    <a:pt x="2871" y="282"/>
                  </a:cubicBezTo>
                  <a:cubicBezTo>
                    <a:pt x="2881" y="290"/>
                    <a:pt x="2891" y="298"/>
                    <a:pt x="2901" y="306"/>
                  </a:cubicBezTo>
                  <a:cubicBezTo>
                    <a:pt x="2911" y="313"/>
                    <a:pt x="2922" y="319"/>
                    <a:pt x="2934" y="323"/>
                  </a:cubicBezTo>
                  <a:cubicBezTo>
                    <a:pt x="2946" y="327"/>
                    <a:pt x="2960" y="329"/>
                    <a:pt x="2976" y="328"/>
                  </a:cubicBezTo>
                  <a:cubicBezTo>
                    <a:pt x="2976" y="328"/>
                    <a:pt x="2976" y="328"/>
                    <a:pt x="2976" y="328"/>
                  </a:cubicBezTo>
                  <a:cubicBezTo>
                    <a:pt x="3015" y="326"/>
                    <a:pt x="3047" y="294"/>
                    <a:pt x="3074" y="267"/>
                  </a:cubicBezTo>
                  <a:cubicBezTo>
                    <a:pt x="3093" y="249"/>
                    <a:pt x="3109" y="234"/>
                    <a:pt x="3123" y="231"/>
                  </a:cubicBezTo>
                  <a:cubicBezTo>
                    <a:pt x="3143" y="227"/>
                    <a:pt x="3159" y="246"/>
                    <a:pt x="3174" y="316"/>
                  </a:cubicBezTo>
                  <a:cubicBezTo>
                    <a:pt x="3182" y="355"/>
                    <a:pt x="3194" y="380"/>
                    <a:pt x="3209" y="394"/>
                  </a:cubicBezTo>
                  <a:cubicBezTo>
                    <a:pt x="3216" y="400"/>
                    <a:pt x="3224" y="404"/>
                    <a:pt x="3231" y="404"/>
                  </a:cubicBezTo>
                  <a:cubicBezTo>
                    <a:pt x="3239" y="404"/>
                    <a:pt x="3247" y="401"/>
                    <a:pt x="3254" y="394"/>
                  </a:cubicBezTo>
                  <a:cubicBezTo>
                    <a:pt x="3269" y="381"/>
                    <a:pt x="3282" y="356"/>
                    <a:pt x="3291" y="318"/>
                  </a:cubicBezTo>
                  <a:cubicBezTo>
                    <a:pt x="3301" y="273"/>
                    <a:pt x="3319" y="205"/>
                    <a:pt x="3342" y="176"/>
                  </a:cubicBezTo>
                  <a:cubicBezTo>
                    <a:pt x="3366" y="146"/>
                    <a:pt x="3394" y="156"/>
                    <a:pt x="3422" y="267"/>
                  </a:cubicBezTo>
                  <a:cubicBezTo>
                    <a:pt x="3429" y="296"/>
                    <a:pt x="3442" y="319"/>
                    <a:pt x="3457" y="331"/>
                  </a:cubicBezTo>
                  <a:cubicBezTo>
                    <a:pt x="3464" y="337"/>
                    <a:pt x="3471" y="340"/>
                    <a:pt x="3478" y="341"/>
                  </a:cubicBezTo>
                  <a:cubicBezTo>
                    <a:pt x="3485" y="342"/>
                    <a:pt x="3491" y="340"/>
                    <a:pt x="3497" y="335"/>
                  </a:cubicBezTo>
                  <a:cubicBezTo>
                    <a:pt x="3506" y="328"/>
                    <a:pt x="3513" y="315"/>
                    <a:pt x="3518" y="295"/>
                  </a:cubicBezTo>
                  <a:cubicBezTo>
                    <a:pt x="3527" y="256"/>
                    <a:pt x="3570" y="256"/>
                    <a:pt x="3626" y="269"/>
                  </a:cubicBezTo>
                  <a:cubicBezTo>
                    <a:pt x="3654" y="276"/>
                    <a:pt x="3684" y="285"/>
                    <a:pt x="3715" y="295"/>
                  </a:cubicBezTo>
                  <a:cubicBezTo>
                    <a:pt x="3828" y="330"/>
                    <a:pt x="3954" y="370"/>
                    <a:pt x="3985" y="279"/>
                  </a:cubicBezTo>
                  <a:cubicBezTo>
                    <a:pt x="3992" y="258"/>
                    <a:pt x="4005" y="243"/>
                    <a:pt x="4022" y="233"/>
                  </a:cubicBezTo>
                  <a:cubicBezTo>
                    <a:pt x="4039" y="223"/>
                    <a:pt x="4060" y="218"/>
                    <a:pt x="4083" y="218"/>
                  </a:cubicBezTo>
                  <a:cubicBezTo>
                    <a:pt x="4105" y="217"/>
                    <a:pt x="4130" y="222"/>
                    <a:pt x="4154" y="230"/>
                  </a:cubicBezTo>
                  <a:cubicBezTo>
                    <a:pt x="4209" y="249"/>
                    <a:pt x="4263" y="287"/>
                    <a:pt x="4294" y="338"/>
                  </a:cubicBezTo>
                  <a:cubicBezTo>
                    <a:pt x="4294" y="338"/>
                    <a:pt x="4294" y="338"/>
                    <a:pt x="4294" y="338"/>
                  </a:cubicBezTo>
                  <a:cubicBezTo>
                    <a:pt x="4294" y="338"/>
                    <a:pt x="4294" y="338"/>
                    <a:pt x="4294" y="339"/>
                  </a:cubicBezTo>
                  <a:cubicBezTo>
                    <a:pt x="4294" y="339"/>
                    <a:pt x="4294" y="339"/>
                    <a:pt x="4294" y="339"/>
                  </a:cubicBezTo>
                  <a:cubicBezTo>
                    <a:pt x="4294" y="339"/>
                    <a:pt x="4294" y="339"/>
                    <a:pt x="4294" y="339"/>
                  </a:cubicBezTo>
                  <a:cubicBezTo>
                    <a:pt x="4294" y="339"/>
                    <a:pt x="4294" y="339"/>
                    <a:pt x="4294" y="339"/>
                  </a:cubicBezTo>
                  <a:cubicBezTo>
                    <a:pt x="4300" y="347"/>
                    <a:pt x="4314" y="354"/>
                    <a:pt x="4331" y="355"/>
                  </a:cubicBezTo>
                  <a:cubicBezTo>
                    <a:pt x="4348" y="357"/>
                    <a:pt x="4370" y="353"/>
                    <a:pt x="4390" y="341"/>
                  </a:cubicBezTo>
                  <a:cubicBezTo>
                    <a:pt x="4392" y="340"/>
                    <a:pt x="4394" y="338"/>
                    <a:pt x="4396" y="337"/>
                  </a:cubicBezTo>
                  <a:cubicBezTo>
                    <a:pt x="4403" y="332"/>
                    <a:pt x="4411" y="325"/>
                    <a:pt x="4419" y="318"/>
                  </a:cubicBezTo>
                  <a:cubicBezTo>
                    <a:pt x="4427" y="311"/>
                    <a:pt x="4435" y="302"/>
                    <a:pt x="4444" y="292"/>
                  </a:cubicBezTo>
                  <a:cubicBezTo>
                    <a:pt x="4468" y="265"/>
                    <a:pt x="4488" y="245"/>
                    <a:pt x="4505" y="230"/>
                  </a:cubicBezTo>
                  <a:cubicBezTo>
                    <a:pt x="4522" y="216"/>
                    <a:pt x="4536" y="208"/>
                    <a:pt x="4547" y="204"/>
                  </a:cubicBezTo>
                  <a:cubicBezTo>
                    <a:pt x="4566" y="198"/>
                    <a:pt x="4573" y="219"/>
                    <a:pt x="4583" y="247"/>
                  </a:cubicBezTo>
                  <a:cubicBezTo>
                    <a:pt x="4596" y="286"/>
                    <a:pt x="4614" y="338"/>
                    <a:pt x="4674" y="344"/>
                  </a:cubicBezTo>
                  <a:cubicBezTo>
                    <a:pt x="4715" y="348"/>
                    <a:pt x="4723" y="316"/>
                    <a:pt x="4732" y="283"/>
                  </a:cubicBezTo>
                  <a:cubicBezTo>
                    <a:pt x="4733" y="279"/>
                    <a:pt x="4734" y="274"/>
                    <a:pt x="4735" y="270"/>
                  </a:cubicBezTo>
                  <a:cubicBezTo>
                    <a:pt x="4742" y="243"/>
                    <a:pt x="4751" y="226"/>
                    <a:pt x="4762" y="218"/>
                  </a:cubicBezTo>
                  <a:cubicBezTo>
                    <a:pt x="4762" y="222"/>
                    <a:pt x="4762" y="222"/>
                    <a:pt x="4762" y="222"/>
                  </a:cubicBezTo>
                  <a:cubicBezTo>
                    <a:pt x="4752" y="229"/>
                    <a:pt x="4744" y="246"/>
                    <a:pt x="4738" y="270"/>
                  </a:cubicBezTo>
                  <a:cubicBezTo>
                    <a:pt x="4737" y="275"/>
                    <a:pt x="4735" y="279"/>
                    <a:pt x="4734" y="283"/>
                  </a:cubicBezTo>
                  <a:cubicBezTo>
                    <a:pt x="4725" y="318"/>
                    <a:pt x="4717" y="351"/>
                    <a:pt x="4674" y="346"/>
                  </a:cubicBezTo>
                  <a:cubicBezTo>
                    <a:pt x="4612" y="340"/>
                    <a:pt x="4594" y="287"/>
                    <a:pt x="4580" y="248"/>
                  </a:cubicBezTo>
                  <a:cubicBezTo>
                    <a:pt x="4571" y="221"/>
                    <a:pt x="4564" y="201"/>
                    <a:pt x="4548" y="207"/>
                  </a:cubicBezTo>
                  <a:cubicBezTo>
                    <a:pt x="4537" y="210"/>
                    <a:pt x="4524" y="219"/>
                    <a:pt x="4507" y="233"/>
                  </a:cubicBezTo>
                  <a:cubicBezTo>
                    <a:pt x="4490" y="247"/>
                    <a:pt x="4470" y="267"/>
                    <a:pt x="4446" y="294"/>
                  </a:cubicBezTo>
                  <a:cubicBezTo>
                    <a:pt x="4437" y="304"/>
                    <a:pt x="4429" y="312"/>
                    <a:pt x="4421" y="320"/>
                  </a:cubicBezTo>
                  <a:cubicBezTo>
                    <a:pt x="4413" y="328"/>
                    <a:pt x="4405" y="334"/>
                    <a:pt x="4397" y="339"/>
                  </a:cubicBezTo>
                  <a:cubicBezTo>
                    <a:pt x="4395" y="341"/>
                    <a:pt x="4393" y="342"/>
                    <a:pt x="4391" y="343"/>
                  </a:cubicBezTo>
                  <a:cubicBezTo>
                    <a:pt x="4370" y="356"/>
                    <a:pt x="4349" y="359"/>
                    <a:pt x="4331" y="358"/>
                  </a:cubicBezTo>
                  <a:cubicBezTo>
                    <a:pt x="4313" y="356"/>
                    <a:pt x="4298" y="349"/>
                    <a:pt x="4292" y="340"/>
                  </a:cubicBezTo>
                  <a:cubicBezTo>
                    <a:pt x="4292" y="340"/>
                    <a:pt x="4292" y="340"/>
                    <a:pt x="4292" y="340"/>
                  </a:cubicBezTo>
                  <a:cubicBezTo>
                    <a:pt x="4292" y="340"/>
                    <a:pt x="4291" y="339"/>
                    <a:pt x="4291" y="339"/>
                  </a:cubicBezTo>
                  <a:cubicBezTo>
                    <a:pt x="4291" y="339"/>
                    <a:pt x="4291" y="339"/>
                    <a:pt x="4291" y="339"/>
                  </a:cubicBezTo>
                  <a:cubicBezTo>
                    <a:pt x="4261" y="289"/>
                    <a:pt x="4208" y="251"/>
                    <a:pt x="4153" y="233"/>
                  </a:cubicBezTo>
                  <a:cubicBezTo>
                    <a:pt x="4129" y="224"/>
                    <a:pt x="4105" y="220"/>
                    <a:pt x="4083" y="220"/>
                  </a:cubicBezTo>
                  <a:cubicBezTo>
                    <a:pt x="4060" y="221"/>
                    <a:pt x="4040" y="225"/>
                    <a:pt x="4023" y="235"/>
                  </a:cubicBezTo>
                  <a:cubicBezTo>
                    <a:pt x="4007" y="245"/>
                    <a:pt x="3995" y="260"/>
                    <a:pt x="3988" y="280"/>
                  </a:cubicBezTo>
                  <a:cubicBezTo>
                    <a:pt x="3956" y="373"/>
                    <a:pt x="3829" y="333"/>
                    <a:pt x="3714" y="298"/>
                  </a:cubicBezTo>
                  <a:cubicBezTo>
                    <a:pt x="3683" y="288"/>
                    <a:pt x="3653" y="278"/>
                    <a:pt x="3626" y="272"/>
                  </a:cubicBezTo>
                  <a:cubicBezTo>
                    <a:pt x="3571" y="259"/>
                    <a:pt x="3529" y="259"/>
                    <a:pt x="3521" y="295"/>
                  </a:cubicBezTo>
                  <a:cubicBezTo>
                    <a:pt x="3516" y="316"/>
                    <a:pt x="3508" y="330"/>
                    <a:pt x="3499" y="337"/>
                  </a:cubicBezTo>
                  <a:cubicBezTo>
                    <a:pt x="3492" y="342"/>
                    <a:pt x="3485" y="344"/>
                    <a:pt x="3478" y="344"/>
                  </a:cubicBezTo>
                  <a:cubicBezTo>
                    <a:pt x="3470" y="343"/>
                    <a:pt x="3463" y="339"/>
                    <a:pt x="3455" y="333"/>
                  </a:cubicBezTo>
                  <a:cubicBezTo>
                    <a:pt x="3440" y="320"/>
                    <a:pt x="3426" y="297"/>
                    <a:pt x="3419" y="268"/>
                  </a:cubicBezTo>
                  <a:cubicBezTo>
                    <a:pt x="3392" y="161"/>
                    <a:pt x="3366" y="151"/>
                    <a:pt x="3344" y="178"/>
                  </a:cubicBezTo>
                  <a:cubicBezTo>
                    <a:pt x="3322" y="207"/>
                    <a:pt x="3304" y="274"/>
                    <a:pt x="3294" y="319"/>
                  </a:cubicBezTo>
                  <a:cubicBezTo>
                    <a:pt x="3285" y="357"/>
                    <a:pt x="3271" y="383"/>
                    <a:pt x="3256" y="396"/>
                  </a:cubicBezTo>
                  <a:cubicBezTo>
                    <a:pt x="3248" y="403"/>
                    <a:pt x="3240" y="407"/>
                    <a:pt x="3231" y="407"/>
                  </a:cubicBezTo>
                  <a:cubicBezTo>
                    <a:pt x="3223" y="407"/>
                    <a:pt x="3215" y="403"/>
                    <a:pt x="3207" y="396"/>
                  </a:cubicBezTo>
                  <a:cubicBezTo>
                    <a:pt x="3192" y="382"/>
                    <a:pt x="3179" y="356"/>
                    <a:pt x="3171" y="317"/>
                  </a:cubicBezTo>
                  <a:cubicBezTo>
                    <a:pt x="3157" y="249"/>
                    <a:pt x="3142" y="230"/>
                    <a:pt x="3124" y="233"/>
                  </a:cubicBezTo>
                  <a:cubicBezTo>
                    <a:pt x="3110" y="236"/>
                    <a:pt x="3094" y="252"/>
                    <a:pt x="3076" y="269"/>
                  </a:cubicBezTo>
                  <a:cubicBezTo>
                    <a:pt x="3049" y="296"/>
                    <a:pt x="3016" y="328"/>
                    <a:pt x="2976" y="331"/>
                  </a:cubicBezTo>
                  <a:cubicBezTo>
                    <a:pt x="2976" y="331"/>
                    <a:pt x="2976" y="331"/>
                    <a:pt x="2976" y="331"/>
                  </a:cubicBezTo>
                  <a:cubicBezTo>
                    <a:pt x="2960" y="332"/>
                    <a:pt x="2946" y="330"/>
                    <a:pt x="2933" y="326"/>
                  </a:cubicBezTo>
                  <a:cubicBezTo>
                    <a:pt x="2921" y="321"/>
                    <a:pt x="2910" y="315"/>
                    <a:pt x="2900" y="308"/>
                  </a:cubicBezTo>
                  <a:cubicBezTo>
                    <a:pt x="2889" y="301"/>
                    <a:pt x="2879" y="292"/>
                    <a:pt x="2869" y="284"/>
                  </a:cubicBezTo>
                  <a:cubicBezTo>
                    <a:pt x="2850" y="268"/>
                    <a:pt x="2831" y="252"/>
                    <a:pt x="2814" y="247"/>
                  </a:cubicBezTo>
                  <a:cubicBezTo>
                    <a:pt x="2791" y="241"/>
                    <a:pt x="2770" y="254"/>
                    <a:pt x="2753" y="313"/>
                  </a:cubicBezTo>
                  <a:cubicBezTo>
                    <a:pt x="2726" y="407"/>
                    <a:pt x="2693" y="475"/>
                    <a:pt x="2657" y="511"/>
                  </a:cubicBezTo>
                  <a:cubicBezTo>
                    <a:pt x="2637" y="530"/>
                    <a:pt x="2617" y="540"/>
                    <a:pt x="2597" y="540"/>
                  </a:cubicBezTo>
                  <a:cubicBezTo>
                    <a:pt x="2577" y="540"/>
                    <a:pt x="2557" y="531"/>
                    <a:pt x="2537" y="510"/>
                  </a:cubicBezTo>
                  <a:cubicBezTo>
                    <a:pt x="2502" y="474"/>
                    <a:pt x="2468" y="403"/>
                    <a:pt x="2439" y="293"/>
                  </a:cubicBezTo>
                  <a:cubicBezTo>
                    <a:pt x="2411" y="188"/>
                    <a:pt x="2376" y="97"/>
                    <a:pt x="2336" y="46"/>
                  </a:cubicBezTo>
                  <a:cubicBezTo>
                    <a:pt x="2317" y="24"/>
                    <a:pt x="2298" y="9"/>
                    <a:pt x="2278" y="6"/>
                  </a:cubicBezTo>
                  <a:cubicBezTo>
                    <a:pt x="2258" y="3"/>
                    <a:pt x="2237" y="12"/>
                    <a:pt x="2215" y="34"/>
                  </a:cubicBezTo>
                  <a:cubicBezTo>
                    <a:pt x="2178" y="71"/>
                    <a:pt x="2140" y="145"/>
                    <a:pt x="2100" y="270"/>
                  </a:cubicBezTo>
                  <a:cubicBezTo>
                    <a:pt x="2100" y="270"/>
                    <a:pt x="2100" y="270"/>
                    <a:pt x="2100" y="270"/>
                  </a:cubicBezTo>
                  <a:cubicBezTo>
                    <a:pt x="2041" y="415"/>
                    <a:pt x="1993" y="448"/>
                    <a:pt x="1950" y="430"/>
                  </a:cubicBezTo>
                  <a:cubicBezTo>
                    <a:pt x="1914" y="416"/>
                    <a:pt x="1883" y="367"/>
                    <a:pt x="1851" y="317"/>
                  </a:cubicBezTo>
                  <a:cubicBezTo>
                    <a:pt x="1821" y="271"/>
                    <a:pt x="1791" y="225"/>
                    <a:pt x="1759" y="208"/>
                  </a:cubicBezTo>
                  <a:cubicBezTo>
                    <a:pt x="1723" y="189"/>
                    <a:pt x="1683" y="204"/>
                    <a:pt x="1635" y="294"/>
                  </a:cubicBezTo>
                  <a:cubicBezTo>
                    <a:pt x="1619" y="328"/>
                    <a:pt x="1600" y="351"/>
                    <a:pt x="1579" y="364"/>
                  </a:cubicBezTo>
                  <a:cubicBezTo>
                    <a:pt x="1574" y="366"/>
                    <a:pt x="1570" y="368"/>
                    <a:pt x="1566" y="370"/>
                  </a:cubicBezTo>
                  <a:cubicBezTo>
                    <a:pt x="1562" y="371"/>
                    <a:pt x="1558" y="373"/>
                    <a:pt x="1553" y="373"/>
                  </a:cubicBezTo>
                  <a:cubicBezTo>
                    <a:pt x="1553" y="373"/>
                    <a:pt x="1553" y="373"/>
                    <a:pt x="1553" y="373"/>
                  </a:cubicBezTo>
                  <a:cubicBezTo>
                    <a:pt x="1553" y="373"/>
                    <a:pt x="1553" y="373"/>
                    <a:pt x="1553" y="373"/>
                  </a:cubicBezTo>
                  <a:cubicBezTo>
                    <a:pt x="1525" y="378"/>
                    <a:pt x="1496" y="364"/>
                    <a:pt x="1473" y="329"/>
                  </a:cubicBezTo>
                  <a:cubicBezTo>
                    <a:pt x="1468" y="322"/>
                    <a:pt x="1464" y="315"/>
                    <a:pt x="1460" y="306"/>
                  </a:cubicBezTo>
                  <a:cubicBezTo>
                    <a:pt x="1456" y="298"/>
                    <a:pt x="1452" y="289"/>
                    <a:pt x="1448" y="279"/>
                  </a:cubicBezTo>
                  <a:cubicBezTo>
                    <a:pt x="1448" y="279"/>
                    <a:pt x="1448" y="279"/>
                    <a:pt x="1448" y="279"/>
                  </a:cubicBezTo>
                  <a:cubicBezTo>
                    <a:pt x="1448" y="279"/>
                    <a:pt x="1448" y="279"/>
                    <a:pt x="1448" y="279"/>
                  </a:cubicBezTo>
                  <a:cubicBezTo>
                    <a:pt x="1448" y="279"/>
                    <a:pt x="1448" y="279"/>
                    <a:pt x="1448" y="279"/>
                  </a:cubicBezTo>
                  <a:cubicBezTo>
                    <a:pt x="1446" y="256"/>
                    <a:pt x="1426" y="218"/>
                    <a:pt x="1399" y="194"/>
                  </a:cubicBezTo>
                  <a:cubicBezTo>
                    <a:pt x="1386" y="182"/>
                    <a:pt x="1373" y="174"/>
                    <a:pt x="1358" y="171"/>
                  </a:cubicBezTo>
                  <a:cubicBezTo>
                    <a:pt x="1343" y="168"/>
                    <a:pt x="1328" y="170"/>
                    <a:pt x="1313" y="180"/>
                  </a:cubicBezTo>
                  <a:cubicBezTo>
                    <a:pt x="1290" y="195"/>
                    <a:pt x="1266" y="229"/>
                    <a:pt x="1247" y="291"/>
                  </a:cubicBezTo>
                  <a:cubicBezTo>
                    <a:pt x="1216" y="386"/>
                    <a:pt x="1183" y="417"/>
                    <a:pt x="1147" y="414"/>
                  </a:cubicBezTo>
                  <a:cubicBezTo>
                    <a:pt x="1111" y="411"/>
                    <a:pt x="1074" y="374"/>
                    <a:pt x="1036" y="334"/>
                  </a:cubicBezTo>
                  <a:cubicBezTo>
                    <a:pt x="972" y="267"/>
                    <a:pt x="869" y="294"/>
                    <a:pt x="779" y="318"/>
                  </a:cubicBezTo>
                  <a:cubicBezTo>
                    <a:pt x="738" y="329"/>
                    <a:pt x="700" y="339"/>
                    <a:pt x="669" y="339"/>
                  </a:cubicBezTo>
                  <a:cubicBezTo>
                    <a:pt x="626" y="339"/>
                    <a:pt x="598" y="320"/>
                    <a:pt x="597" y="257"/>
                  </a:cubicBezTo>
                  <a:cubicBezTo>
                    <a:pt x="597" y="232"/>
                    <a:pt x="587" y="222"/>
                    <a:pt x="571" y="222"/>
                  </a:cubicBezTo>
                  <a:cubicBezTo>
                    <a:pt x="531" y="223"/>
                    <a:pt x="455" y="282"/>
                    <a:pt x="408" y="319"/>
                  </a:cubicBezTo>
                  <a:cubicBezTo>
                    <a:pt x="402" y="323"/>
                    <a:pt x="396" y="328"/>
                    <a:pt x="392" y="332"/>
                  </a:cubicBezTo>
                  <a:cubicBezTo>
                    <a:pt x="383" y="338"/>
                    <a:pt x="375" y="342"/>
                    <a:pt x="368" y="345"/>
                  </a:cubicBezTo>
                  <a:cubicBezTo>
                    <a:pt x="348" y="351"/>
                    <a:pt x="332" y="345"/>
                    <a:pt x="319" y="333"/>
                  </a:cubicBezTo>
                  <a:cubicBezTo>
                    <a:pt x="305" y="321"/>
                    <a:pt x="295" y="303"/>
                    <a:pt x="287" y="284"/>
                  </a:cubicBezTo>
                  <a:cubicBezTo>
                    <a:pt x="272" y="252"/>
                    <a:pt x="265" y="218"/>
                    <a:pt x="265" y="214"/>
                  </a:cubicBezTo>
                  <a:cubicBezTo>
                    <a:pt x="259" y="172"/>
                    <a:pt x="246" y="144"/>
                    <a:pt x="231" y="131"/>
                  </a:cubicBezTo>
                  <a:cubicBezTo>
                    <a:pt x="223" y="124"/>
                    <a:pt x="215" y="121"/>
                    <a:pt x="207" y="121"/>
                  </a:cubicBezTo>
                  <a:cubicBezTo>
                    <a:pt x="198" y="121"/>
                    <a:pt x="190" y="125"/>
                    <a:pt x="182" y="131"/>
                  </a:cubicBezTo>
                  <a:cubicBezTo>
                    <a:pt x="164" y="146"/>
                    <a:pt x="149" y="176"/>
                    <a:pt x="141" y="219"/>
                  </a:cubicBezTo>
                  <a:cubicBezTo>
                    <a:pt x="129" y="287"/>
                    <a:pt x="96" y="382"/>
                    <a:pt x="65" y="429"/>
                  </a:cubicBezTo>
                  <a:cubicBezTo>
                    <a:pt x="56" y="443"/>
                    <a:pt x="48" y="453"/>
                    <a:pt x="40" y="457"/>
                  </a:cubicBezTo>
                  <a:cubicBezTo>
                    <a:pt x="31" y="462"/>
                    <a:pt x="24" y="460"/>
                    <a:pt x="18" y="450"/>
                  </a:cubicBezTo>
                  <a:cubicBezTo>
                    <a:pt x="10" y="437"/>
                    <a:pt x="6" y="408"/>
                    <a:pt x="6" y="358"/>
                  </a:cubicBezTo>
                  <a:cubicBezTo>
                    <a:pt x="6" y="325"/>
                    <a:pt x="4" y="303"/>
                    <a:pt x="0" y="289"/>
                  </a:cubicBezTo>
                  <a:lnTo>
                    <a:pt x="0" y="282"/>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2"/>
            <p:cNvSpPr>
              <a:spLocks/>
            </p:cNvSpPr>
            <p:nvPr/>
          </p:nvSpPr>
          <p:spPr bwMode="auto">
            <a:xfrm>
              <a:off x="2798730" y="2069776"/>
              <a:ext cx="8261351" cy="835025"/>
            </a:xfrm>
            <a:custGeom>
              <a:avLst/>
              <a:gdLst>
                <a:gd name="T0" fmla="*/ 24 w 4762"/>
                <a:gd name="T1" fmla="*/ 402 h 485"/>
                <a:gd name="T2" fmla="*/ 142 w 4762"/>
                <a:gd name="T3" fmla="*/ 196 h 485"/>
                <a:gd name="T4" fmla="*/ 237 w 4762"/>
                <a:gd name="T5" fmla="*/ 116 h 485"/>
                <a:gd name="T6" fmla="*/ 330 w 4762"/>
                <a:gd name="T7" fmla="*/ 301 h 485"/>
                <a:gd name="T8" fmla="*/ 410 w 4762"/>
                <a:gd name="T9" fmla="*/ 284 h 485"/>
                <a:gd name="T10" fmla="*/ 673 w 4762"/>
                <a:gd name="T11" fmla="*/ 302 h 485"/>
                <a:gd name="T12" fmla="*/ 1150 w 4762"/>
                <a:gd name="T13" fmla="*/ 369 h 485"/>
                <a:gd name="T14" fmla="*/ 1363 w 4762"/>
                <a:gd name="T15" fmla="*/ 151 h 485"/>
                <a:gd name="T16" fmla="*/ 1465 w 4762"/>
                <a:gd name="T17" fmla="*/ 273 h 485"/>
                <a:gd name="T18" fmla="*/ 1556 w 4762"/>
                <a:gd name="T19" fmla="*/ 332 h 485"/>
                <a:gd name="T20" fmla="*/ 1635 w 4762"/>
                <a:gd name="T21" fmla="*/ 263 h 485"/>
                <a:gd name="T22" fmla="*/ 1856 w 4762"/>
                <a:gd name="T23" fmla="*/ 283 h 485"/>
                <a:gd name="T24" fmla="*/ 2213 w 4762"/>
                <a:gd name="T25" fmla="*/ 30 h 485"/>
                <a:gd name="T26" fmla="*/ 2445 w 4762"/>
                <a:gd name="T27" fmla="*/ 262 h 485"/>
                <a:gd name="T28" fmla="*/ 2661 w 4762"/>
                <a:gd name="T29" fmla="*/ 454 h 485"/>
                <a:gd name="T30" fmla="*/ 2874 w 4762"/>
                <a:gd name="T31" fmla="*/ 253 h 485"/>
                <a:gd name="T32" fmla="*/ 2979 w 4762"/>
                <a:gd name="T33" fmla="*/ 294 h 485"/>
                <a:gd name="T34" fmla="*/ 3125 w 4762"/>
                <a:gd name="T35" fmla="*/ 207 h 485"/>
                <a:gd name="T36" fmla="*/ 3235 w 4762"/>
                <a:gd name="T37" fmla="*/ 362 h 485"/>
                <a:gd name="T38" fmla="*/ 3345 w 4762"/>
                <a:gd name="T39" fmla="*/ 158 h 485"/>
                <a:gd name="T40" fmla="*/ 3481 w 4762"/>
                <a:gd name="T41" fmla="*/ 306 h 485"/>
                <a:gd name="T42" fmla="*/ 3718 w 4762"/>
                <a:gd name="T43" fmla="*/ 264 h 485"/>
                <a:gd name="T44" fmla="*/ 4089 w 4762"/>
                <a:gd name="T45" fmla="*/ 195 h 485"/>
                <a:gd name="T46" fmla="*/ 4297 w 4762"/>
                <a:gd name="T47" fmla="*/ 303 h 485"/>
                <a:gd name="T48" fmla="*/ 4314 w 4762"/>
                <a:gd name="T49" fmla="*/ 314 h 485"/>
                <a:gd name="T50" fmla="*/ 4447 w 4762"/>
                <a:gd name="T51" fmla="*/ 262 h 485"/>
                <a:gd name="T52" fmla="*/ 4586 w 4762"/>
                <a:gd name="T53" fmla="*/ 221 h 485"/>
                <a:gd name="T54" fmla="*/ 4738 w 4762"/>
                <a:gd name="T55" fmla="*/ 242 h 485"/>
                <a:gd name="T56" fmla="*/ 4741 w 4762"/>
                <a:gd name="T57" fmla="*/ 243 h 485"/>
                <a:gd name="T58" fmla="*/ 4677 w 4762"/>
                <a:gd name="T59" fmla="*/ 311 h 485"/>
                <a:gd name="T60" fmla="*/ 4510 w 4762"/>
                <a:gd name="T61" fmla="*/ 209 h 485"/>
                <a:gd name="T62" fmla="*/ 4400 w 4762"/>
                <a:gd name="T63" fmla="*/ 305 h 485"/>
                <a:gd name="T64" fmla="*/ 4302 w 4762"/>
                <a:gd name="T65" fmla="*/ 311 h 485"/>
                <a:gd name="T66" fmla="*/ 4175 w 4762"/>
                <a:gd name="T67" fmla="*/ 215 h 485"/>
                <a:gd name="T68" fmla="*/ 3991 w 4762"/>
                <a:gd name="T69" fmla="*/ 251 h 485"/>
                <a:gd name="T70" fmla="*/ 3503 w 4762"/>
                <a:gd name="T71" fmla="*/ 302 h 485"/>
                <a:gd name="T72" fmla="*/ 3422 w 4762"/>
                <a:gd name="T73" fmla="*/ 240 h 485"/>
                <a:gd name="T74" fmla="*/ 3260 w 4762"/>
                <a:gd name="T75" fmla="*/ 355 h 485"/>
                <a:gd name="T76" fmla="*/ 3174 w 4762"/>
                <a:gd name="T77" fmla="*/ 284 h 485"/>
                <a:gd name="T78" fmla="*/ 2979 w 4762"/>
                <a:gd name="T79" fmla="*/ 297 h 485"/>
                <a:gd name="T80" fmla="*/ 2903 w 4762"/>
                <a:gd name="T81" fmla="*/ 277 h 485"/>
                <a:gd name="T82" fmla="*/ 2757 w 4762"/>
                <a:gd name="T83" fmla="*/ 281 h 485"/>
                <a:gd name="T84" fmla="*/ 2537 w 4762"/>
                <a:gd name="T85" fmla="*/ 455 h 485"/>
                <a:gd name="T86" fmla="*/ 2281 w 4762"/>
                <a:gd name="T87" fmla="*/ 5 h 485"/>
                <a:gd name="T88" fmla="*/ 2104 w 4762"/>
                <a:gd name="T89" fmla="*/ 242 h 485"/>
                <a:gd name="T90" fmla="*/ 1769 w 4762"/>
                <a:gd name="T91" fmla="*/ 190 h 485"/>
                <a:gd name="T92" fmla="*/ 1569 w 4762"/>
                <a:gd name="T93" fmla="*/ 332 h 485"/>
                <a:gd name="T94" fmla="*/ 1476 w 4762"/>
                <a:gd name="T95" fmla="*/ 295 h 485"/>
                <a:gd name="T96" fmla="*/ 1452 w 4762"/>
                <a:gd name="T97" fmla="*/ 250 h 485"/>
                <a:gd name="T98" fmla="*/ 1405 w 4762"/>
                <a:gd name="T99" fmla="*/ 176 h 485"/>
                <a:gd name="T100" fmla="*/ 1250 w 4762"/>
                <a:gd name="T101" fmla="*/ 261 h 485"/>
                <a:gd name="T102" fmla="*/ 783 w 4762"/>
                <a:gd name="T103" fmla="*/ 286 h 485"/>
                <a:gd name="T104" fmla="*/ 574 w 4762"/>
                <a:gd name="T105" fmla="*/ 200 h 485"/>
                <a:gd name="T106" fmla="*/ 364 w 4762"/>
                <a:gd name="T107" fmla="*/ 311 h 485"/>
                <a:gd name="T108" fmla="*/ 268 w 4762"/>
                <a:gd name="T109" fmla="*/ 192 h 485"/>
                <a:gd name="T110" fmla="*/ 184 w 4762"/>
                <a:gd name="T111" fmla="*/ 118 h 485"/>
                <a:gd name="T112" fmla="*/ 43 w 4762"/>
                <a:gd name="T113" fmla="*/ 411 h 485"/>
                <a:gd name="T114" fmla="*/ 0 w 4762"/>
                <a:gd name="T115" fmla="*/ 25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2" h="485">
                  <a:moveTo>
                    <a:pt x="0" y="248"/>
                  </a:moveTo>
                  <a:cubicBezTo>
                    <a:pt x="8" y="258"/>
                    <a:pt x="12" y="280"/>
                    <a:pt x="12" y="321"/>
                  </a:cubicBezTo>
                  <a:cubicBezTo>
                    <a:pt x="12" y="365"/>
                    <a:pt x="16" y="391"/>
                    <a:pt x="24" y="402"/>
                  </a:cubicBezTo>
                  <a:cubicBezTo>
                    <a:pt x="28" y="410"/>
                    <a:pt x="35" y="411"/>
                    <a:pt x="42" y="408"/>
                  </a:cubicBezTo>
                  <a:cubicBezTo>
                    <a:pt x="49" y="405"/>
                    <a:pt x="57" y="396"/>
                    <a:pt x="66" y="384"/>
                  </a:cubicBezTo>
                  <a:cubicBezTo>
                    <a:pt x="96" y="341"/>
                    <a:pt x="130" y="257"/>
                    <a:pt x="142" y="196"/>
                  </a:cubicBezTo>
                  <a:cubicBezTo>
                    <a:pt x="149" y="157"/>
                    <a:pt x="165" y="130"/>
                    <a:pt x="183" y="116"/>
                  </a:cubicBezTo>
                  <a:cubicBezTo>
                    <a:pt x="191" y="109"/>
                    <a:pt x="201" y="106"/>
                    <a:pt x="210" y="106"/>
                  </a:cubicBezTo>
                  <a:cubicBezTo>
                    <a:pt x="219" y="106"/>
                    <a:pt x="228" y="109"/>
                    <a:pt x="237" y="116"/>
                  </a:cubicBezTo>
                  <a:cubicBezTo>
                    <a:pt x="252" y="128"/>
                    <a:pt x="265" y="153"/>
                    <a:pt x="271" y="192"/>
                  </a:cubicBezTo>
                  <a:cubicBezTo>
                    <a:pt x="271" y="195"/>
                    <a:pt x="282" y="242"/>
                    <a:pt x="305" y="276"/>
                  </a:cubicBezTo>
                  <a:cubicBezTo>
                    <a:pt x="312" y="286"/>
                    <a:pt x="321" y="295"/>
                    <a:pt x="330" y="301"/>
                  </a:cubicBezTo>
                  <a:cubicBezTo>
                    <a:pt x="340" y="307"/>
                    <a:pt x="351" y="310"/>
                    <a:pt x="363" y="308"/>
                  </a:cubicBezTo>
                  <a:cubicBezTo>
                    <a:pt x="373" y="307"/>
                    <a:pt x="382" y="303"/>
                    <a:pt x="393" y="295"/>
                  </a:cubicBezTo>
                  <a:cubicBezTo>
                    <a:pt x="398" y="292"/>
                    <a:pt x="404" y="288"/>
                    <a:pt x="410" y="284"/>
                  </a:cubicBezTo>
                  <a:cubicBezTo>
                    <a:pt x="457" y="251"/>
                    <a:pt x="533" y="197"/>
                    <a:pt x="574" y="197"/>
                  </a:cubicBezTo>
                  <a:cubicBezTo>
                    <a:pt x="592" y="197"/>
                    <a:pt x="603" y="206"/>
                    <a:pt x="603" y="231"/>
                  </a:cubicBezTo>
                  <a:cubicBezTo>
                    <a:pt x="604" y="286"/>
                    <a:pt x="631" y="302"/>
                    <a:pt x="673" y="302"/>
                  </a:cubicBezTo>
                  <a:cubicBezTo>
                    <a:pt x="703" y="301"/>
                    <a:pt x="741" y="292"/>
                    <a:pt x="782" y="283"/>
                  </a:cubicBezTo>
                  <a:cubicBezTo>
                    <a:pt x="872" y="261"/>
                    <a:pt x="976" y="237"/>
                    <a:pt x="1041" y="298"/>
                  </a:cubicBezTo>
                  <a:cubicBezTo>
                    <a:pt x="1078" y="334"/>
                    <a:pt x="1115" y="366"/>
                    <a:pt x="1150" y="369"/>
                  </a:cubicBezTo>
                  <a:cubicBezTo>
                    <a:pt x="1185" y="371"/>
                    <a:pt x="1218" y="344"/>
                    <a:pt x="1247" y="261"/>
                  </a:cubicBezTo>
                  <a:cubicBezTo>
                    <a:pt x="1267" y="205"/>
                    <a:pt x="1290" y="174"/>
                    <a:pt x="1314" y="159"/>
                  </a:cubicBezTo>
                  <a:cubicBezTo>
                    <a:pt x="1330" y="149"/>
                    <a:pt x="1347" y="147"/>
                    <a:pt x="1363" y="151"/>
                  </a:cubicBezTo>
                  <a:cubicBezTo>
                    <a:pt x="1379" y="154"/>
                    <a:pt x="1394" y="163"/>
                    <a:pt x="1407" y="174"/>
                  </a:cubicBezTo>
                  <a:cubicBezTo>
                    <a:pt x="1433" y="197"/>
                    <a:pt x="1452" y="230"/>
                    <a:pt x="1454" y="249"/>
                  </a:cubicBezTo>
                  <a:cubicBezTo>
                    <a:pt x="1458" y="258"/>
                    <a:pt x="1461" y="266"/>
                    <a:pt x="1465" y="273"/>
                  </a:cubicBezTo>
                  <a:cubicBezTo>
                    <a:pt x="1470" y="281"/>
                    <a:pt x="1474" y="287"/>
                    <a:pt x="1478" y="293"/>
                  </a:cubicBezTo>
                  <a:cubicBezTo>
                    <a:pt x="1501" y="324"/>
                    <a:pt x="1529" y="336"/>
                    <a:pt x="1556" y="332"/>
                  </a:cubicBezTo>
                  <a:cubicBezTo>
                    <a:pt x="1556" y="332"/>
                    <a:pt x="1556" y="332"/>
                    <a:pt x="1556" y="332"/>
                  </a:cubicBezTo>
                  <a:cubicBezTo>
                    <a:pt x="1560" y="332"/>
                    <a:pt x="1564" y="331"/>
                    <a:pt x="1568" y="329"/>
                  </a:cubicBezTo>
                  <a:cubicBezTo>
                    <a:pt x="1572" y="328"/>
                    <a:pt x="1577" y="326"/>
                    <a:pt x="1581" y="324"/>
                  </a:cubicBezTo>
                  <a:cubicBezTo>
                    <a:pt x="1601" y="313"/>
                    <a:pt x="1620" y="293"/>
                    <a:pt x="1635" y="263"/>
                  </a:cubicBezTo>
                  <a:cubicBezTo>
                    <a:pt x="1635" y="263"/>
                    <a:pt x="1635" y="263"/>
                    <a:pt x="1635" y="263"/>
                  </a:cubicBezTo>
                  <a:cubicBezTo>
                    <a:pt x="1688" y="175"/>
                    <a:pt x="1731" y="164"/>
                    <a:pt x="1770" y="188"/>
                  </a:cubicBezTo>
                  <a:cubicBezTo>
                    <a:pt x="1801" y="206"/>
                    <a:pt x="1829" y="245"/>
                    <a:pt x="1856" y="283"/>
                  </a:cubicBezTo>
                  <a:cubicBezTo>
                    <a:pt x="1886" y="325"/>
                    <a:pt x="1916" y="367"/>
                    <a:pt x="1949" y="382"/>
                  </a:cubicBezTo>
                  <a:cubicBezTo>
                    <a:pt x="1992" y="401"/>
                    <a:pt x="2040" y="375"/>
                    <a:pt x="2101" y="241"/>
                  </a:cubicBezTo>
                  <a:cubicBezTo>
                    <a:pt x="2140" y="132"/>
                    <a:pt x="2177" y="65"/>
                    <a:pt x="2213" y="30"/>
                  </a:cubicBezTo>
                  <a:cubicBezTo>
                    <a:pt x="2237" y="8"/>
                    <a:pt x="2260" y="0"/>
                    <a:pt x="2282" y="3"/>
                  </a:cubicBezTo>
                  <a:cubicBezTo>
                    <a:pt x="2304" y="6"/>
                    <a:pt x="2324" y="20"/>
                    <a:pt x="2344" y="43"/>
                  </a:cubicBezTo>
                  <a:cubicBezTo>
                    <a:pt x="2383" y="89"/>
                    <a:pt x="2418" y="170"/>
                    <a:pt x="2445" y="262"/>
                  </a:cubicBezTo>
                  <a:cubicBezTo>
                    <a:pt x="2473" y="358"/>
                    <a:pt x="2505" y="420"/>
                    <a:pt x="2539" y="453"/>
                  </a:cubicBezTo>
                  <a:cubicBezTo>
                    <a:pt x="2559" y="473"/>
                    <a:pt x="2580" y="482"/>
                    <a:pt x="2600" y="482"/>
                  </a:cubicBezTo>
                  <a:cubicBezTo>
                    <a:pt x="2621" y="482"/>
                    <a:pt x="2641" y="473"/>
                    <a:pt x="2661" y="454"/>
                  </a:cubicBezTo>
                  <a:cubicBezTo>
                    <a:pt x="2695" y="422"/>
                    <a:pt x="2728" y="362"/>
                    <a:pt x="2754" y="280"/>
                  </a:cubicBezTo>
                  <a:cubicBezTo>
                    <a:pt x="2772" y="223"/>
                    <a:pt x="2795" y="212"/>
                    <a:pt x="2821" y="220"/>
                  </a:cubicBezTo>
                  <a:cubicBezTo>
                    <a:pt x="2838" y="225"/>
                    <a:pt x="2856" y="239"/>
                    <a:pt x="2874" y="253"/>
                  </a:cubicBezTo>
                  <a:cubicBezTo>
                    <a:pt x="2884" y="260"/>
                    <a:pt x="2894" y="268"/>
                    <a:pt x="2905" y="274"/>
                  </a:cubicBezTo>
                  <a:cubicBezTo>
                    <a:pt x="2914" y="280"/>
                    <a:pt x="2925" y="286"/>
                    <a:pt x="2937" y="290"/>
                  </a:cubicBezTo>
                  <a:cubicBezTo>
                    <a:pt x="2950" y="293"/>
                    <a:pt x="2963" y="295"/>
                    <a:pt x="2979" y="294"/>
                  </a:cubicBezTo>
                  <a:cubicBezTo>
                    <a:pt x="2979" y="294"/>
                    <a:pt x="2979" y="294"/>
                    <a:pt x="2979" y="294"/>
                  </a:cubicBezTo>
                  <a:cubicBezTo>
                    <a:pt x="3018" y="292"/>
                    <a:pt x="3051" y="263"/>
                    <a:pt x="3078" y="240"/>
                  </a:cubicBezTo>
                  <a:cubicBezTo>
                    <a:pt x="3095" y="224"/>
                    <a:pt x="3111" y="210"/>
                    <a:pt x="3125" y="207"/>
                  </a:cubicBezTo>
                  <a:cubicBezTo>
                    <a:pt x="3146" y="202"/>
                    <a:pt x="3162" y="219"/>
                    <a:pt x="3177" y="283"/>
                  </a:cubicBezTo>
                  <a:cubicBezTo>
                    <a:pt x="3185" y="317"/>
                    <a:pt x="3197" y="340"/>
                    <a:pt x="3211" y="352"/>
                  </a:cubicBezTo>
                  <a:cubicBezTo>
                    <a:pt x="3218" y="359"/>
                    <a:pt x="3227" y="362"/>
                    <a:pt x="3235" y="362"/>
                  </a:cubicBezTo>
                  <a:cubicBezTo>
                    <a:pt x="3243" y="362"/>
                    <a:pt x="3251" y="359"/>
                    <a:pt x="3259" y="353"/>
                  </a:cubicBezTo>
                  <a:cubicBezTo>
                    <a:pt x="3273" y="341"/>
                    <a:pt x="3286" y="319"/>
                    <a:pt x="3294" y="285"/>
                  </a:cubicBezTo>
                  <a:cubicBezTo>
                    <a:pt x="3304" y="245"/>
                    <a:pt x="3323" y="184"/>
                    <a:pt x="3345" y="158"/>
                  </a:cubicBezTo>
                  <a:cubicBezTo>
                    <a:pt x="3369" y="131"/>
                    <a:pt x="3397" y="139"/>
                    <a:pt x="3425" y="240"/>
                  </a:cubicBezTo>
                  <a:cubicBezTo>
                    <a:pt x="3432" y="265"/>
                    <a:pt x="3445" y="285"/>
                    <a:pt x="3459" y="296"/>
                  </a:cubicBezTo>
                  <a:cubicBezTo>
                    <a:pt x="3466" y="301"/>
                    <a:pt x="3474" y="305"/>
                    <a:pt x="3481" y="306"/>
                  </a:cubicBezTo>
                  <a:cubicBezTo>
                    <a:pt x="3488" y="306"/>
                    <a:pt x="3495" y="305"/>
                    <a:pt x="3502" y="300"/>
                  </a:cubicBezTo>
                  <a:cubicBezTo>
                    <a:pt x="3510" y="293"/>
                    <a:pt x="3517" y="282"/>
                    <a:pt x="3521" y="264"/>
                  </a:cubicBezTo>
                  <a:cubicBezTo>
                    <a:pt x="3535" y="213"/>
                    <a:pt x="3622" y="237"/>
                    <a:pt x="3718" y="264"/>
                  </a:cubicBezTo>
                  <a:cubicBezTo>
                    <a:pt x="3832" y="296"/>
                    <a:pt x="3958" y="332"/>
                    <a:pt x="3989" y="250"/>
                  </a:cubicBezTo>
                  <a:cubicBezTo>
                    <a:pt x="3995" y="234"/>
                    <a:pt x="4005" y="222"/>
                    <a:pt x="4018" y="213"/>
                  </a:cubicBezTo>
                  <a:cubicBezTo>
                    <a:pt x="4037" y="200"/>
                    <a:pt x="4062" y="195"/>
                    <a:pt x="4089" y="195"/>
                  </a:cubicBezTo>
                  <a:cubicBezTo>
                    <a:pt x="4117" y="195"/>
                    <a:pt x="4147" y="201"/>
                    <a:pt x="4175" y="212"/>
                  </a:cubicBezTo>
                  <a:cubicBezTo>
                    <a:pt x="4224" y="230"/>
                    <a:pt x="4270" y="262"/>
                    <a:pt x="4297" y="303"/>
                  </a:cubicBezTo>
                  <a:cubicBezTo>
                    <a:pt x="4297" y="303"/>
                    <a:pt x="4297" y="303"/>
                    <a:pt x="4297" y="303"/>
                  </a:cubicBezTo>
                  <a:cubicBezTo>
                    <a:pt x="4298" y="305"/>
                    <a:pt x="4301" y="307"/>
                    <a:pt x="4303" y="309"/>
                  </a:cubicBezTo>
                  <a:cubicBezTo>
                    <a:pt x="4303" y="309"/>
                    <a:pt x="4303" y="309"/>
                    <a:pt x="4303" y="309"/>
                  </a:cubicBezTo>
                  <a:cubicBezTo>
                    <a:pt x="4306" y="311"/>
                    <a:pt x="4310" y="313"/>
                    <a:pt x="4314" y="314"/>
                  </a:cubicBezTo>
                  <a:cubicBezTo>
                    <a:pt x="4334" y="322"/>
                    <a:pt x="4368" y="321"/>
                    <a:pt x="4399" y="302"/>
                  </a:cubicBezTo>
                  <a:cubicBezTo>
                    <a:pt x="4406" y="298"/>
                    <a:pt x="4414" y="292"/>
                    <a:pt x="4422" y="285"/>
                  </a:cubicBezTo>
                  <a:cubicBezTo>
                    <a:pt x="4430" y="278"/>
                    <a:pt x="4439" y="271"/>
                    <a:pt x="4447" y="262"/>
                  </a:cubicBezTo>
                  <a:cubicBezTo>
                    <a:pt x="4471" y="237"/>
                    <a:pt x="4492" y="219"/>
                    <a:pt x="4508" y="206"/>
                  </a:cubicBezTo>
                  <a:cubicBezTo>
                    <a:pt x="4525" y="194"/>
                    <a:pt x="4539" y="186"/>
                    <a:pt x="4550" y="183"/>
                  </a:cubicBezTo>
                  <a:cubicBezTo>
                    <a:pt x="4569" y="177"/>
                    <a:pt x="4577" y="196"/>
                    <a:pt x="4586" y="221"/>
                  </a:cubicBezTo>
                  <a:cubicBezTo>
                    <a:pt x="4599" y="256"/>
                    <a:pt x="4617" y="303"/>
                    <a:pt x="4677" y="308"/>
                  </a:cubicBezTo>
                  <a:cubicBezTo>
                    <a:pt x="4718" y="312"/>
                    <a:pt x="4726" y="284"/>
                    <a:pt x="4735" y="254"/>
                  </a:cubicBezTo>
                  <a:cubicBezTo>
                    <a:pt x="4736" y="250"/>
                    <a:pt x="4737" y="246"/>
                    <a:pt x="4738" y="242"/>
                  </a:cubicBezTo>
                  <a:cubicBezTo>
                    <a:pt x="4745" y="220"/>
                    <a:pt x="4753" y="206"/>
                    <a:pt x="4762" y="198"/>
                  </a:cubicBezTo>
                  <a:cubicBezTo>
                    <a:pt x="4762" y="201"/>
                    <a:pt x="4762" y="201"/>
                    <a:pt x="4762" y="201"/>
                  </a:cubicBezTo>
                  <a:cubicBezTo>
                    <a:pt x="4754" y="209"/>
                    <a:pt x="4747" y="223"/>
                    <a:pt x="4741" y="243"/>
                  </a:cubicBezTo>
                  <a:cubicBezTo>
                    <a:pt x="4740" y="246"/>
                    <a:pt x="4739" y="250"/>
                    <a:pt x="4738" y="254"/>
                  </a:cubicBezTo>
                  <a:cubicBezTo>
                    <a:pt x="4729" y="286"/>
                    <a:pt x="4720" y="315"/>
                    <a:pt x="4677" y="311"/>
                  </a:cubicBezTo>
                  <a:cubicBezTo>
                    <a:pt x="4677" y="311"/>
                    <a:pt x="4677" y="311"/>
                    <a:pt x="4677" y="311"/>
                  </a:cubicBezTo>
                  <a:cubicBezTo>
                    <a:pt x="4615" y="305"/>
                    <a:pt x="4597" y="258"/>
                    <a:pt x="4584" y="222"/>
                  </a:cubicBezTo>
                  <a:cubicBezTo>
                    <a:pt x="4575" y="199"/>
                    <a:pt x="4568" y="180"/>
                    <a:pt x="4551" y="186"/>
                  </a:cubicBezTo>
                  <a:cubicBezTo>
                    <a:pt x="4540" y="189"/>
                    <a:pt x="4527" y="196"/>
                    <a:pt x="4510" y="209"/>
                  </a:cubicBezTo>
                  <a:cubicBezTo>
                    <a:pt x="4493" y="221"/>
                    <a:pt x="4473" y="239"/>
                    <a:pt x="4449" y="264"/>
                  </a:cubicBezTo>
                  <a:cubicBezTo>
                    <a:pt x="4441" y="273"/>
                    <a:pt x="4432" y="280"/>
                    <a:pt x="4424" y="287"/>
                  </a:cubicBezTo>
                  <a:cubicBezTo>
                    <a:pt x="4416" y="294"/>
                    <a:pt x="4408" y="300"/>
                    <a:pt x="4400" y="305"/>
                  </a:cubicBezTo>
                  <a:cubicBezTo>
                    <a:pt x="4369" y="324"/>
                    <a:pt x="4334" y="325"/>
                    <a:pt x="4313" y="317"/>
                  </a:cubicBezTo>
                  <a:cubicBezTo>
                    <a:pt x="4309" y="315"/>
                    <a:pt x="4305" y="313"/>
                    <a:pt x="4302" y="311"/>
                  </a:cubicBezTo>
                  <a:cubicBezTo>
                    <a:pt x="4302" y="311"/>
                    <a:pt x="4302" y="311"/>
                    <a:pt x="4302" y="311"/>
                  </a:cubicBezTo>
                  <a:cubicBezTo>
                    <a:pt x="4299" y="309"/>
                    <a:pt x="4296" y="307"/>
                    <a:pt x="4294" y="304"/>
                  </a:cubicBezTo>
                  <a:cubicBezTo>
                    <a:pt x="4294" y="304"/>
                    <a:pt x="4294" y="304"/>
                    <a:pt x="4294" y="304"/>
                  </a:cubicBezTo>
                  <a:cubicBezTo>
                    <a:pt x="4268" y="264"/>
                    <a:pt x="4222" y="233"/>
                    <a:pt x="4175" y="215"/>
                  </a:cubicBezTo>
                  <a:cubicBezTo>
                    <a:pt x="4146" y="204"/>
                    <a:pt x="4116" y="198"/>
                    <a:pt x="4089" y="198"/>
                  </a:cubicBezTo>
                  <a:cubicBezTo>
                    <a:pt x="4062" y="198"/>
                    <a:pt x="4038" y="203"/>
                    <a:pt x="4020" y="215"/>
                  </a:cubicBezTo>
                  <a:cubicBezTo>
                    <a:pt x="4007" y="224"/>
                    <a:pt x="3997" y="236"/>
                    <a:pt x="3991" y="251"/>
                  </a:cubicBezTo>
                  <a:cubicBezTo>
                    <a:pt x="3959" y="335"/>
                    <a:pt x="3832" y="299"/>
                    <a:pt x="3718" y="267"/>
                  </a:cubicBezTo>
                  <a:cubicBezTo>
                    <a:pt x="3623" y="240"/>
                    <a:pt x="3537" y="216"/>
                    <a:pt x="3524" y="265"/>
                  </a:cubicBezTo>
                  <a:cubicBezTo>
                    <a:pt x="3519" y="283"/>
                    <a:pt x="3512" y="295"/>
                    <a:pt x="3503" y="302"/>
                  </a:cubicBezTo>
                  <a:cubicBezTo>
                    <a:pt x="3496" y="307"/>
                    <a:pt x="3489" y="309"/>
                    <a:pt x="3481" y="308"/>
                  </a:cubicBezTo>
                  <a:cubicBezTo>
                    <a:pt x="3473" y="308"/>
                    <a:pt x="3465" y="304"/>
                    <a:pt x="3458" y="298"/>
                  </a:cubicBezTo>
                  <a:cubicBezTo>
                    <a:pt x="3443" y="286"/>
                    <a:pt x="3429" y="266"/>
                    <a:pt x="3422" y="240"/>
                  </a:cubicBezTo>
                  <a:cubicBezTo>
                    <a:pt x="3395" y="144"/>
                    <a:pt x="3369" y="135"/>
                    <a:pt x="3348" y="160"/>
                  </a:cubicBezTo>
                  <a:cubicBezTo>
                    <a:pt x="3325" y="185"/>
                    <a:pt x="3307" y="246"/>
                    <a:pt x="3297" y="286"/>
                  </a:cubicBezTo>
                  <a:cubicBezTo>
                    <a:pt x="3288" y="320"/>
                    <a:pt x="3275" y="343"/>
                    <a:pt x="3260" y="355"/>
                  </a:cubicBezTo>
                  <a:cubicBezTo>
                    <a:pt x="3252" y="362"/>
                    <a:pt x="3243" y="365"/>
                    <a:pt x="3235" y="365"/>
                  </a:cubicBezTo>
                  <a:cubicBezTo>
                    <a:pt x="3226" y="365"/>
                    <a:pt x="3217" y="361"/>
                    <a:pt x="3209" y="354"/>
                  </a:cubicBezTo>
                  <a:cubicBezTo>
                    <a:pt x="3195" y="342"/>
                    <a:pt x="3182" y="319"/>
                    <a:pt x="3174" y="284"/>
                  </a:cubicBezTo>
                  <a:cubicBezTo>
                    <a:pt x="3160" y="222"/>
                    <a:pt x="3145" y="205"/>
                    <a:pt x="3126" y="210"/>
                  </a:cubicBezTo>
                  <a:cubicBezTo>
                    <a:pt x="3112" y="213"/>
                    <a:pt x="3097" y="226"/>
                    <a:pt x="3080" y="242"/>
                  </a:cubicBezTo>
                  <a:cubicBezTo>
                    <a:pt x="3052" y="266"/>
                    <a:pt x="3019" y="295"/>
                    <a:pt x="2979" y="297"/>
                  </a:cubicBezTo>
                  <a:cubicBezTo>
                    <a:pt x="2979" y="297"/>
                    <a:pt x="2979" y="297"/>
                    <a:pt x="2979" y="297"/>
                  </a:cubicBezTo>
                  <a:cubicBezTo>
                    <a:pt x="2963" y="298"/>
                    <a:pt x="2949" y="296"/>
                    <a:pt x="2937" y="292"/>
                  </a:cubicBezTo>
                  <a:cubicBezTo>
                    <a:pt x="2924" y="289"/>
                    <a:pt x="2913" y="283"/>
                    <a:pt x="2903" y="277"/>
                  </a:cubicBezTo>
                  <a:cubicBezTo>
                    <a:pt x="2893" y="270"/>
                    <a:pt x="2883" y="262"/>
                    <a:pt x="2873" y="255"/>
                  </a:cubicBezTo>
                  <a:cubicBezTo>
                    <a:pt x="2854" y="241"/>
                    <a:pt x="2837" y="228"/>
                    <a:pt x="2820" y="223"/>
                  </a:cubicBezTo>
                  <a:cubicBezTo>
                    <a:pt x="2796" y="215"/>
                    <a:pt x="2774" y="226"/>
                    <a:pt x="2757" y="281"/>
                  </a:cubicBezTo>
                  <a:cubicBezTo>
                    <a:pt x="2730" y="364"/>
                    <a:pt x="2698" y="424"/>
                    <a:pt x="2662" y="456"/>
                  </a:cubicBezTo>
                  <a:cubicBezTo>
                    <a:pt x="2642" y="475"/>
                    <a:pt x="2621" y="485"/>
                    <a:pt x="2600" y="485"/>
                  </a:cubicBezTo>
                  <a:cubicBezTo>
                    <a:pt x="2579" y="485"/>
                    <a:pt x="2558" y="476"/>
                    <a:pt x="2537" y="455"/>
                  </a:cubicBezTo>
                  <a:cubicBezTo>
                    <a:pt x="2503" y="422"/>
                    <a:pt x="2470" y="359"/>
                    <a:pt x="2442" y="263"/>
                  </a:cubicBezTo>
                  <a:cubicBezTo>
                    <a:pt x="2415" y="171"/>
                    <a:pt x="2381" y="90"/>
                    <a:pt x="2342" y="44"/>
                  </a:cubicBezTo>
                  <a:cubicBezTo>
                    <a:pt x="2323" y="22"/>
                    <a:pt x="2303" y="8"/>
                    <a:pt x="2281" y="5"/>
                  </a:cubicBezTo>
                  <a:cubicBezTo>
                    <a:pt x="2260" y="3"/>
                    <a:pt x="2238" y="11"/>
                    <a:pt x="2215" y="32"/>
                  </a:cubicBezTo>
                  <a:cubicBezTo>
                    <a:pt x="2180" y="66"/>
                    <a:pt x="2142" y="133"/>
                    <a:pt x="2104" y="242"/>
                  </a:cubicBezTo>
                  <a:cubicBezTo>
                    <a:pt x="2104" y="242"/>
                    <a:pt x="2104" y="242"/>
                    <a:pt x="2104" y="242"/>
                  </a:cubicBezTo>
                  <a:cubicBezTo>
                    <a:pt x="2042" y="378"/>
                    <a:pt x="1992" y="404"/>
                    <a:pt x="1948" y="384"/>
                  </a:cubicBezTo>
                  <a:cubicBezTo>
                    <a:pt x="1914" y="369"/>
                    <a:pt x="1884" y="327"/>
                    <a:pt x="1854" y="285"/>
                  </a:cubicBezTo>
                  <a:cubicBezTo>
                    <a:pt x="1826" y="247"/>
                    <a:pt x="1799" y="208"/>
                    <a:pt x="1769" y="190"/>
                  </a:cubicBezTo>
                  <a:cubicBezTo>
                    <a:pt x="1731" y="168"/>
                    <a:pt x="1689" y="178"/>
                    <a:pt x="1638" y="264"/>
                  </a:cubicBezTo>
                  <a:cubicBezTo>
                    <a:pt x="1622" y="294"/>
                    <a:pt x="1603" y="315"/>
                    <a:pt x="1582" y="327"/>
                  </a:cubicBezTo>
                  <a:cubicBezTo>
                    <a:pt x="1578" y="329"/>
                    <a:pt x="1574" y="331"/>
                    <a:pt x="1569" y="332"/>
                  </a:cubicBezTo>
                  <a:cubicBezTo>
                    <a:pt x="1565" y="333"/>
                    <a:pt x="1561" y="334"/>
                    <a:pt x="1557" y="335"/>
                  </a:cubicBezTo>
                  <a:cubicBezTo>
                    <a:pt x="1556" y="335"/>
                    <a:pt x="1556" y="335"/>
                    <a:pt x="1556" y="335"/>
                  </a:cubicBezTo>
                  <a:cubicBezTo>
                    <a:pt x="1528" y="339"/>
                    <a:pt x="1499" y="326"/>
                    <a:pt x="1476" y="295"/>
                  </a:cubicBezTo>
                  <a:cubicBezTo>
                    <a:pt x="1471" y="289"/>
                    <a:pt x="1467" y="282"/>
                    <a:pt x="1463" y="275"/>
                  </a:cubicBezTo>
                  <a:cubicBezTo>
                    <a:pt x="1459" y="267"/>
                    <a:pt x="1455" y="259"/>
                    <a:pt x="1452" y="250"/>
                  </a:cubicBezTo>
                  <a:cubicBezTo>
                    <a:pt x="1452" y="250"/>
                    <a:pt x="1452" y="250"/>
                    <a:pt x="1452" y="250"/>
                  </a:cubicBezTo>
                  <a:cubicBezTo>
                    <a:pt x="1451" y="250"/>
                    <a:pt x="1451" y="250"/>
                    <a:pt x="1451" y="250"/>
                  </a:cubicBezTo>
                  <a:cubicBezTo>
                    <a:pt x="1451" y="250"/>
                    <a:pt x="1451" y="250"/>
                    <a:pt x="1451" y="250"/>
                  </a:cubicBezTo>
                  <a:cubicBezTo>
                    <a:pt x="1449" y="231"/>
                    <a:pt x="1431" y="198"/>
                    <a:pt x="1405" y="176"/>
                  </a:cubicBezTo>
                  <a:cubicBezTo>
                    <a:pt x="1392" y="165"/>
                    <a:pt x="1378" y="157"/>
                    <a:pt x="1362" y="153"/>
                  </a:cubicBezTo>
                  <a:cubicBezTo>
                    <a:pt x="1347" y="150"/>
                    <a:pt x="1331" y="152"/>
                    <a:pt x="1315" y="162"/>
                  </a:cubicBezTo>
                  <a:cubicBezTo>
                    <a:pt x="1292" y="176"/>
                    <a:pt x="1269" y="206"/>
                    <a:pt x="1250" y="261"/>
                  </a:cubicBezTo>
                  <a:cubicBezTo>
                    <a:pt x="1220" y="347"/>
                    <a:pt x="1186" y="374"/>
                    <a:pt x="1150" y="372"/>
                  </a:cubicBezTo>
                  <a:cubicBezTo>
                    <a:pt x="1114" y="369"/>
                    <a:pt x="1077" y="336"/>
                    <a:pt x="1039" y="300"/>
                  </a:cubicBezTo>
                  <a:cubicBezTo>
                    <a:pt x="975" y="240"/>
                    <a:pt x="872" y="264"/>
                    <a:pt x="783" y="286"/>
                  </a:cubicBezTo>
                  <a:cubicBezTo>
                    <a:pt x="742" y="295"/>
                    <a:pt x="704" y="304"/>
                    <a:pt x="673" y="304"/>
                  </a:cubicBezTo>
                  <a:cubicBezTo>
                    <a:pt x="630" y="305"/>
                    <a:pt x="601" y="288"/>
                    <a:pt x="601" y="231"/>
                  </a:cubicBezTo>
                  <a:cubicBezTo>
                    <a:pt x="601" y="208"/>
                    <a:pt x="590" y="199"/>
                    <a:pt x="574" y="200"/>
                  </a:cubicBezTo>
                  <a:cubicBezTo>
                    <a:pt x="534" y="200"/>
                    <a:pt x="458" y="253"/>
                    <a:pt x="412" y="286"/>
                  </a:cubicBezTo>
                  <a:cubicBezTo>
                    <a:pt x="405" y="290"/>
                    <a:pt x="400" y="294"/>
                    <a:pt x="395" y="298"/>
                  </a:cubicBezTo>
                  <a:cubicBezTo>
                    <a:pt x="384" y="305"/>
                    <a:pt x="373" y="310"/>
                    <a:pt x="364" y="311"/>
                  </a:cubicBezTo>
                  <a:cubicBezTo>
                    <a:pt x="351" y="313"/>
                    <a:pt x="339" y="310"/>
                    <a:pt x="329" y="304"/>
                  </a:cubicBezTo>
                  <a:cubicBezTo>
                    <a:pt x="319" y="298"/>
                    <a:pt x="310" y="288"/>
                    <a:pt x="303" y="277"/>
                  </a:cubicBezTo>
                  <a:cubicBezTo>
                    <a:pt x="279" y="244"/>
                    <a:pt x="269" y="196"/>
                    <a:pt x="268" y="192"/>
                  </a:cubicBezTo>
                  <a:cubicBezTo>
                    <a:pt x="262" y="155"/>
                    <a:pt x="250" y="130"/>
                    <a:pt x="235" y="118"/>
                  </a:cubicBezTo>
                  <a:cubicBezTo>
                    <a:pt x="227" y="111"/>
                    <a:pt x="219" y="108"/>
                    <a:pt x="210" y="108"/>
                  </a:cubicBezTo>
                  <a:cubicBezTo>
                    <a:pt x="201" y="109"/>
                    <a:pt x="193" y="112"/>
                    <a:pt x="184" y="118"/>
                  </a:cubicBezTo>
                  <a:cubicBezTo>
                    <a:pt x="167" y="132"/>
                    <a:pt x="152" y="158"/>
                    <a:pt x="145" y="197"/>
                  </a:cubicBezTo>
                  <a:cubicBezTo>
                    <a:pt x="133" y="257"/>
                    <a:pt x="99" y="343"/>
                    <a:pt x="68" y="385"/>
                  </a:cubicBezTo>
                  <a:cubicBezTo>
                    <a:pt x="59" y="398"/>
                    <a:pt x="51" y="407"/>
                    <a:pt x="43" y="411"/>
                  </a:cubicBezTo>
                  <a:cubicBezTo>
                    <a:pt x="34" y="415"/>
                    <a:pt x="27" y="413"/>
                    <a:pt x="21" y="404"/>
                  </a:cubicBezTo>
                  <a:cubicBezTo>
                    <a:pt x="14" y="392"/>
                    <a:pt x="9" y="366"/>
                    <a:pt x="9" y="321"/>
                  </a:cubicBezTo>
                  <a:cubicBezTo>
                    <a:pt x="10" y="284"/>
                    <a:pt x="6" y="263"/>
                    <a:pt x="0" y="253"/>
                  </a:cubicBezTo>
                  <a:lnTo>
                    <a:pt x="0" y="248"/>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3"/>
            <p:cNvSpPr>
              <a:spLocks/>
            </p:cNvSpPr>
            <p:nvPr/>
          </p:nvSpPr>
          <p:spPr bwMode="auto">
            <a:xfrm>
              <a:off x="2798730" y="2115814"/>
              <a:ext cx="8261351" cy="742950"/>
            </a:xfrm>
            <a:custGeom>
              <a:avLst/>
              <a:gdLst>
                <a:gd name="T0" fmla="*/ 27 w 4762"/>
                <a:gd name="T1" fmla="*/ 357 h 431"/>
                <a:gd name="T2" fmla="*/ 69 w 4762"/>
                <a:gd name="T3" fmla="*/ 341 h 431"/>
                <a:gd name="T4" fmla="*/ 213 w 4762"/>
                <a:gd name="T5" fmla="*/ 94 h 431"/>
                <a:gd name="T6" fmla="*/ 299 w 4762"/>
                <a:gd name="T7" fmla="*/ 232 h 431"/>
                <a:gd name="T8" fmla="*/ 396 w 4762"/>
                <a:gd name="T9" fmla="*/ 262 h 431"/>
                <a:gd name="T10" fmla="*/ 607 w 4762"/>
                <a:gd name="T11" fmla="*/ 205 h 431"/>
                <a:gd name="T12" fmla="*/ 1044 w 4762"/>
                <a:gd name="T13" fmla="*/ 265 h 431"/>
                <a:gd name="T14" fmla="*/ 1316 w 4762"/>
                <a:gd name="T15" fmla="*/ 142 h 431"/>
                <a:gd name="T16" fmla="*/ 1457 w 4762"/>
                <a:gd name="T17" fmla="*/ 222 h 431"/>
                <a:gd name="T18" fmla="*/ 1559 w 4762"/>
                <a:gd name="T19" fmla="*/ 295 h 431"/>
                <a:gd name="T20" fmla="*/ 1572 w 4762"/>
                <a:gd name="T21" fmla="*/ 293 h 431"/>
                <a:gd name="T22" fmla="*/ 1639 w 4762"/>
                <a:gd name="T23" fmla="*/ 233 h 431"/>
                <a:gd name="T24" fmla="*/ 1945 w 4762"/>
                <a:gd name="T25" fmla="*/ 335 h 431"/>
                <a:gd name="T26" fmla="*/ 2285 w 4762"/>
                <a:gd name="T27" fmla="*/ 3 h 431"/>
                <a:gd name="T28" fmla="*/ 2539 w 4762"/>
                <a:gd name="T29" fmla="*/ 399 h 431"/>
                <a:gd name="T30" fmla="*/ 2757 w 4762"/>
                <a:gd name="T31" fmla="*/ 249 h 431"/>
                <a:gd name="T32" fmla="*/ 2908 w 4762"/>
                <a:gd name="T33" fmla="*/ 244 h 431"/>
                <a:gd name="T34" fmla="*/ 2982 w 4762"/>
                <a:gd name="T35" fmla="*/ 261 h 431"/>
                <a:gd name="T36" fmla="*/ 3180 w 4762"/>
                <a:gd name="T37" fmla="*/ 252 h 431"/>
                <a:gd name="T38" fmla="*/ 3263 w 4762"/>
                <a:gd name="T39" fmla="*/ 312 h 431"/>
                <a:gd name="T40" fmla="*/ 3428 w 4762"/>
                <a:gd name="T41" fmla="*/ 213 h 431"/>
                <a:gd name="T42" fmla="*/ 3506 w 4762"/>
                <a:gd name="T43" fmla="*/ 265 h 431"/>
                <a:gd name="T44" fmla="*/ 3992 w 4762"/>
                <a:gd name="T45" fmla="*/ 222 h 431"/>
                <a:gd name="T46" fmla="*/ 4202 w 4762"/>
                <a:gd name="T47" fmla="*/ 197 h 431"/>
                <a:gd name="T48" fmla="*/ 4307 w 4762"/>
                <a:gd name="T49" fmla="*/ 275 h 431"/>
                <a:gd name="T50" fmla="*/ 4426 w 4762"/>
                <a:gd name="T51" fmla="*/ 253 h 431"/>
                <a:gd name="T52" fmla="*/ 4553 w 4762"/>
                <a:gd name="T53" fmla="*/ 163 h 431"/>
                <a:gd name="T54" fmla="*/ 4738 w 4762"/>
                <a:gd name="T55" fmla="*/ 225 h 431"/>
                <a:gd name="T56" fmla="*/ 4762 w 4762"/>
                <a:gd name="T57" fmla="*/ 182 h 431"/>
                <a:gd name="T58" fmla="*/ 4680 w 4762"/>
                <a:gd name="T59" fmla="*/ 277 h 431"/>
                <a:gd name="T60" fmla="*/ 4513 w 4762"/>
                <a:gd name="T61" fmla="*/ 186 h 431"/>
                <a:gd name="T62" fmla="*/ 4404 w 4762"/>
                <a:gd name="T63" fmla="*/ 271 h 431"/>
                <a:gd name="T64" fmla="*/ 4298 w 4762"/>
                <a:gd name="T65" fmla="*/ 271 h 431"/>
                <a:gd name="T66" fmla="*/ 4098 w 4762"/>
                <a:gd name="T67" fmla="*/ 176 h 431"/>
                <a:gd name="T68" fmla="*/ 3721 w 4762"/>
                <a:gd name="T69" fmla="*/ 238 h 431"/>
                <a:gd name="T70" fmla="*/ 3484 w 4762"/>
                <a:gd name="T71" fmla="*/ 274 h 431"/>
                <a:gd name="T72" fmla="*/ 3351 w 4762"/>
                <a:gd name="T73" fmla="*/ 142 h 431"/>
                <a:gd name="T74" fmla="*/ 3238 w 4762"/>
                <a:gd name="T75" fmla="*/ 325 h 431"/>
                <a:gd name="T76" fmla="*/ 3127 w 4762"/>
                <a:gd name="T77" fmla="*/ 187 h 431"/>
                <a:gd name="T78" fmla="*/ 2982 w 4762"/>
                <a:gd name="T79" fmla="*/ 264 h 431"/>
                <a:gd name="T80" fmla="*/ 2906 w 4762"/>
                <a:gd name="T81" fmla="*/ 246 h 431"/>
                <a:gd name="T82" fmla="*/ 2760 w 4762"/>
                <a:gd name="T83" fmla="*/ 250 h 431"/>
                <a:gd name="T84" fmla="*/ 2537 w 4762"/>
                <a:gd name="T85" fmla="*/ 401 h 431"/>
                <a:gd name="T86" fmla="*/ 2285 w 4762"/>
                <a:gd name="T87" fmla="*/ 5 h 431"/>
                <a:gd name="T88" fmla="*/ 2107 w 4762"/>
                <a:gd name="T89" fmla="*/ 216 h 431"/>
                <a:gd name="T90" fmla="*/ 1782 w 4762"/>
                <a:gd name="T91" fmla="*/ 175 h 431"/>
                <a:gd name="T92" fmla="*/ 1573 w 4762"/>
                <a:gd name="T93" fmla="*/ 295 h 431"/>
                <a:gd name="T94" fmla="*/ 1560 w 4762"/>
                <a:gd name="T95" fmla="*/ 298 h 431"/>
                <a:gd name="T96" fmla="*/ 1455 w 4762"/>
                <a:gd name="T97" fmla="*/ 223 h 431"/>
                <a:gd name="T98" fmla="*/ 1412 w 4762"/>
                <a:gd name="T99" fmla="*/ 160 h 431"/>
                <a:gd name="T100" fmla="*/ 1253 w 4762"/>
                <a:gd name="T101" fmla="*/ 233 h 431"/>
                <a:gd name="T102" fmla="*/ 786 w 4762"/>
                <a:gd name="T103" fmla="*/ 254 h 431"/>
                <a:gd name="T104" fmla="*/ 577 w 4762"/>
                <a:gd name="T105" fmla="*/ 178 h 431"/>
                <a:gd name="T106" fmla="*/ 369 w 4762"/>
                <a:gd name="T107" fmla="*/ 276 h 431"/>
                <a:gd name="T108" fmla="*/ 271 w 4762"/>
                <a:gd name="T109" fmla="*/ 171 h 431"/>
                <a:gd name="T110" fmla="*/ 187 w 4762"/>
                <a:gd name="T111" fmla="*/ 106 h 431"/>
                <a:gd name="T112" fmla="*/ 46 w 4762"/>
                <a:gd name="T113" fmla="*/ 365 h 431"/>
                <a:gd name="T114" fmla="*/ 13 w 4762"/>
                <a:gd name="T115" fmla="*/ 28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2" h="431">
                  <a:moveTo>
                    <a:pt x="0" y="217"/>
                  </a:moveTo>
                  <a:cubicBezTo>
                    <a:pt x="10" y="224"/>
                    <a:pt x="16" y="244"/>
                    <a:pt x="15" y="286"/>
                  </a:cubicBezTo>
                  <a:cubicBezTo>
                    <a:pt x="15" y="324"/>
                    <a:pt x="19" y="346"/>
                    <a:pt x="27" y="357"/>
                  </a:cubicBezTo>
                  <a:cubicBezTo>
                    <a:pt x="31" y="364"/>
                    <a:pt x="38" y="365"/>
                    <a:pt x="45" y="363"/>
                  </a:cubicBezTo>
                  <a:cubicBezTo>
                    <a:pt x="45" y="363"/>
                    <a:pt x="45" y="363"/>
                    <a:pt x="45" y="363"/>
                  </a:cubicBezTo>
                  <a:cubicBezTo>
                    <a:pt x="52" y="359"/>
                    <a:pt x="61" y="352"/>
                    <a:pt x="69" y="341"/>
                  </a:cubicBezTo>
                  <a:cubicBezTo>
                    <a:pt x="100" y="303"/>
                    <a:pt x="133" y="228"/>
                    <a:pt x="145" y="174"/>
                  </a:cubicBezTo>
                  <a:cubicBezTo>
                    <a:pt x="153" y="140"/>
                    <a:pt x="168" y="116"/>
                    <a:pt x="185" y="104"/>
                  </a:cubicBezTo>
                  <a:cubicBezTo>
                    <a:pt x="194" y="97"/>
                    <a:pt x="204" y="94"/>
                    <a:pt x="213" y="94"/>
                  </a:cubicBezTo>
                  <a:cubicBezTo>
                    <a:pt x="223" y="94"/>
                    <a:pt x="232" y="97"/>
                    <a:pt x="241" y="104"/>
                  </a:cubicBezTo>
                  <a:cubicBezTo>
                    <a:pt x="256" y="115"/>
                    <a:pt x="268" y="137"/>
                    <a:pt x="274" y="171"/>
                  </a:cubicBezTo>
                  <a:cubicBezTo>
                    <a:pt x="274" y="173"/>
                    <a:pt x="282" y="205"/>
                    <a:pt x="299" y="232"/>
                  </a:cubicBezTo>
                  <a:cubicBezTo>
                    <a:pt x="307" y="245"/>
                    <a:pt x="317" y="256"/>
                    <a:pt x="328" y="264"/>
                  </a:cubicBezTo>
                  <a:cubicBezTo>
                    <a:pt x="340" y="272"/>
                    <a:pt x="353" y="276"/>
                    <a:pt x="369" y="274"/>
                  </a:cubicBezTo>
                  <a:cubicBezTo>
                    <a:pt x="377" y="272"/>
                    <a:pt x="387" y="268"/>
                    <a:pt x="396" y="262"/>
                  </a:cubicBezTo>
                  <a:cubicBezTo>
                    <a:pt x="401" y="259"/>
                    <a:pt x="407" y="256"/>
                    <a:pt x="413" y="252"/>
                  </a:cubicBezTo>
                  <a:cubicBezTo>
                    <a:pt x="460" y="223"/>
                    <a:pt x="536" y="175"/>
                    <a:pt x="577" y="175"/>
                  </a:cubicBezTo>
                  <a:cubicBezTo>
                    <a:pt x="595" y="175"/>
                    <a:pt x="607" y="183"/>
                    <a:pt x="607" y="205"/>
                  </a:cubicBezTo>
                  <a:cubicBezTo>
                    <a:pt x="607" y="254"/>
                    <a:pt x="635" y="268"/>
                    <a:pt x="676" y="268"/>
                  </a:cubicBezTo>
                  <a:cubicBezTo>
                    <a:pt x="707" y="268"/>
                    <a:pt x="745" y="260"/>
                    <a:pt x="785" y="251"/>
                  </a:cubicBezTo>
                  <a:cubicBezTo>
                    <a:pt x="876" y="232"/>
                    <a:pt x="979" y="210"/>
                    <a:pt x="1044" y="265"/>
                  </a:cubicBezTo>
                  <a:cubicBezTo>
                    <a:pt x="1082" y="296"/>
                    <a:pt x="1119" y="325"/>
                    <a:pt x="1153" y="328"/>
                  </a:cubicBezTo>
                  <a:cubicBezTo>
                    <a:pt x="1188" y="330"/>
                    <a:pt x="1221" y="306"/>
                    <a:pt x="1250" y="232"/>
                  </a:cubicBezTo>
                  <a:cubicBezTo>
                    <a:pt x="1270" y="183"/>
                    <a:pt x="1293" y="155"/>
                    <a:pt x="1316" y="142"/>
                  </a:cubicBezTo>
                  <a:cubicBezTo>
                    <a:pt x="1333" y="132"/>
                    <a:pt x="1351" y="131"/>
                    <a:pt x="1368" y="134"/>
                  </a:cubicBezTo>
                  <a:cubicBezTo>
                    <a:pt x="1385" y="138"/>
                    <a:pt x="1401" y="147"/>
                    <a:pt x="1414" y="158"/>
                  </a:cubicBezTo>
                  <a:cubicBezTo>
                    <a:pt x="1438" y="178"/>
                    <a:pt x="1455" y="205"/>
                    <a:pt x="1457" y="222"/>
                  </a:cubicBezTo>
                  <a:cubicBezTo>
                    <a:pt x="1461" y="229"/>
                    <a:pt x="1465" y="237"/>
                    <a:pt x="1469" y="243"/>
                  </a:cubicBezTo>
                  <a:cubicBezTo>
                    <a:pt x="1473" y="249"/>
                    <a:pt x="1477" y="255"/>
                    <a:pt x="1481" y="261"/>
                  </a:cubicBezTo>
                  <a:cubicBezTo>
                    <a:pt x="1504" y="288"/>
                    <a:pt x="1532" y="299"/>
                    <a:pt x="1559" y="295"/>
                  </a:cubicBezTo>
                  <a:cubicBezTo>
                    <a:pt x="1559" y="295"/>
                    <a:pt x="1559" y="295"/>
                    <a:pt x="1559" y="295"/>
                  </a:cubicBezTo>
                  <a:cubicBezTo>
                    <a:pt x="1564" y="295"/>
                    <a:pt x="1568" y="294"/>
                    <a:pt x="1572" y="293"/>
                  </a:cubicBezTo>
                  <a:cubicBezTo>
                    <a:pt x="1572" y="293"/>
                    <a:pt x="1572" y="293"/>
                    <a:pt x="1572" y="293"/>
                  </a:cubicBezTo>
                  <a:cubicBezTo>
                    <a:pt x="1576" y="291"/>
                    <a:pt x="1580" y="290"/>
                    <a:pt x="1584" y="288"/>
                  </a:cubicBezTo>
                  <a:cubicBezTo>
                    <a:pt x="1604" y="278"/>
                    <a:pt x="1624" y="260"/>
                    <a:pt x="1639" y="233"/>
                  </a:cubicBezTo>
                  <a:cubicBezTo>
                    <a:pt x="1639" y="233"/>
                    <a:pt x="1639" y="233"/>
                    <a:pt x="1639" y="233"/>
                  </a:cubicBezTo>
                  <a:cubicBezTo>
                    <a:pt x="1696" y="149"/>
                    <a:pt x="1742" y="145"/>
                    <a:pt x="1784" y="173"/>
                  </a:cubicBezTo>
                  <a:cubicBezTo>
                    <a:pt x="1810" y="191"/>
                    <a:pt x="1835" y="221"/>
                    <a:pt x="1860" y="252"/>
                  </a:cubicBezTo>
                  <a:cubicBezTo>
                    <a:pt x="1887" y="286"/>
                    <a:pt x="1915" y="320"/>
                    <a:pt x="1945" y="335"/>
                  </a:cubicBezTo>
                  <a:cubicBezTo>
                    <a:pt x="1990" y="359"/>
                    <a:pt x="2040" y="339"/>
                    <a:pt x="2104" y="214"/>
                  </a:cubicBezTo>
                  <a:cubicBezTo>
                    <a:pt x="2142" y="120"/>
                    <a:pt x="2178" y="62"/>
                    <a:pt x="2213" y="31"/>
                  </a:cubicBezTo>
                  <a:cubicBezTo>
                    <a:pt x="2238" y="8"/>
                    <a:pt x="2262" y="0"/>
                    <a:pt x="2285" y="3"/>
                  </a:cubicBezTo>
                  <a:cubicBezTo>
                    <a:pt x="2309" y="6"/>
                    <a:pt x="2331" y="20"/>
                    <a:pt x="2351" y="42"/>
                  </a:cubicBezTo>
                  <a:cubicBezTo>
                    <a:pt x="2389" y="84"/>
                    <a:pt x="2422" y="153"/>
                    <a:pt x="2448" y="233"/>
                  </a:cubicBezTo>
                  <a:cubicBezTo>
                    <a:pt x="2475" y="314"/>
                    <a:pt x="2506" y="369"/>
                    <a:pt x="2539" y="399"/>
                  </a:cubicBezTo>
                  <a:cubicBezTo>
                    <a:pt x="2560" y="419"/>
                    <a:pt x="2582" y="428"/>
                    <a:pt x="2603" y="428"/>
                  </a:cubicBezTo>
                  <a:cubicBezTo>
                    <a:pt x="2625" y="428"/>
                    <a:pt x="2647" y="419"/>
                    <a:pt x="2667" y="400"/>
                  </a:cubicBezTo>
                  <a:cubicBezTo>
                    <a:pt x="2701" y="371"/>
                    <a:pt x="2732" y="319"/>
                    <a:pt x="2757" y="249"/>
                  </a:cubicBezTo>
                  <a:cubicBezTo>
                    <a:pt x="2777" y="195"/>
                    <a:pt x="2801" y="187"/>
                    <a:pt x="2830" y="197"/>
                  </a:cubicBezTo>
                  <a:cubicBezTo>
                    <a:pt x="2845" y="203"/>
                    <a:pt x="2861" y="213"/>
                    <a:pt x="2878" y="225"/>
                  </a:cubicBezTo>
                  <a:cubicBezTo>
                    <a:pt x="2887" y="231"/>
                    <a:pt x="2898" y="238"/>
                    <a:pt x="2908" y="244"/>
                  </a:cubicBezTo>
                  <a:cubicBezTo>
                    <a:pt x="2918" y="249"/>
                    <a:pt x="2928" y="254"/>
                    <a:pt x="2941" y="257"/>
                  </a:cubicBezTo>
                  <a:cubicBezTo>
                    <a:pt x="2953" y="261"/>
                    <a:pt x="2967" y="262"/>
                    <a:pt x="2982" y="261"/>
                  </a:cubicBezTo>
                  <a:cubicBezTo>
                    <a:pt x="2982" y="261"/>
                    <a:pt x="2982" y="261"/>
                    <a:pt x="2982" y="261"/>
                  </a:cubicBezTo>
                  <a:cubicBezTo>
                    <a:pt x="3022" y="259"/>
                    <a:pt x="3054" y="234"/>
                    <a:pt x="3081" y="213"/>
                  </a:cubicBezTo>
                  <a:cubicBezTo>
                    <a:pt x="3098" y="200"/>
                    <a:pt x="3113" y="188"/>
                    <a:pt x="3127" y="184"/>
                  </a:cubicBezTo>
                  <a:cubicBezTo>
                    <a:pt x="3148" y="179"/>
                    <a:pt x="3165" y="193"/>
                    <a:pt x="3180" y="252"/>
                  </a:cubicBezTo>
                  <a:cubicBezTo>
                    <a:pt x="3188" y="281"/>
                    <a:pt x="3199" y="301"/>
                    <a:pt x="3213" y="312"/>
                  </a:cubicBezTo>
                  <a:cubicBezTo>
                    <a:pt x="3221" y="318"/>
                    <a:pt x="3229" y="322"/>
                    <a:pt x="3238" y="322"/>
                  </a:cubicBezTo>
                  <a:cubicBezTo>
                    <a:pt x="3246" y="322"/>
                    <a:pt x="3255" y="319"/>
                    <a:pt x="3263" y="312"/>
                  </a:cubicBezTo>
                  <a:cubicBezTo>
                    <a:pt x="3277" y="302"/>
                    <a:pt x="3289" y="282"/>
                    <a:pt x="3297" y="254"/>
                  </a:cubicBezTo>
                  <a:cubicBezTo>
                    <a:pt x="3308" y="218"/>
                    <a:pt x="3326" y="164"/>
                    <a:pt x="3349" y="140"/>
                  </a:cubicBezTo>
                  <a:cubicBezTo>
                    <a:pt x="3372" y="116"/>
                    <a:pt x="3400" y="124"/>
                    <a:pt x="3428" y="213"/>
                  </a:cubicBezTo>
                  <a:cubicBezTo>
                    <a:pt x="3435" y="234"/>
                    <a:pt x="3447" y="251"/>
                    <a:pt x="3461" y="262"/>
                  </a:cubicBezTo>
                  <a:cubicBezTo>
                    <a:pt x="3468" y="267"/>
                    <a:pt x="3476" y="271"/>
                    <a:pt x="3484" y="271"/>
                  </a:cubicBezTo>
                  <a:cubicBezTo>
                    <a:pt x="3492" y="272"/>
                    <a:pt x="3499" y="270"/>
                    <a:pt x="3506" y="265"/>
                  </a:cubicBezTo>
                  <a:cubicBezTo>
                    <a:pt x="3514" y="260"/>
                    <a:pt x="3520" y="250"/>
                    <a:pt x="3525" y="235"/>
                  </a:cubicBezTo>
                  <a:cubicBezTo>
                    <a:pt x="3538" y="189"/>
                    <a:pt x="3625" y="211"/>
                    <a:pt x="3722" y="235"/>
                  </a:cubicBezTo>
                  <a:cubicBezTo>
                    <a:pt x="3835" y="263"/>
                    <a:pt x="3961" y="295"/>
                    <a:pt x="3992" y="222"/>
                  </a:cubicBezTo>
                  <a:cubicBezTo>
                    <a:pt x="3997" y="211"/>
                    <a:pt x="4004" y="202"/>
                    <a:pt x="4014" y="194"/>
                  </a:cubicBezTo>
                  <a:cubicBezTo>
                    <a:pt x="4035" y="179"/>
                    <a:pt x="4065" y="172"/>
                    <a:pt x="4098" y="173"/>
                  </a:cubicBezTo>
                  <a:cubicBezTo>
                    <a:pt x="4132" y="174"/>
                    <a:pt x="4168" y="183"/>
                    <a:pt x="4202" y="197"/>
                  </a:cubicBezTo>
                  <a:cubicBezTo>
                    <a:pt x="4242" y="214"/>
                    <a:pt x="4277" y="239"/>
                    <a:pt x="4300" y="269"/>
                  </a:cubicBezTo>
                  <a:cubicBezTo>
                    <a:pt x="4300" y="269"/>
                    <a:pt x="4300" y="269"/>
                    <a:pt x="4300" y="269"/>
                  </a:cubicBezTo>
                  <a:cubicBezTo>
                    <a:pt x="4301" y="271"/>
                    <a:pt x="4304" y="273"/>
                    <a:pt x="4307" y="275"/>
                  </a:cubicBezTo>
                  <a:cubicBezTo>
                    <a:pt x="4309" y="276"/>
                    <a:pt x="4313" y="278"/>
                    <a:pt x="4317" y="279"/>
                  </a:cubicBezTo>
                  <a:cubicBezTo>
                    <a:pt x="4338" y="286"/>
                    <a:pt x="4371" y="285"/>
                    <a:pt x="4402" y="268"/>
                  </a:cubicBezTo>
                  <a:cubicBezTo>
                    <a:pt x="4410" y="264"/>
                    <a:pt x="4418" y="259"/>
                    <a:pt x="4426" y="253"/>
                  </a:cubicBezTo>
                  <a:cubicBezTo>
                    <a:pt x="4434" y="247"/>
                    <a:pt x="4442" y="240"/>
                    <a:pt x="4451" y="233"/>
                  </a:cubicBezTo>
                  <a:cubicBezTo>
                    <a:pt x="4475" y="211"/>
                    <a:pt x="4495" y="195"/>
                    <a:pt x="4512" y="183"/>
                  </a:cubicBezTo>
                  <a:cubicBezTo>
                    <a:pt x="4529" y="172"/>
                    <a:pt x="4542" y="165"/>
                    <a:pt x="4553" y="163"/>
                  </a:cubicBezTo>
                  <a:cubicBezTo>
                    <a:pt x="4573" y="157"/>
                    <a:pt x="4580" y="174"/>
                    <a:pt x="4589" y="197"/>
                  </a:cubicBezTo>
                  <a:cubicBezTo>
                    <a:pt x="4603" y="228"/>
                    <a:pt x="4620" y="269"/>
                    <a:pt x="4680" y="274"/>
                  </a:cubicBezTo>
                  <a:cubicBezTo>
                    <a:pt x="4722" y="277"/>
                    <a:pt x="4730" y="252"/>
                    <a:pt x="4738" y="225"/>
                  </a:cubicBezTo>
                  <a:cubicBezTo>
                    <a:pt x="4739" y="222"/>
                    <a:pt x="4740" y="218"/>
                    <a:pt x="4742" y="215"/>
                  </a:cubicBezTo>
                  <a:cubicBezTo>
                    <a:pt x="4747" y="198"/>
                    <a:pt x="4754" y="186"/>
                    <a:pt x="4762" y="178"/>
                  </a:cubicBezTo>
                  <a:cubicBezTo>
                    <a:pt x="4762" y="182"/>
                    <a:pt x="4762" y="182"/>
                    <a:pt x="4762" y="182"/>
                  </a:cubicBezTo>
                  <a:cubicBezTo>
                    <a:pt x="4755" y="190"/>
                    <a:pt x="4749" y="201"/>
                    <a:pt x="4744" y="216"/>
                  </a:cubicBezTo>
                  <a:cubicBezTo>
                    <a:pt x="4743" y="219"/>
                    <a:pt x="4742" y="223"/>
                    <a:pt x="4741" y="226"/>
                  </a:cubicBezTo>
                  <a:cubicBezTo>
                    <a:pt x="4732" y="254"/>
                    <a:pt x="4724" y="280"/>
                    <a:pt x="4680" y="277"/>
                  </a:cubicBezTo>
                  <a:cubicBezTo>
                    <a:pt x="4618" y="272"/>
                    <a:pt x="4600" y="229"/>
                    <a:pt x="4587" y="198"/>
                  </a:cubicBezTo>
                  <a:cubicBezTo>
                    <a:pt x="4578" y="177"/>
                    <a:pt x="4571" y="161"/>
                    <a:pt x="4554" y="165"/>
                  </a:cubicBezTo>
                  <a:cubicBezTo>
                    <a:pt x="4543" y="168"/>
                    <a:pt x="4530" y="175"/>
                    <a:pt x="4513" y="186"/>
                  </a:cubicBezTo>
                  <a:cubicBezTo>
                    <a:pt x="4497" y="197"/>
                    <a:pt x="4477" y="213"/>
                    <a:pt x="4453" y="235"/>
                  </a:cubicBezTo>
                  <a:cubicBezTo>
                    <a:pt x="4444" y="243"/>
                    <a:pt x="4435" y="250"/>
                    <a:pt x="4427" y="256"/>
                  </a:cubicBezTo>
                  <a:cubicBezTo>
                    <a:pt x="4419" y="262"/>
                    <a:pt x="4411" y="267"/>
                    <a:pt x="4404" y="271"/>
                  </a:cubicBezTo>
                  <a:cubicBezTo>
                    <a:pt x="4372" y="288"/>
                    <a:pt x="4337" y="289"/>
                    <a:pt x="4316" y="282"/>
                  </a:cubicBezTo>
                  <a:cubicBezTo>
                    <a:pt x="4312" y="280"/>
                    <a:pt x="4308" y="279"/>
                    <a:pt x="4305" y="277"/>
                  </a:cubicBezTo>
                  <a:cubicBezTo>
                    <a:pt x="4302" y="275"/>
                    <a:pt x="4299" y="273"/>
                    <a:pt x="4298" y="271"/>
                  </a:cubicBezTo>
                  <a:cubicBezTo>
                    <a:pt x="4298" y="271"/>
                    <a:pt x="4298" y="271"/>
                    <a:pt x="4298" y="271"/>
                  </a:cubicBezTo>
                  <a:cubicBezTo>
                    <a:pt x="4275" y="241"/>
                    <a:pt x="4240" y="217"/>
                    <a:pt x="4201" y="200"/>
                  </a:cubicBezTo>
                  <a:cubicBezTo>
                    <a:pt x="4167" y="186"/>
                    <a:pt x="4131" y="177"/>
                    <a:pt x="4098" y="176"/>
                  </a:cubicBezTo>
                  <a:cubicBezTo>
                    <a:pt x="4065" y="175"/>
                    <a:pt x="4036" y="181"/>
                    <a:pt x="4016" y="197"/>
                  </a:cubicBezTo>
                  <a:cubicBezTo>
                    <a:pt x="4006" y="204"/>
                    <a:pt x="3999" y="212"/>
                    <a:pt x="3994" y="223"/>
                  </a:cubicBezTo>
                  <a:cubicBezTo>
                    <a:pt x="3963" y="298"/>
                    <a:pt x="3835" y="266"/>
                    <a:pt x="3721" y="238"/>
                  </a:cubicBezTo>
                  <a:cubicBezTo>
                    <a:pt x="3626" y="214"/>
                    <a:pt x="3540" y="192"/>
                    <a:pt x="3527" y="236"/>
                  </a:cubicBezTo>
                  <a:cubicBezTo>
                    <a:pt x="3523" y="251"/>
                    <a:pt x="3516" y="262"/>
                    <a:pt x="3508" y="268"/>
                  </a:cubicBezTo>
                  <a:cubicBezTo>
                    <a:pt x="3501" y="273"/>
                    <a:pt x="3492" y="275"/>
                    <a:pt x="3484" y="274"/>
                  </a:cubicBezTo>
                  <a:cubicBezTo>
                    <a:pt x="3476" y="273"/>
                    <a:pt x="3467" y="270"/>
                    <a:pt x="3459" y="264"/>
                  </a:cubicBezTo>
                  <a:cubicBezTo>
                    <a:pt x="3445" y="253"/>
                    <a:pt x="3432" y="236"/>
                    <a:pt x="3426" y="214"/>
                  </a:cubicBezTo>
                  <a:cubicBezTo>
                    <a:pt x="3398" y="128"/>
                    <a:pt x="3372" y="120"/>
                    <a:pt x="3351" y="142"/>
                  </a:cubicBezTo>
                  <a:cubicBezTo>
                    <a:pt x="3328" y="165"/>
                    <a:pt x="3310" y="219"/>
                    <a:pt x="3300" y="254"/>
                  </a:cubicBezTo>
                  <a:cubicBezTo>
                    <a:pt x="3292" y="284"/>
                    <a:pt x="3279" y="304"/>
                    <a:pt x="3265" y="315"/>
                  </a:cubicBezTo>
                  <a:cubicBezTo>
                    <a:pt x="3256" y="321"/>
                    <a:pt x="3247" y="325"/>
                    <a:pt x="3238" y="325"/>
                  </a:cubicBezTo>
                  <a:cubicBezTo>
                    <a:pt x="3229" y="324"/>
                    <a:pt x="3219" y="321"/>
                    <a:pt x="3211" y="314"/>
                  </a:cubicBezTo>
                  <a:cubicBezTo>
                    <a:pt x="3197" y="303"/>
                    <a:pt x="3185" y="282"/>
                    <a:pt x="3178" y="253"/>
                  </a:cubicBezTo>
                  <a:cubicBezTo>
                    <a:pt x="3163" y="196"/>
                    <a:pt x="3147" y="182"/>
                    <a:pt x="3127" y="187"/>
                  </a:cubicBezTo>
                  <a:cubicBezTo>
                    <a:pt x="3114" y="190"/>
                    <a:pt x="3099" y="202"/>
                    <a:pt x="3083" y="215"/>
                  </a:cubicBezTo>
                  <a:cubicBezTo>
                    <a:pt x="3055" y="236"/>
                    <a:pt x="3023" y="262"/>
                    <a:pt x="2982" y="264"/>
                  </a:cubicBezTo>
                  <a:cubicBezTo>
                    <a:pt x="2982" y="264"/>
                    <a:pt x="2982" y="264"/>
                    <a:pt x="2982" y="264"/>
                  </a:cubicBezTo>
                  <a:cubicBezTo>
                    <a:pt x="2982" y="264"/>
                    <a:pt x="2982" y="264"/>
                    <a:pt x="2982" y="264"/>
                  </a:cubicBezTo>
                  <a:cubicBezTo>
                    <a:pt x="2966" y="265"/>
                    <a:pt x="2952" y="263"/>
                    <a:pt x="2940" y="260"/>
                  </a:cubicBezTo>
                  <a:cubicBezTo>
                    <a:pt x="2927" y="257"/>
                    <a:pt x="2916" y="252"/>
                    <a:pt x="2906" y="246"/>
                  </a:cubicBezTo>
                  <a:cubicBezTo>
                    <a:pt x="2896" y="240"/>
                    <a:pt x="2886" y="233"/>
                    <a:pt x="2876" y="227"/>
                  </a:cubicBezTo>
                  <a:cubicBezTo>
                    <a:pt x="2859" y="216"/>
                    <a:pt x="2843" y="205"/>
                    <a:pt x="2829" y="200"/>
                  </a:cubicBezTo>
                  <a:cubicBezTo>
                    <a:pt x="2802" y="190"/>
                    <a:pt x="2779" y="198"/>
                    <a:pt x="2760" y="250"/>
                  </a:cubicBezTo>
                  <a:cubicBezTo>
                    <a:pt x="2734" y="321"/>
                    <a:pt x="2703" y="373"/>
                    <a:pt x="2669" y="402"/>
                  </a:cubicBezTo>
                  <a:cubicBezTo>
                    <a:pt x="2648" y="421"/>
                    <a:pt x="2626" y="431"/>
                    <a:pt x="2603" y="431"/>
                  </a:cubicBezTo>
                  <a:cubicBezTo>
                    <a:pt x="2581" y="431"/>
                    <a:pt x="2559" y="421"/>
                    <a:pt x="2537" y="401"/>
                  </a:cubicBezTo>
                  <a:cubicBezTo>
                    <a:pt x="2504" y="371"/>
                    <a:pt x="2472" y="316"/>
                    <a:pt x="2445" y="234"/>
                  </a:cubicBezTo>
                  <a:cubicBezTo>
                    <a:pt x="2419" y="155"/>
                    <a:pt x="2386" y="85"/>
                    <a:pt x="2349" y="44"/>
                  </a:cubicBezTo>
                  <a:cubicBezTo>
                    <a:pt x="2329" y="22"/>
                    <a:pt x="2308" y="8"/>
                    <a:pt x="2285" y="5"/>
                  </a:cubicBezTo>
                  <a:cubicBezTo>
                    <a:pt x="2263" y="3"/>
                    <a:pt x="2239" y="11"/>
                    <a:pt x="2215" y="33"/>
                  </a:cubicBezTo>
                  <a:cubicBezTo>
                    <a:pt x="2180" y="64"/>
                    <a:pt x="2144" y="122"/>
                    <a:pt x="2107" y="216"/>
                  </a:cubicBezTo>
                  <a:cubicBezTo>
                    <a:pt x="2107" y="216"/>
                    <a:pt x="2107" y="216"/>
                    <a:pt x="2107" y="216"/>
                  </a:cubicBezTo>
                  <a:cubicBezTo>
                    <a:pt x="2042" y="343"/>
                    <a:pt x="1990" y="362"/>
                    <a:pt x="1944" y="338"/>
                  </a:cubicBezTo>
                  <a:cubicBezTo>
                    <a:pt x="1913" y="322"/>
                    <a:pt x="1885" y="288"/>
                    <a:pt x="1857" y="253"/>
                  </a:cubicBezTo>
                  <a:cubicBezTo>
                    <a:pt x="1833" y="223"/>
                    <a:pt x="1808" y="193"/>
                    <a:pt x="1782" y="175"/>
                  </a:cubicBezTo>
                  <a:cubicBezTo>
                    <a:pt x="1742" y="148"/>
                    <a:pt x="1697" y="152"/>
                    <a:pt x="1641" y="235"/>
                  </a:cubicBezTo>
                  <a:cubicBezTo>
                    <a:pt x="1626" y="262"/>
                    <a:pt x="1606" y="281"/>
                    <a:pt x="1585" y="290"/>
                  </a:cubicBezTo>
                  <a:cubicBezTo>
                    <a:pt x="1581" y="292"/>
                    <a:pt x="1577" y="294"/>
                    <a:pt x="1573" y="295"/>
                  </a:cubicBezTo>
                  <a:cubicBezTo>
                    <a:pt x="1572" y="295"/>
                    <a:pt x="1572" y="295"/>
                    <a:pt x="1572" y="295"/>
                  </a:cubicBezTo>
                  <a:cubicBezTo>
                    <a:pt x="1568" y="296"/>
                    <a:pt x="1564" y="297"/>
                    <a:pt x="1560" y="298"/>
                  </a:cubicBezTo>
                  <a:cubicBezTo>
                    <a:pt x="1560" y="298"/>
                    <a:pt x="1560" y="298"/>
                    <a:pt x="1560" y="298"/>
                  </a:cubicBezTo>
                  <a:cubicBezTo>
                    <a:pt x="1532" y="302"/>
                    <a:pt x="1503" y="290"/>
                    <a:pt x="1479" y="262"/>
                  </a:cubicBezTo>
                  <a:cubicBezTo>
                    <a:pt x="1475" y="257"/>
                    <a:pt x="1470" y="251"/>
                    <a:pt x="1466" y="244"/>
                  </a:cubicBezTo>
                  <a:cubicBezTo>
                    <a:pt x="1462" y="238"/>
                    <a:pt x="1458" y="231"/>
                    <a:pt x="1455" y="223"/>
                  </a:cubicBezTo>
                  <a:cubicBezTo>
                    <a:pt x="1455" y="223"/>
                    <a:pt x="1455" y="223"/>
                    <a:pt x="1455" y="223"/>
                  </a:cubicBezTo>
                  <a:cubicBezTo>
                    <a:pt x="1455" y="222"/>
                    <a:pt x="1455" y="222"/>
                    <a:pt x="1455" y="222"/>
                  </a:cubicBezTo>
                  <a:cubicBezTo>
                    <a:pt x="1453" y="206"/>
                    <a:pt x="1436" y="179"/>
                    <a:pt x="1412" y="160"/>
                  </a:cubicBezTo>
                  <a:cubicBezTo>
                    <a:pt x="1399" y="149"/>
                    <a:pt x="1384" y="140"/>
                    <a:pt x="1368" y="137"/>
                  </a:cubicBezTo>
                  <a:cubicBezTo>
                    <a:pt x="1351" y="134"/>
                    <a:pt x="1334" y="135"/>
                    <a:pt x="1317" y="145"/>
                  </a:cubicBezTo>
                  <a:cubicBezTo>
                    <a:pt x="1295" y="157"/>
                    <a:pt x="1272" y="184"/>
                    <a:pt x="1253" y="233"/>
                  </a:cubicBezTo>
                  <a:cubicBezTo>
                    <a:pt x="1223" y="308"/>
                    <a:pt x="1189" y="333"/>
                    <a:pt x="1153" y="330"/>
                  </a:cubicBezTo>
                  <a:cubicBezTo>
                    <a:pt x="1118" y="328"/>
                    <a:pt x="1080" y="299"/>
                    <a:pt x="1042" y="267"/>
                  </a:cubicBezTo>
                  <a:cubicBezTo>
                    <a:pt x="979" y="213"/>
                    <a:pt x="876" y="235"/>
                    <a:pt x="786" y="254"/>
                  </a:cubicBezTo>
                  <a:cubicBezTo>
                    <a:pt x="745" y="263"/>
                    <a:pt x="707" y="271"/>
                    <a:pt x="676" y="271"/>
                  </a:cubicBezTo>
                  <a:cubicBezTo>
                    <a:pt x="633" y="271"/>
                    <a:pt x="604" y="256"/>
                    <a:pt x="604" y="205"/>
                  </a:cubicBezTo>
                  <a:cubicBezTo>
                    <a:pt x="604" y="185"/>
                    <a:pt x="593" y="178"/>
                    <a:pt x="577" y="178"/>
                  </a:cubicBezTo>
                  <a:cubicBezTo>
                    <a:pt x="537" y="178"/>
                    <a:pt x="461" y="225"/>
                    <a:pt x="415" y="254"/>
                  </a:cubicBezTo>
                  <a:cubicBezTo>
                    <a:pt x="409" y="258"/>
                    <a:pt x="403" y="262"/>
                    <a:pt x="398" y="265"/>
                  </a:cubicBezTo>
                  <a:cubicBezTo>
                    <a:pt x="388" y="271"/>
                    <a:pt x="378" y="275"/>
                    <a:pt x="369" y="276"/>
                  </a:cubicBezTo>
                  <a:cubicBezTo>
                    <a:pt x="353" y="279"/>
                    <a:pt x="339" y="275"/>
                    <a:pt x="327" y="267"/>
                  </a:cubicBezTo>
                  <a:cubicBezTo>
                    <a:pt x="315" y="259"/>
                    <a:pt x="305" y="246"/>
                    <a:pt x="297" y="234"/>
                  </a:cubicBezTo>
                  <a:cubicBezTo>
                    <a:pt x="280" y="206"/>
                    <a:pt x="272" y="174"/>
                    <a:pt x="271" y="171"/>
                  </a:cubicBezTo>
                  <a:cubicBezTo>
                    <a:pt x="266" y="139"/>
                    <a:pt x="254" y="117"/>
                    <a:pt x="239" y="106"/>
                  </a:cubicBezTo>
                  <a:cubicBezTo>
                    <a:pt x="231" y="100"/>
                    <a:pt x="222" y="97"/>
                    <a:pt x="213" y="97"/>
                  </a:cubicBezTo>
                  <a:cubicBezTo>
                    <a:pt x="204" y="97"/>
                    <a:pt x="195" y="100"/>
                    <a:pt x="187" y="106"/>
                  </a:cubicBezTo>
                  <a:cubicBezTo>
                    <a:pt x="170" y="118"/>
                    <a:pt x="155" y="142"/>
                    <a:pt x="148" y="175"/>
                  </a:cubicBezTo>
                  <a:cubicBezTo>
                    <a:pt x="136" y="229"/>
                    <a:pt x="102" y="305"/>
                    <a:pt x="72" y="343"/>
                  </a:cubicBezTo>
                  <a:cubicBezTo>
                    <a:pt x="63" y="354"/>
                    <a:pt x="54" y="362"/>
                    <a:pt x="46" y="365"/>
                  </a:cubicBezTo>
                  <a:cubicBezTo>
                    <a:pt x="46" y="365"/>
                    <a:pt x="46" y="365"/>
                    <a:pt x="46" y="365"/>
                  </a:cubicBezTo>
                  <a:cubicBezTo>
                    <a:pt x="37" y="369"/>
                    <a:pt x="30" y="367"/>
                    <a:pt x="24" y="359"/>
                  </a:cubicBezTo>
                  <a:cubicBezTo>
                    <a:pt x="17" y="348"/>
                    <a:pt x="12" y="325"/>
                    <a:pt x="13" y="286"/>
                  </a:cubicBezTo>
                  <a:cubicBezTo>
                    <a:pt x="13" y="248"/>
                    <a:pt x="8" y="228"/>
                    <a:pt x="0" y="221"/>
                  </a:cubicBezTo>
                  <a:lnTo>
                    <a:pt x="0" y="217"/>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
            <p:cNvSpPr>
              <a:spLocks/>
            </p:cNvSpPr>
            <p:nvPr/>
          </p:nvSpPr>
          <p:spPr bwMode="auto">
            <a:xfrm>
              <a:off x="2798730" y="2163439"/>
              <a:ext cx="8261351" cy="649288"/>
            </a:xfrm>
            <a:custGeom>
              <a:avLst/>
              <a:gdLst>
                <a:gd name="T0" fmla="*/ 29 w 4762"/>
                <a:gd name="T1" fmla="*/ 311 h 377"/>
                <a:gd name="T2" fmla="*/ 148 w 4762"/>
                <a:gd name="T3" fmla="*/ 153 h 377"/>
                <a:gd name="T4" fmla="*/ 246 w 4762"/>
                <a:gd name="T5" fmla="*/ 92 h 377"/>
                <a:gd name="T6" fmla="*/ 324 w 4762"/>
                <a:gd name="T7" fmla="*/ 226 h 377"/>
                <a:gd name="T8" fmla="*/ 417 w 4762"/>
                <a:gd name="T9" fmla="*/ 220 h 377"/>
                <a:gd name="T10" fmla="*/ 680 w 4762"/>
                <a:gd name="T11" fmla="*/ 234 h 377"/>
                <a:gd name="T12" fmla="*/ 1157 w 4762"/>
                <a:gd name="T13" fmla="*/ 286 h 377"/>
                <a:gd name="T14" fmla="*/ 1374 w 4762"/>
                <a:gd name="T15" fmla="*/ 118 h 377"/>
                <a:gd name="T16" fmla="*/ 1472 w 4762"/>
                <a:gd name="T17" fmla="*/ 212 h 377"/>
                <a:gd name="T18" fmla="*/ 1563 w 4762"/>
                <a:gd name="T19" fmla="*/ 258 h 377"/>
                <a:gd name="T20" fmla="*/ 1642 w 4762"/>
                <a:gd name="T21" fmla="*/ 204 h 377"/>
                <a:gd name="T22" fmla="*/ 1863 w 4762"/>
                <a:gd name="T23" fmla="*/ 220 h 377"/>
                <a:gd name="T24" fmla="*/ 2211 w 4762"/>
                <a:gd name="T25" fmla="*/ 31 h 377"/>
                <a:gd name="T26" fmla="*/ 2451 w 4762"/>
                <a:gd name="T27" fmla="*/ 204 h 377"/>
                <a:gd name="T28" fmla="*/ 2676 w 4762"/>
                <a:gd name="T29" fmla="*/ 346 h 377"/>
                <a:gd name="T30" fmla="*/ 2881 w 4762"/>
                <a:gd name="T31" fmla="*/ 196 h 377"/>
                <a:gd name="T32" fmla="*/ 2985 w 4762"/>
                <a:gd name="T33" fmla="*/ 229 h 377"/>
                <a:gd name="T34" fmla="*/ 3127 w 4762"/>
                <a:gd name="T35" fmla="*/ 162 h 377"/>
                <a:gd name="T36" fmla="*/ 3241 w 4762"/>
                <a:gd name="T37" fmla="*/ 281 h 377"/>
                <a:gd name="T38" fmla="*/ 3352 w 4762"/>
                <a:gd name="T39" fmla="*/ 123 h 377"/>
                <a:gd name="T40" fmla="*/ 3487 w 4762"/>
                <a:gd name="T41" fmla="*/ 237 h 377"/>
                <a:gd name="T42" fmla="*/ 3725 w 4762"/>
                <a:gd name="T43" fmla="*/ 205 h 377"/>
                <a:gd name="T44" fmla="*/ 4110 w 4762"/>
                <a:gd name="T45" fmla="*/ 152 h 377"/>
                <a:gd name="T46" fmla="*/ 4303 w 4762"/>
                <a:gd name="T47" fmla="*/ 235 h 377"/>
                <a:gd name="T48" fmla="*/ 4310 w 4762"/>
                <a:gd name="T49" fmla="*/ 240 h 377"/>
                <a:gd name="T50" fmla="*/ 4320 w 4762"/>
                <a:gd name="T51" fmla="*/ 244 h 377"/>
                <a:gd name="T52" fmla="*/ 4454 w 4762"/>
                <a:gd name="T53" fmla="*/ 203 h 377"/>
                <a:gd name="T54" fmla="*/ 4593 w 4762"/>
                <a:gd name="T55" fmla="*/ 172 h 377"/>
                <a:gd name="T56" fmla="*/ 4745 w 4762"/>
                <a:gd name="T57" fmla="*/ 188 h 377"/>
                <a:gd name="T58" fmla="*/ 4747 w 4762"/>
                <a:gd name="T59" fmla="*/ 189 h 377"/>
                <a:gd name="T60" fmla="*/ 4590 w 4762"/>
                <a:gd name="T61" fmla="*/ 173 h 377"/>
                <a:gd name="T62" fmla="*/ 4456 w 4762"/>
                <a:gd name="T63" fmla="*/ 206 h 377"/>
                <a:gd name="T64" fmla="*/ 4319 w 4762"/>
                <a:gd name="T65" fmla="*/ 247 h 377"/>
                <a:gd name="T66" fmla="*/ 4308 w 4762"/>
                <a:gd name="T67" fmla="*/ 242 h 377"/>
                <a:gd name="T68" fmla="*/ 4301 w 4762"/>
                <a:gd name="T69" fmla="*/ 237 h 377"/>
                <a:gd name="T70" fmla="*/ 4110 w 4762"/>
                <a:gd name="T71" fmla="*/ 155 h 377"/>
                <a:gd name="T72" fmla="*/ 3724 w 4762"/>
                <a:gd name="T73" fmla="*/ 208 h 377"/>
                <a:gd name="T74" fmla="*/ 3487 w 4762"/>
                <a:gd name="T75" fmla="*/ 240 h 377"/>
                <a:gd name="T76" fmla="*/ 3354 w 4762"/>
                <a:gd name="T77" fmla="*/ 125 h 377"/>
                <a:gd name="T78" fmla="*/ 3241 w 4762"/>
                <a:gd name="T79" fmla="*/ 284 h 377"/>
                <a:gd name="T80" fmla="*/ 3128 w 4762"/>
                <a:gd name="T81" fmla="*/ 165 h 377"/>
                <a:gd name="T82" fmla="*/ 2985 w 4762"/>
                <a:gd name="T83" fmla="*/ 231 h 377"/>
                <a:gd name="T84" fmla="*/ 2879 w 4762"/>
                <a:gd name="T85" fmla="*/ 199 h 377"/>
                <a:gd name="T86" fmla="*/ 2678 w 4762"/>
                <a:gd name="T87" fmla="*/ 348 h 377"/>
                <a:gd name="T88" fmla="*/ 2449 w 4762"/>
                <a:gd name="T89" fmla="*/ 205 h 377"/>
                <a:gd name="T90" fmla="*/ 2213 w 4762"/>
                <a:gd name="T91" fmla="*/ 34 h 377"/>
                <a:gd name="T92" fmla="*/ 1935 w 4762"/>
                <a:gd name="T93" fmla="*/ 290 h 377"/>
                <a:gd name="T94" fmla="*/ 1644 w 4762"/>
                <a:gd name="T95" fmla="*/ 206 h 377"/>
                <a:gd name="T96" fmla="*/ 1563 w 4762"/>
                <a:gd name="T97" fmla="*/ 261 h 377"/>
                <a:gd name="T98" fmla="*/ 1470 w 4762"/>
                <a:gd name="T99" fmla="*/ 214 h 377"/>
                <a:gd name="T100" fmla="*/ 1458 w 4762"/>
                <a:gd name="T101" fmla="*/ 195 h 377"/>
                <a:gd name="T102" fmla="*/ 1319 w 4762"/>
                <a:gd name="T103" fmla="*/ 128 h 377"/>
                <a:gd name="T104" fmla="*/ 1046 w 4762"/>
                <a:gd name="T105" fmla="*/ 234 h 377"/>
                <a:gd name="T106" fmla="*/ 607 w 4762"/>
                <a:gd name="T107" fmla="*/ 180 h 377"/>
                <a:gd name="T108" fmla="*/ 401 w 4762"/>
                <a:gd name="T109" fmla="*/ 232 h 377"/>
                <a:gd name="T110" fmla="*/ 290 w 4762"/>
                <a:gd name="T111" fmla="*/ 188 h 377"/>
                <a:gd name="T112" fmla="*/ 217 w 4762"/>
                <a:gd name="T113" fmla="*/ 85 h 377"/>
                <a:gd name="T114" fmla="*/ 75 w 4762"/>
                <a:gd name="T115" fmla="*/ 300 h 377"/>
                <a:gd name="T116" fmla="*/ 16 w 4762"/>
                <a:gd name="T117" fmla="*/ 25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2" h="377">
                  <a:moveTo>
                    <a:pt x="0" y="189"/>
                  </a:moveTo>
                  <a:cubicBezTo>
                    <a:pt x="12" y="193"/>
                    <a:pt x="19" y="210"/>
                    <a:pt x="19" y="250"/>
                  </a:cubicBezTo>
                  <a:cubicBezTo>
                    <a:pt x="18" y="283"/>
                    <a:pt x="22" y="302"/>
                    <a:pt x="29" y="311"/>
                  </a:cubicBezTo>
                  <a:cubicBezTo>
                    <a:pt x="34" y="318"/>
                    <a:pt x="40" y="319"/>
                    <a:pt x="48" y="317"/>
                  </a:cubicBezTo>
                  <a:cubicBezTo>
                    <a:pt x="55" y="314"/>
                    <a:pt x="64" y="308"/>
                    <a:pt x="73" y="298"/>
                  </a:cubicBezTo>
                  <a:cubicBezTo>
                    <a:pt x="103" y="265"/>
                    <a:pt x="137" y="200"/>
                    <a:pt x="148" y="153"/>
                  </a:cubicBezTo>
                  <a:cubicBezTo>
                    <a:pt x="156" y="124"/>
                    <a:pt x="170" y="103"/>
                    <a:pt x="187" y="92"/>
                  </a:cubicBezTo>
                  <a:cubicBezTo>
                    <a:pt x="196" y="86"/>
                    <a:pt x="207" y="82"/>
                    <a:pt x="217" y="82"/>
                  </a:cubicBezTo>
                  <a:cubicBezTo>
                    <a:pt x="227" y="82"/>
                    <a:pt x="237" y="86"/>
                    <a:pt x="246" y="92"/>
                  </a:cubicBezTo>
                  <a:cubicBezTo>
                    <a:pt x="260" y="103"/>
                    <a:pt x="272" y="121"/>
                    <a:pt x="277" y="149"/>
                  </a:cubicBezTo>
                  <a:cubicBezTo>
                    <a:pt x="278" y="151"/>
                    <a:pt x="282" y="168"/>
                    <a:pt x="292" y="186"/>
                  </a:cubicBezTo>
                  <a:cubicBezTo>
                    <a:pt x="300" y="200"/>
                    <a:pt x="310" y="216"/>
                    <a:pt x="324" y="226"/>
                  </a:cubicBezTo>
                  <a:cubicBezTo>
                    <a:pt x="338" y="237"/>
                    <a:pt x="355" y="243"/>
                    <a:pt x="375" y="239"/>
                  </a:cubicBezTo>
                  <a:cubicBezTo>
                    <a:pt x="383" y="237"/>
                    <a:pt x="391" y="234"/>
                    <a:pt x="400" y="229"/>
                  </a:cubicBezTo>
                  <a:cubicBezTo>
                    <a:pt x="405" y="227"/>
                    <a:pt x="410" y="224"/>
                    <a:pt x="417" y="220"/>
                  </a:cubicBezTo>
                  <a:cubicBezTo>
                    <a:pt x="463" y="195"/>
                    <a:pt x="539" y="153"/>
                    <a:pt x="580" y="153"/>
                  </a:cubicBezTo>
                  <a:cubicBezTo>
                    <a:pt x="598" y="153"/>
                    <a:pt x="610" y="160"/>
                    <a:pt x="610" y="180"/>
                  </a:cubicBezTo>
                  <a:cubicBezTo>
                    <a:pt x="610" y="222"/>
                    <a:pt x="638" y="235"/>
                    <a:pt x="680" y="234"/>
                  </a:cubicBezTo>
                  <a:cubicBezTo>
                    <a:pt x="710" y="234"/>
                    <a:pt x="748" y="227"/>
                    <a:pt x="788" y="220"/>
                  </a:cubicBezTo>
                  <a:cubicBezTo>
                    <a:pt x="879" y="203"/>
                    <a:pt x="982" y="184"/>
                    <a:pt x="1047" y="231"/>
                  </a:cubicBezTo>
                  <a:cubicBezTo>
                    <a:pt x="1085" y="259"/>
                    <a:pt x="1122" y="284"/>
                    <a:pt x="1157" y="286"/>
                  </a:cubicBezTo>
                  <a:cubicBezTo>
                    <a:pt x="1191" y="288"/>
                    <a:pt x="1224" y="267"/>
                    <a:pt x="1254" y="203"/>
                  </a:cubicBezTo>
                  <a:cubicBezTo>
                    <a:pt x="1273" y="161"/>
                    <a:pt x="1295" y="137"/>
                    <a:pt x="1317" y="125"/>
                  </a:cubicBezTo>
                  <a:cubicBezTo>
                    <a:pt x="1336" y="115"/>
                    <a:pt x="1356" y="114"/>
                    <a:pt x="1374" y="118"/>
                  </a:cubicBezTo>
                  <a:cubicBezTo>
                    <a:pt x="1392" y="122"/>
                    <a:pt x="1409" y="131"/>
                    <a:pt x="1423" y="142"/>
                  </a:cubicBezTo>
                  <a:cubicBezTo>
                    <a:pt x="1444" y="159"/>
                    <a:pt x="1459" y="180"/>
                    <a:pt x="1461" y="194"/>
                  </a:cubicBezTo>
                  <a:cubicBezTo>
                    <a:pt x="1464" y="201"/>
                    <a:pt x="1468" y="207"/>
                    <a:pt x="1472" y="212"/>
                  </a:cubicBezTo>
                  <a:cubicBezTo>
                    <a:pt x="1476" y="218"/>
                    <a:pt x="1480" y="223"/>
                    <a:pt x="1485" y="228"/>
                  </a:cubicBezTo>
                  <a:cubicBezTo>
                    <a:pt x="1507" y="251"/>
                    <a:pt x="1535" y="261"/>
                    <a:pt x="1563" y="258"/>
                  </a:cubicBezTo>
                  <a:cubicBezTo>
                    <a:pt x="1563" y="258"/>
                    <a:pt x="1563" y="258"/>
                    <a:pt x="1563" y="258"/>
                  </a:cubicBezTo>
                  <a:cubicBezTo>
                    <a:pt x="1567" y="258"/>
                    <a:pt x="1571" y="257"/>
                    <a:pt x="1575" y="256"/>
                  </a:cubicBezTo>
                  <a:cubicBezTo>
                    <a:pt x="1579" y="255"/>
                    <a:pt x="1583" y="253"/>
                    <a:pt x="1587" y="252"/>
                  </a:cubicBezTo>
                  <a:cubicBezTo>
                    <a:pt x="1608" y="243"/>
                    <a:pt x="1627" y="227"/>
                    <a:pt x="1642" y="204"/>
                  </a:cubicBezTo>
                  <a:cubicBezTo>
                    <a:pt x="1642" y="204"/>
                    <a:pt x="1642" y="204"/>
                    <a:pt x="1642" y="204"/>
                  </a:cubicBezTo>
                  <a:cubicBezTo>
                    <a:pt x="1707" y="120"/>
                    <a:pt x="1758" y="127"/>
                    <a:pt x="1804" y="163"/>
                  </a:cubicBezTo>
                  <a:cubicBezTo>
                    <a:pt x="1824" y="179"/>
                    <a:pt x="1844" y="199"/>
                    <a:pt x="1863" y="220"/>
                  </a:cubicBezTo>
                  <a:cubicBezTo>
                    <a:pt x="1887" y="246"/>
                    <a:pt x="1911" y="272"/>
                    <a:pt x="1937" y="287"/>
                  </a:cubicBezTo>
                  <a:cubicBezTo>
                    <a:pt x="1985" y="315"/>
                    <a:pt x="2038" y="306"/>
                    <a:pt x="2108" y="188"/>
                  </a:cubicBezTo>
                  <a:cubicBezTo>
                    <a:pt x="2143" y="110"/>
                    <a:pt x="2178" y="60"/>
                    <a:pt x="2211" y="31"/>
                  </a:cubicBezTo>
                  <a:cubicBezTo>
                    <a:pt x="2238" y="8"/>
                    <a:pt x="2264" y="0"/>
                    <a:pt x="2289" y="3"/>
                  </a:cubicBezTo>
                  <a:cubicBezTo>
                    <a:pt x="2314" y="6"/>
                    <a:pt x="2338" y="20"/>
                    <a:pt x="2360" y="43"/>
                  </a:cubicBezTo>
                  <a:cubicBezTo>
                    <a:pt x="2395" y="79"/>
                    <a:pt x="2426" y="138"/>
                    <a:pt x="2451" y="204"/>
                  </a:cubicBezTo>
                  <a:cubicBezTo>
                    <a:pt x="2477" y="271"/>
                    <a:pt x="2506" y="317"/>
                    <a:pt x="2536" y="344"/>
                  </a:cubicBezTo>
                  <a:cubicBezTo>
                    <a:pt x="2559" y="364"/>
                    <a:pt x="2583" y="374"/>
                    <a:pt x="2607" y="374"/>
                  </a:cubicBezTo>
                  <a:cubicBezTo>
                    <a:pt x="2630" y="374"/>
                    <a:pt x="2654" y="364"/>
                    <a:pt x="2676" y="346"/>
                  </a:cubicBezTo>
                  <a:cubicBezTo>
                    <a:pt x="2707" y="319"/>
                    <a:pt x="2736" y="276"/>
                    <a:pt x="2761" y="217"/>
                  </a:cubicBezTo>
                  <a:cubicBezTo>
                    <a:pt x="2782" y="165"/>
                    <a:pt x="2810" y="163"/>
                    <a:pt x="2842" y="176"/>
                  </a:cubicBezTo>
                  <a:cubicBezTo>
                    <a:pt x="2854" y="181"/>
                    <a:pt x="2867" y="189"/>
                    <a:pt x="2881" y="196"/>
                  </a:cubicBezTo>
                  <a:cubicBezTo>
                    <a:pt x="2891" y="202"/>
                    <a:pt x="2901" y="208"/>
                    <a:pt x="2911" y="213"/>
                  </a:cubicBezTo>
                  <a:cubicBezTo>
                    <a:pt x="2921" y="218"/>
                    <a:pt x="2932" y="222"/>
                    <a:pt x="2944" y="225"/>
                  </a:cubicBezTo>
                  <a:cubicBezTo>
                    <a:pt x="2956" y="228"/>
                    <a:pt x="2970" y="229"/>
                    <a:pt x="2985" y="229"/>
                  </a:cubicBezTo>
                  <a:cubicBezTo>
                    <a:pt x="2986" y="228"/>
                    <a:pt x="2986" y="228"/>
                    <a:pt x="2986" y="228"/>
                  </a:cubicBezTo>
                  <a:cubicBezTo>
                    <a:pt x="3025" y="227"/>
                    <a:pt x="3057" y="205"/>
                    <a:pt x="3084" y="186"/>
                  </a:cubicBezTo>
                  <a:cubicBezTo>
                    <a:pt x="3100" y="175"/>
                    <a:pt x="3114" y="166"/>
                    <a:pt x="3127" y="162"/>
                  </a:cubicBezTo>
                  <a:cubicBezTo>
                    <a:pt x="3149" y="155"/>
                    <a:pt x="3168" y="167"/>
                    <a:pt x="3183" y="220"/>
                  </a:cubicBezTo>
                  <a:cubicBezTo>
                    <a:pt x="3191" y="244"/>
                    <a:pt x="3201" y="261"/>
                    <a:pt x="3214" y="271"/>
                  </a:cubicBezTo>
                  <a:cubicBezTo>
                    <a:pt x="3222" y="278"/>
                    <a:pt x="3232" y="281"/>
                    <a:pt x="3241" y="281"/>
                  </a:cubicBezTo>
                  <a:cubicBezTo>
                    <a:pt x="3250" y="281"/>
                    <a:pt x="3260" y="278"/>
                    <a:pt x="3268" y="272"/>
                  </a:cubicBezTo>
                  <a:cubicBezTo>
                    <a:pt x="3281" y="262"/>
                    <a:pt x="3293" y="246"/>
                    <a:pt x="3301" y="222"/>
                  </a:cubicBezTo>
                  <a:cubicBezTo>
                    <a:pt x="3311" y="190"/>
                    <a:pt x="3329" y="143"/>
                    <a:pt x="3352" y="123"/>
                  </a:cubicBezTo>
                  <a:cubicBezTo>
                    <a:pt x="3376" y="102"/>
                    <a:pt x="3403" y="109"/>
                    <a:pt x="3431" y="186"/>
                  </a:cubicBezTo>
                  <a:cubicBezTo>
                    <a:pt x="3438" y="204"/>
                    <a:pt x="3449" y="218"/>
                    <a:pt x="3462" y="227"/>
                  </a:cubicBezTo>
                  <a:cubicBezTo>
                    <a:pt x="3470" y="233"/>
                    <a:pt x="3479" y="236"/>
                    <a:pt x="3487" y="237"/>
                  </a:cubicBezTo>
                  <a:cubicBezTo>
                    <a:pt x="3496" y="238"/>
                    <a:pt x="3504" y="236"/>
                    <a:pt x="3511" y="231"/>
                  </a:cubicBezTo>
                  <a:cubicBezTo>
                    <a:pt x="3518" y="226"/>
                    <a:pt x="3524" y="218"/>
                    <a:pt x="3528" y="206"/>
                  </a:cubicBezTo>
                  <a:cubicBezTo>
                    <a:pt x="3542" y="165"/>
                    <a:pt x="3629" y="184"/>
                    <a:pt x="3725" y="205"/>
                  </a:cubicBezTo>
                  <a:cubicBezTo>
                    <a:pt x="3838" y="230"/>
                    <a:pt x="3964" y="258"/>
                    <a:pt x="3995" y="194"/>
                  </a:cubicBezTo>
                  <a:cubicBezTo>
                    <a:pt x="3999" y="187"/>
                    <a:pt x="4004" y="181"/>
                    <a:pt x="4010" y="176"/>
                  </a:cubicBezTo>
                  <a:cubicBezTo>
                    <a:pt x="4032" y="157"/>
                    <a:pt x="4069" y="150"/>
                    <a:pt x="4110" y="152"/>
                  </a:cubicBezTo>
                  <a:cubicBezTo>
                    <a:pt x="4151" y="154"/>
                    <a:pt x="4196" y="166"/>
                    <a:pt x="4235" y="185"/>
                  </a:cubicBezTo>
                  <a:cubicBezTo>
                    <a:pt x="4262" y="198"/>
                    <a:pt x="4286" y="215"/>
                    <a:pt x="4303" y="235"/>
                  </a:cubicBezTo>
                  <a:cubicBezTo>
                    <a:pt x="4303" y="235"/>
                    <a:pt x="4303" y="235"/>
                    <a:pt x="4303" y="235"/>
                  </a:cubicBezTo>
                  <a:cubicBezTo>
                    <a:pt x="4303" y="235"/>
                    <a:pt x="4303" y="235"/>
                    <a:pt x="4303" y="235"/>
                  </a:cubicBezTo>
                  <a:cubicBezTo>
                    <a:pt x="4303" y="235"/>
                    <a:pt x="4303" y="235"/>
                    <a:pt x="4303" y="235"/>
                  </a:cubicBezTo>
                  <a:cubicBezTo>
                    <a:pt x="4305" y="237"/>
                    <a:pt x="4307" y="238"/>
                    <a:pt x="4310" y="240"/>
                  </a:cubicBezTo>
                  <a:cubicBezTo>
                    <a:pt x="4310" y="240"/>
                    <a:pt x="4310" y="240"/>
                    <a:pt x="4310" y="240"/>
                  </a:cubicBezTo>
                  <a:cubicBezTo>
                    <a:pt x="4313" y="241"/>
                    <a:pt x="4316" y="243"/>
                    <a:pt x="4320" y="244"/>
                  </a:cubicBezTo>
                  <a:cubicBezTo>
                    <a:pt x="4320" y="244"/>
                    <a:pt x="4320" y="244"/>
                    <a:pt x="4320" y="244"/>
                  </a:cubicBezTo>
                  <a:cubicBezTo>
                    <a:pt x="4341" y="250"/>
                    <a:pt x="4374" y="249"/>
                    <a:pt x="4406" y="235"/>
                  </a:cubicBezTo>
                  <a:cubicBezTo>
                    <a:pt x="4413" y="231"/>
                    <a:pt x="4421" y="227"/>
                    <a:pt x="4429" y="221"/>
                  </a:cubicBezTo>
                  <a:cubicBezTo>
                    <a:pt x="4437" y="216"/>
                    <a:pt x="4445" y="210"/>
                    <a:pt x="4454" y="203"/>
                  </a:cubicBezTo>
                  <a:cubicBezTo>
                    <a:pt x="4478" y="184"/>
                    <a:pt x="4498" y="170"/>
                    <a:pt x="4515" y="160"/>
                  </a:cubicBezTo>
                  <a:cubicBezTo>
                    <a:pt x="4532" y="151"/>
                    <a:pt x="4546" y="145"/>
                    <a:pt x="4557" y="142"/>
                  </a:cubicBezTo>
                  <a:cubicBezTo>
                    <a:pt x="4576" y="138"/>
                    <a:pt x="4583" y="153"/>
                    <a:pt x="4593" y="172"/>
                  </a:cubicBezTo>
                  <a:cubicBezTo>
                    <a:pt x="4606" y="199"/>
                    <a:pt x="4623" y="235"/>
                    <a:pt x="4684" y="239"/>
                  </a:cubicBezTo>
                  <a:cubicBezTo>
                    <a:pt x="4725" y="242"/>
                    <a:pt x="4733" y="220"/>
                    <a:pt x="4741" y="197"/>
                  </a:cubicBezTo>
                  <a:cubicBezTo>
                    <a:pt x="4742" y="194"/>
                    <a:pt x="4744" y="191"/>
                    <a:pt x="4745" y="188"/>
                  </a:cubicBezTo>
                  <a:cubicBezTo>
                    <a:pt x="4750" y="175"/>
                    <a:pt x="4756" y="166"/>
                    <a:pt x="4762" y="159"/>
                  </a:cubicBezTo>
                  <a:cubicBezTo>
                    <a:pt x="4762" y="163"/>
                    <a:pt x="4762" y="163"/>
                    <a:pt x="4762" y="163"/>
                  </a:cubicBezTo>
                  <a:cubicBezTo>
                    <a:pt x="4757" y="169"/>
                    <a:pt x="4752" y="178"/>
                    <a:pt x="4747" y="189"/>
                  </a:cubicBezTo>
                  <a:cubicBezTo>
                    <a:pt x="4746" y="192"/>
                    <a:pt x="4745" y="195"/>
                    <a:pt x="4744" y="198"/>
                  </a:cubicBezTo>
                  <a:cubicBezTo>
                    <a:pt x="4735" y="222"/>
                    <a:pt x="4727" y="245"/>
                    <a:pt x="4683" y="242"/>
                  </a:cubicBezTo>
                  <a:cubicBezTo>
                    <a:pt x="4622" y="238"/>
                    <a:pt x="4604" y="201"/>
                    <a:pt x="4590" y="173"/>
                  </a:cubicBezTo>
                  <a:cubicBezTo>
                    <a:pt x="4581" y="155"/>
                    <a:pt x="4574" y="141"/>
                    <a:pt x="4557" y="145"/>
                  </a:cubicBezTo>
                  <a:cubicBezTo>
                    <a:pt x="4547" y="147"/>
                    <a:pt x="4533" y="153"/>
                    <a:pt x="4517" y="163"/>
                  </a:cubicBezTo>
                  <a:cubicBezTo>
                    <a:pt x="4500" y="173"/>
                    <a:pt x="4480" y="187"/>
                    <a:pt x="4456" y="206"/>
                  </a:cubicBezTo>
                  <a:cubicBezTo>
                    <a:pt x="4447" y="212"/>
                    <a:pt x="4439" y="219"/>
                    <a:pt x="4430" y="224"/>
                  </a:cubicBezTo>
                  <a:cubicBezTo>
                    <a:pt x="4422" y="229"/>
                    <a:pt x="4414" y="233"/>
                    <a:pt x="4407" y="237"/>
                  </a:cubicBezTo>
                  <a:cubicBezTo>
                    <a:pt x="4375" y="252"/>
                    <a:pt x="4341" y="253"/>
                    <a:pt x="4319" y="247"/>
                  </a:cubicBezTo>
                  <a:cubicBezTo>
                    <a:pt x="4319" y="247"/>
                    <a:pt x="4319" y="247"/>
                    <a:pt x="4319" y="247"/>
                  </a:cubicBezTo>
                  <a:cubicBezTo>
                    <a:pt x="4315" y="245"/>
                    <a:pt x="4311" y="244"/>
                    <a:pt x="4308" y="242"/>
                  </a:cubicBezTo>
                  <a:cubicBezTo>
                    <a:pt x="4308" y="242"/>
                    <a:pt x="4308" y="242"/>
                    <a:pt x="4308" y="242"/>
                  </a:cubicBezTo>
                  <a:cubicBezTo>
                    <a:pt x="4305" y="241"/>
                    <a:pt x="4303" y="239"/>
                    <a:pt x="4301" y="237"/>
                  </a:cubicBezTo>
                  <a:cubicBezTo>
                    <a:pt x="4301" y="237"/>
                    <a:pt x="4301" y="237"/>
                    <a:pt x="4301" y="237"/>
                  </a:cubicBezTo>
                  <a:cubicBezTo>
                    <a:pt x="4301" y="237"/>
                    <a:pt x="4301" y="237"/>
                    <a:pt x="4301" y="237"/>
                  </a:cubicBezTo>
                  <a:cubicBezTo>
                    <a:pt x="4301" y="237"/>
                    <a:pt x="4301" y="237"/>
                    <a:pt x="4301" y="237"/>
                  </a:cubicBezTo>
                  <a:cubicBezTo>
                    <a:pt x="4284" y="218"/>
                    <a:pt x="4261" y="201"/>
                    <a:pt x="4233" y="188"/>
                  </a:cubicBezTo>
                  <a:cubicBezTo>
                    <a:pt x="4195" y="169"/>
                    <a:pt x="4150" y="157"/>
                    <a:pt x="4110" y="155"/>
                  </a:cubicBezTo>
                  <a:cubicBezTo>
                    <a:pt x="4069" y="152"/>
                    <a:pt x="4033" y="159"/>
                    <a:pt x="4012" y="178"/>
                  </a:cubicBezTo>
                  <a:cubicBezTo>
                    <a:pt x="4006" y="183"/>
                    <a:pt x="4001" y="189"/>
                    <a:pt x="3998" y="196"/>
                  </a:cubicBezTo>
                  <a:cubicBezTo>
                    <a:pt x="3966" y="261"/>
                    <a:pt x="3838" y="233"/>
                    <a:pt x="3724" y="208"/>
                  </a:cubicBezTo>
                  <a:cubicBezTo>
                    <a:pt x="3629" y="187"/>
                    <a:pt x="3543" y="169"/>
                    <a:pt x="3531" y="206"/>
                  </a:cubicBezTo>
                  <a:cubicBezTo>
                    <a:pt x="3526" y="219"/>
                    <a:pt x="3520" y="228"/>
                    <a:pt x="3513" y="233"/>
                  </a:cubicBezTo>
                  <a:cubicBezTo>
                    <a:pt x="3505" y="239"/>
                    <a:pt x="3496" y="241"/>
                    <a:pt x="3487" y="240"/>
                  </a:cubicBezTo>
                  <a:cubicBezTo>
                    <a:pt x="3478" y="239"/>
                    <a:pt x="3469" y="235"/>
                    <a:pt x="3460" y="229"/>
                  </a:cubicBezTo>
                  <a:cubicBezTo>
                    <a:pt x="3447" y="220"/>
                    <a:pt x="3435" y="205"/>
                    <a:pt x="3429" y="187"/>
                  </a:cubicBezTo>
                  <a:cubicBezTo>
                    <a:pt x="3402" y="113"/>
                    <a:pt x="3376" y="106"/>
                    <a:pt x="3354" y="125"/>
                  </a:cubicBezTo>
                  <a:cubicBezTo>
                    <a:pt x="3332" y="145"/>
                    <a:pt x="3313" y="192"/>
                    <a:pt x="3303" y="223"/>
                  </a:cubicBezTo>
                  <a:cubicBezTo>
                    <a:pt x="3295" y="247"/>
                    <a:pt x="3283" y="264"/>
                    <a:pt x="3270" y="274"/>
                  </a:cubicBezTo>
                  <a:cubicBezTo>
                    <a:pt x="3261" y="281"/>
                    <a:pt x="3251" y="284"/>
                    <a:pt x="3241" y="284"/>
                  </a:cubicBezTo>
                  <a:cubicBezTo>
                    <a:pt x="3231" y="284"/>
                    <a:pt x="3221" y="280"/>
                    <a:pt x="3212" y="273"/>
                  </a:cubicBezTo>
                  <a:cubicBezTo>
                    <a:pt x="3199" y="263"/>
                    <a:pt x="3188" y="246"/>
                    <a:pt x="3181" y="221"/>
                  </a:cubicBezTo>
                  <a:cubicBezTo>
                    <a:pt x="3166" y="169"/>
                    <a:pt x="3149" y="159"/>
                    <a:pt x="3128" y="165"/>
                  </a:cubicBezTo>
                  <a:cubicBezTo>
                    <a:pt x="3115" y="168"/>
                    <a:pt x="3101" y="178"/>
                    <a:pt x="3086" y="188"/>
                  </a:cubicBezTo>
                  <a:cubicBezTo>
                    <a:pt x="3059" y="207"/>
                    <a:pt x="3026" y="229"/>
                    <a:pt x="2986" y="231"/>
                  </a:cubicBezTo>
                  <a:cubicBezTo>
                    <a:pt x="2985" y="231"/>
                    <a:pt x="2985" y="231"/>
                    <a:pt x="2985" y="231"/>
                  </a:cubicBezTo>
                  <a:cubicBezTo>
                    <a:pt x="2970" y="232"/>
                    <a:pt x="2956" y="231"/>
                    <a:pt x="2943" y="228"/>
                  </a:cubicBezTo>
                  <a:cubicBezTo>
                    <a:pt x="2931" y="225"/>
                    <a:pt x="2920" y="220"/>
                    <a:pt x="2910" y="215"/>
                  </a:cubicBezTo>
                  <a:cubicBezTo>
                    <a:pt x="2899" y="210"/>
                    <a:pt x="2889" y="204"/>
                    <a:pt x="2879" y="199"/>
                  </a:cubicBezTo>
                  <a:cubicBezTo>
                    <a:pt x="2866" y="191"/>
                    <a:pt x="2853" y="183"/>
                    <a:pt x="2841" y="178"/>
                  </a:cubicBezTo>
                  <a:cubicBezTo>
                    <a:pt x="2811" y="166"/>
                    <a:pt x="2784" y="168"/>
                    <a:pt x="2763" y="219"/>
                  </a:cubicBezTo>
                  <a:cubicBezTo>
                    <a:pt x="2739" y="277"/>
                    <a:pt x="2710" y="321"/>
                    <a:pt x="2678" y="348"/>
                  </a:cubicBezTo>
                  <a:cubicBezTo>
                    <a:pt x="2655" y="367"/>
                    <a:pt x="2631" y="377"/>
                    <a:pt x="2607" y="377"/>
                  </a:cubicBezTo>
                  <a:cubicBezTo>
                    <a:pt x="2582" y="377"/>
                    <a:pt x="2558" y="367"/>
                    <a:pt x="2534" y="346"/>
                  </a:cubicBezTo>
                  <a:cubicBezTo>
                    <a:pt x="2503" y="319"/>
                    <a:pt x="2474" y="272"/>
                    <a:pt x="2449" y="205"/>
                  </a:cubicBezTo>
                  <a:cubicBezTo>
                    <a:pt x="2424" y="139"/>
                    <a:pt x="2393" y="81"/>
                    <a:pt x="2358" y="45"/>
                  </a:cubicBezTo>
                  <a:cubicBezTo>
                    <a:pt x="2336" y="22"/>
                    <a:pt x="2313" y="8"/>
                    <a:pt x="2289" y="5"/>
                  </a:cubicBezTo>
                  <a:cubicBezTo>
                    <a:pt x="2265" y="3"/>
                    <a:pt x="2239" y="11"/>
                    <a:pt x="2213" y="34"/>
                  </a:cubicBezTo>
                  <a:cubicBezTo>
                    <a:pt x="2180" y="62"/>
                    <a:pt x="2145" y="111"/>
                    <a:pt x="2110" y="189"/>
                  </a:cubicBezTo>
                  <a:cubicBezTo>
                    <a:pt x="2110" y="189"/>
                    <a:pt x="2110" y="189"/>
                    <a:pt x="2110" y="189"/>
                  </a:cubicBezTo>
                  <a:cubicBezTo>
                    <a:pt x="2039" y="309"/>
                    <a:pt x="1985" y="319"/>
                    <a:pt x="1935" y="290"/>
                  </a:cubicBezTo>
                  <a:cubicBezTo>
                    <a:pt x="1909" y="274"/>
                    <a:pt x="1885" y="248"/>
                    <a:pt x="1861" y="222"/>
                  </a:cubicBezTo>
                  <a:cubicBezTo>
                    <a:pt x="1842" y="201"/>
                    <a:pt x="1822" y="181"/>
                    <a:pt x="1802" y="165"/>
                  </a:cubicBezTo>
                  <a:cubicBezTo>
                    <a:pt x="1757" y="131"/>
                    <a:pt x="1708" y="123"/>
                    <a:pt x="1644" y="206"/>
                  </a:cubicBezTo>
                  <a:cubicBezTo>
                    <a:pt x="1629" y="229"/>
                    <a:pt x="1609" y="246"/>
                    <a:pt x="1588" y="254"/>
                  </a:cubicBezTo>
                  <a:cubicBezTo>
                    <a:pt x="1584" y="256"/>
                    <a:pt x="1580" y="257"/>
                    <a:pt x="1576" y="258"/>
                  </a:cubicBezTo>
                  <a:cubicBezTo>
                    <a:pt x="1571" y="259"/>
                    <a:pt x="1567" y="260"/>
                    <a:pt x="1563" y="261"/>
                  </a:cubicBezTo>
                  <a:cubicBezTo>
                    <a:pt x="1563" y="261"/>
                    <a:pt x="1563" y="261"/>
                    <a:pt x="1563" y="261"/>
                  </a:cubicBezTo>
                  <a:cubicBezTo>
                    <a:pt x="1535" y="264"/>
                    <a:pt x="1506" y="254"/>
                    <a:pt x="1483" y="230"/>
                  </a:cubicBezTo>
                  <a:cubicBezTo>
                    <a:pt x="1478" y="225"/>
                    <a:pt x="1474" y="220"/>
                    <a:pt x="1470" y="214"/>
                  </a:cubicBezTo>
                  <a:cubicBezTo>
                    <a:pt x="1466" y="208"/>
                    <a:pt x="1462" y="202"/>
                    <a:pt x="1458" y="195"/>
                  </a:cubicBezTo>
                  <a:cubicBezTo>
                    <a:pt x="1458" y="195"/>
                    <a:pt x="1458" y="195"/>
                    <a:pt x="1458" y="195"/>
                  </a:cubicBezTo>
                  <a:cubicBezTo>
                    <a:pt x="1458" y="195"/>
                    <a:pt x="1458" y="195"/>
                    <a:pt x="1458" y="195"/>
                  </a:cubicBezTo>
                  <a:cubicBezTo>
                    <a:pt x="1456" y="182"/>
                    <a:pt x="1442" y="161"/>
                    <a:pt x="1421" y="145"/>
                  </a:cubicBezTo>
                  <a:cubicBezTo>
                    <a:pt x="1408" y="134"/>
                    <a:pt x="1391" y="125"/>
                    <a:pt x="1374" y="121"/>
                  </a:cubicBezTo>
                  <a:cubicBezTo>
                    <a:pt x="1356" y="117"/>
                    <a:pt x="1337" y="118"/>
                    <a:pt x="1319" y="128"/>
                  </a:cubicBezTo>
                  <a:cubicBezTo>
                    <a:pt x="1297" y="139"/>
                    <a:pt x="1275" y="163"/>
                    <a:pt x="1256" y="204"/>
                  </a:cubicBezTo>
                  <a:cubicBezTo>
                    <a:pt x="1226" y="270"/>
                    <a:pt x="1192" y="291"/>
                    <a:pt x="1157" y="289"/>
                  </a:cubicBezTo>
                  <a:cubicBezTo>
                    <a:pt x="1121" y="287"/>
                    <a:pt x="1084" y="262"/>
                    <a:pt x="1046" y="234"/>
                  </a:cubicBezTo>
                  <a:cubicBezTo>
                    <a:pt x="982" y="187"/>
                    <a:pt x="879" y="206"/>
                    <a:pt x="789" y="222"/>
                  </a:cubicBezTo>
                  <a:cubicBezTo>
                    <a:pt x="748" y="230"/>
                    <a:pt x="711" y="237"/>
                    <a:pt x="680" y="237"/>
                  </a:cubicBezTo>
                  <a:cubicBezTo>
                    <a:pt x="636" y="237"/>
                    <a:pt x="608" y="224"/>
                    <a:pt x="607" y="180"/>
                  </a:cubicBezTo>
                  <a:cubicBezTo>
                    <a:pt x="607" y="162"/>
                    <a:pt x="597" y="156"/>
                    <a:pt x="580" y="156"/>
                  </a:cubicBezTo>
                  <a:cubicBezTo>
                    <a:pt x="540" y="156"/>
                    <a:pt x="464" y="197"/>
                    <a:pt x="418" y="223"/>
                  </a:cubicBezTo>
                  <a:cubicBezTo>
                    <a:pt x="412" y="226"/>
                    <a:pt x="406" y="229"/>
                    <a:pt x="401" y="232"/>
                  </a:cubicBezTo>
                  <a:cubicBezTo>
                    <a:pt x="392" y="237"/>
                    <a:pt x="384" y="240"/>
                    <a:pt x="376" y="241"/>
                  </a:cubicBezTo>
                  <a:cubicBezTo>
                    <a:pt x="354" y="246"/>
                    <a:pt x="337" y="239"/>
                    <a:pt x="322" y="228"/>
                  </a:cubicBezTo>
                  <a:cubicBezTo>
                    <a:pt x="308" y="218"/>
                    <a:pt x="298" y="202"/>
                    <a:pt x="290" y="188"/>
                  </a:cubicBezTo>
                  <a:cubicBezTo>
                    <a:pt x="280" y="169"/>
                    <a:pt x="275" y="152"/>
                    <a:pt x="275" y="150"/>
                  </a:cubicBezTo>
                  <a:cubicBezTo>
                    <a:pt x="269" y="123"/>
                    <a:pt x="258" y="104"/>
                    <a:pt x="244" y="94"/>
                  </a:cubicBezTo>
                  <a:cubicBezTo>
                    <a:pt x="236" y="88"/>
                    <a:pt x="226" y="85"/>
                    <a:pt x="217" y="85"/>
                  </a:cubicBezTo>
                  <a:cubicBezTo>
                    <a:pt x="207" y="85"/>
                    <a:pt x="197" y="88"/>
                    <a:pt x="188" y="94"/>
                  </a:cubicBezTo>
                  <a:cubicBezTo>
                    <a:pt x="172" y="105"/>
                    <a:pt x="158" y="125"/>
                    <a:pt x="151" y="153"/>
                  </a:cubicBezTo>
                  <a:cubicBezTo>
                    <a:pt x="139" y="201"/>
                    <a:pt x="105" y="267"/>
                    <a:pt x="75" y="300"/>
                  </a:cubicBezTo>
                  <a:cubicBezTo>
                    <a:pt x="66" y="310"/>
                    <a:pt x="57" y="317"/>
                    <a:pt x="49" y="320"/>
                  </a:cubicBezTo>
                  <a:cubicBezTo>
                    <a:pt x="40" y="322"/>
                    <a:pt x="33" y="321"/>
                    <a:pt x="27" y="313"/>
                  </a:cubicBezTo>
                  <a:cubicBezTo>
                    <a:pt x="20" y="303"/>
                    <a:pt x="16" y="283"/>
                    <a:pt x="16" y="250"/>
                  </a:cubicBezTo>
                  <a:cubicBezTo>
                    <a:pt x="16" y="213"/>
                    <a:pt x="10" y="196"/>
                    <a:pt x="0" y="192"/>
                  </a:cubicBezTo>
                  <a:lnTo>
                    <a:pt x="0" y="189"/>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5"/>
            <p:cNvSpPr>
              <a:spLocks/>
            </p:cNvSpPr>
            <p:nvPr/>
          </p:nvSpPr>
          <p:spPr bwMode="auto">
            <a:xfrm>
              <a:off x="2798730" y="2209476"/>
              <a:ext cx="8261351" cy="555625"/>
            </a:xfrm>
            <a:custGeom>
              <a:avLst/>
              <a:gdLst>
                <a:gd name="T0" fmla="*/ 32 w 4762"/>
                <a:gd name="T1" fmla="*/ 266 h 323"/>
                <a:gd name="T2" fmla="*/ 152 w 4762"/>
                <a:gd name="T3" fmla="*/ 131 h 323"/>
                <a:gd name="T4" fmla="*/ 252 w 4762"/>
                <a:gd name="T5" fmla="*/ 81 h 323"/>
                <a:gd name="T6" fmla="*/ 318 w 4762"/>
                <a:gd name="T7" fmla="*/ 187 h 323"/>
                <a:gd name="T8" fmla="*/ 420 w 4762"/>
                <a:gd name="T9" fmla="*/ 189 h 323"/>
                <a:gd name="T10" fmla="*/ 684 w 4762"/>
                <a:gd name="T11" fmla="*/ 201 h 323"/>
                <a:gd name="T12" fmla="*/ 1160 w 4762"/>
                <a:gd name="T13" fmla="*/ 245 h 323"/>
                <a:gd name="T14" fmla="*/ 1382 w 4762"/>
                <a:gd name="T15" fmla="*/ 102 h 323"/>
                <a:gd name="T16" fmla="*/ 1475 w 4762"/>
                <a:gd name="T17" fmla="*/ 182 h 323"/>
                <a:gd name="T18" fmla="*/ 1566 w 4762"/>
                <a:gd name="T19" fmla="*/ 221 h 323"/>
                <a:gd name="T20" fmla="*/ 1645 w 4762"/>
                <a:gd name="T21" fmla="*/ 175 h 323"/>
                <a:gd name="T22" fmla="*/ 1920 w 4762"/>
                <a:gd name="T23" fmla="*/ 234 h 323"/>
                <a:gd name="T24" fmla="*/ 2294 w 4762"/>
                <a:gd name="T25" fmla="*/ 3 h 323"/>
                <a:gd name="T26" fmla="*/ 2531 w 4762"/>
                <a:gd name="T27" fmla="*/ 287 h 323"/>
                <a:gd name="T28" fmla="*/ 2764 w 4762"/>
                <a:gd name="T29" fmla="*/ 186 h 323"/>
                <a:gd name="T30" fmla="*/ 2947 w 4762"/>
                <a:gd name="T31" fmla="*/ 193 h 323"/>
                <a:gd name="T32" fmla="*/ 3125 w 4762"/>
                <a:gd name="T33" fmla="*/ 140 h 323"/>
                <a:gd name="T34" fmla="*/ 3244 w 4762"/>
                <a:gd name="T35" fmla="*/ 241 h 323"/>
                <a:gd name="T36" fmla="*/ 3355 w 4762"/>
                <a:gd name="T37" fmla="*/ 105 h 323"/>
                <a:gd name="T38" fmla="*/ 3492 w 4762"/>
                <a:gd name="T39" fmla="*/ 203 h 323"/>
                <a:gd name="T40" fmla="*/ 3728 w 4762"/>
                <a:gd name="T41" fmla="*/ 176 h 323"/>
                <a:gd name="T42" fmla="*/ 4124 w 4762"/>
                <a:gd name="T43" fmla="*/ 131 h 323"/>
                <a:gd name="T44" fmla="*/ 4306 w 4762"/>
                <a:gd name="T45" fmla="*/ 201 h 323"/>
                <a:gd name="T46" fmla="*/ 4313 w 4762"/>
                <a:gd name="T47" fmla="*/ 205 h 323"/>
                <a:gd name="T48" fmla="*/ 4432 w 4762"/>
                <a:gd name="T49" fmla="*/ 190 h 323"/>
                <a:gd name="T50" fmla="*/ 4560 w 4762"/>
                <a:gd name="T51" fmla="*/ 122 h 323"/>
                <a:gd name="T52" fmla="*/ 4745 w 4762"/>
                <a:gd name="T53" fmla="*/ 169 h 323"/>
                <a:gd name="T54" fmla="*/ 4762 w 4762"/>
                <a:gd name="T55" fmla="*/ 143 h 323"/>
                <a:gd name="T56" fmla="*/ 4687 w 4762"/>
                <a:gd name="T57" fmla="*/ 208 h 323"/>
                <a:gd name="T58" fmla="*/ 4520 w 4762"/>
                <a:gd name="T59" fmla="*/ 140 h 323"/>
                <a:gd name="T60" fmla="*/ 4410 w 4762"/>
                <a:gd name="T61" fmla="*/ 203 h 323"/>
                <a:gd name="T62" fmla="*/ 4304 w 4762"/>
                <a:gd name="T63" fmla="*/ 203 h 323"/>
                <a:gd name="T64" fmla="*/ 4304 w 4762"/>
                <a:gd name="T65" fmla="*/ 203 h 323"/>
                <a:gd name="T66" fmla="*/ 4008 w 4762"/>
                <a:gd name="T67" fmla="*/ 158 h 323"/>
                <a:gd name="T68" fmla="*/ 3534 w 4762"/>
                <a:gd name="T69" fmla="*/ 177 h 323"/>
                <a:gd name="T70" fmla="*/ 3474 w 4762"/>
                <a:gd name="T71" fmla="*/ 202 h 323"/>
                <a:gd name="T72" fmla="*/ 3306 w 4762"/>
                <a:gd name="T73" fmla="*/ 191 h 323"/>
                <a:gd name="T74" fmla="*/ 3212 w 4762"/>
                <a:gd name="T75" fmla="*/ 232 h 323"/>
                <a:gd name="T76" fmla="*/ 3089 w 4762"/>
                <a:gd name="T77" fmla="*/ 162 h 323"/>
                <a:gd name="T78" fmla="*/ 2913 w 4762"/>
                <a:gd name="T79" fmla="*/ 185 h 323"/>
                <a:gd name="T80" fmla="*/ 2689 w 4762"/>
                <a:gd name="T81" fmla="*/ 292 h 323"/>
                <a:gd name="T82" fmla="*/ 2452 w 4762"/>
                <a:gd name="T83" fmla="*/ 176 h 323"/>
                <a:gd name="T84" fmla="*/ 2207 w 4762"/>
                <a:gd name="T85" fmla="*/ 36 h 323"/>
                <a:gd name="T86" fmla="*/ 1918 w 4762"/>
                <a:gd name="T87" fmla="*/ 236 h 323"/>
                <a:gd name="T88" fmla="*/ 1591 w 4762"/>
                <a:gd name="T89" fmla="*/ 218 h 323"/>
                <a:gd name="T90" fmla="*/ 1566 w 4762"/>
                <a:gd name="T91" fmla="*/ 224 h 323"/>
                <a:gd name="T92" fmla="*/ 1461 w 4762"/>
                <a:gd name="T93" fmla="*/ 167 h 323"/>
                <a:gd name="T94" fmla="*/ 1433 w 4762"/>
                <a:gd name="T95" fmla="*/ 131 h 323"/>
                <a:gd name="T96" fmla="*/ 1260 w 4762"/>
                <a:gd name="T97" fmla="*/ 175 h 323"/>
                <a:gd name="T98" fmla="*/ 792 w 4762"/>
                <a:gd name="T99" fmla="*/ 191 h 323"/>
                <a:gd name="T100" fmla="*/ 583 w 4762"/>
                <a:gd name="T101" fmla="*/ 134 h 323"/>
                <a:gd name="T102" fmla="*/ 384 w 4762"/>
                <a:gd name="T103" fmla="*/ 206 h 323"/>
                <a:gd name="T104" fmla="*/ 278 w 4762"/>
                <a:gd name="T105" fmla="*/ 129 h 323"/>
                <a:gd name="T106" fmla="*/ 189 w 4762"/>
                <a:gd name="T107" fmla="*/ 83 h 323"/>
                <a:gd name="T108" fmla="*/ 51 w 4762"/>
                <a:gd name="T109" fmla="*/ 274 h 323"/>
                <a:gd name="T110" fmla="*/ 0 w 4762"/>
                <a:gd name="T111" fmla="*/ 16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62" h="323">
                  <a:moveTo>
                    <a:pt x="0" y="161"/>
                  </a:moveTo>
                  <a:cubicBezTo>
                    <a:pt x="14" y="162"/>
                    <a:pt x="22" y="177"/>
                    <a:pt x="22" y="214"/>
                  </a:cubicBezTo>
                  <a:cubicBezTo>
                    <a:pt x="22" y="241"/>
                    <a:pt x="25" y="257"/>
                    <a:pt x="32" y="266"/>
                  </a:cubicBezTo>
                  <a:cubicBezTo>
                    <a:pt x="37" y="272"/>
                    <a:pt x="43" y="273"/>
                    <a:pt x="50" y="271"/>
                  </a:cubicBezTo>
                  <a:cubicBezTo>
                    <a:pt x="58" y="269"/>
                    <a:pt x="67" y="263"/>
                    <a:pt x="76" y="255"/>
                  </a:cubicBezTo>
                  <a:cubicBezTo>
                    <a:pt x="106" y="227"/>
                    <a:pt x="140" y="171"/>
                    <a:pt x="152" y="131"/>
                  </a:cubicBezTo>
                  <a:cubicBezTo>
                    <a:pt x="159" y="107"/>
                    <a:pt x="172" y="90"/>
                    <a:pt x="188" y="80"/>
                  </a:cubicBezTo>
                  <a:cubicBezTo>
                    <a:pt x="198" y="74"/>
                    <a:pt x="209" y="71"/>
                    <a:pt x="220" y="71"/>
                  </a:cubicBezTo>
                  <a:cubicBezTo>
                    <a:pt x="231" y="71"/>
                    <a:pt x="242" y="74"/>
                    <a:pt x="252" y="81"/>
                  </a:cubicBezTo>
                  <a:cubicBezTo>
                    <a:pt x="265" y="90"/>
                    <a:pt x="275" y="106"/>
                    <a:pt x="280" y="128"/>
                  </a:cubicBezTo>
                  <a:cubicBezTo>
                    <a:pt x="281" y="129"/>
                    <a:pt x="282" y="134"/>
                    <a:pt x="286" y="141"/>
                  </a:cubicBezTo>
                  <a:cubicBezTo>
                    <a:pt x="291" y="154"/>
                    <a:pt x="302" y="173"/>
                    <a:pt x="318" y="187"/>
                  </a:cubicBezTo>
                  <a:cubicBezTo>
                    <a:pt x="334" y="201"/>
                    <a:pt x="356" y="210"/>
                    <a:pt x="384" y="203"/>
                  </a:cubicBezTo>
                  <a:cubicBezTo>
                    <a:pt x="390" y="202"/>
                    <a:pt x="396" y="199"/>
                    <a:pt x="403" y="196"/>
                  </a:cubicBezTo>
                  <a:cubicBezTo>
                    <a:pt x="407" y="194"/>
                    <a:pt x="413" y="192"/>
                    <a:pt x="420" y="189"/>
                  </a:cubicBezTo>
                  <a:cubicBezTo>
                    <a:pt x="467" y="167"/>
                    <a:pt x="542" y="132"/>
                    <a:pt x="583" y="131"/>
                  </a:cubicBezTo>
                  <a:cubicBezTo>
                    <a:pt x="601" y="131"/>
                    <a:pt x="613" y="137"/>
                    <a:pt x="613" y="154"/>
                  </a:cubicBezTo>
                  <a:cubicBezTo>
                    <a:pt x="614" y="190"/>
                    <a:pt x="642" y="201"/>
                    <a:pt x="684" y="201"/>
                  </a:cubicBezTo>
                  <a:cubicBezTo>
                    <a:pt x="714" y="200"/>
                    <a:pt x="752" y="194"/>
                    <a:pt x="792" y="188"/>
                  </a:cubicBezTo>
                  <a:cubicBezTo>
                    <a:pt x="882" y="174"/>
                    <a:pt x="986" y="158"/>
                    <a:pt x="1050" y="198"/>
                  </a:cubicBezTo>
                  <a:cubicBezTo>
                    <a:pt x="1088" y="222"/>
                    <a:pt x="1125" y="243"/>
                    <a:pt x="1160" y="245"/>
                  </a:cubicBezTo>
                  <a:cubicBezTo>
                    <a:pt x="1195" y="247"/>
                    <a:pt x="1227" y="229"/>
                    <a:pt x="1257" y="173"/>
                  </a:cubicBezTo>
                  <a:cubicBezTo>
                    <a:pt x="1275" y="140"/>
                    <a:pt x="1296" y="119"/>
                    <a:pt x="1318" y="109"/>
                  </a:cubicBezTo>
                  <a:cubicBezTo>
                    <a:pt x="1339" y="98"/>
                    <a:pt x="1361" y="98"/>
                    <a:pt x="1382" y="102"/>
                  </a:cubicBezTo>
                  <a:cubicBezTo>
                    <a:pt x="1402" y="107"/>
                    <a:pt x="1420" y="117"/>
                    <a:pt x="1435" y="128"/>
                  </a:cubicBezTo>
                  <a:cubicBezTo>
                    <a:pt x="1451" y="141"/>
                    <a:pt x="1462" y="156"/>
                    <a:pt x="1464" y="166"/>
                  </a:cubicBezTo>
                  <a:cubicBezTo>
                    <a:pt x="1467" y="172"/>
                    <a:pt x="1471" y="177"/>
                    <a:pt x="1475" y="182"/>
                  </a:cubicBezTo>
                  <a:cubicBezTo>
                    <a:pt x="1479" y="187"/>
                    <a:pt x="1483" y="191"/>
                    <a:pt x="1488" y="195"/>
                  </a:cubicBezTo>
                  <a:cubicBezTo>
                    <a:pt x="1511" y="215"/>
                    <a:pt x="1539" y="224"/>
                    <a:pt x="1566" y="221"/>
                  </a:cubicBezTo>
                  <a:cubicBezTo>
                    <a:pt x="1566" y="221"/>
                    <a:pt x="1566" y="221"/>
                    <a:pt x="1566" y="221"/>
                  </a:cubicBezTo>
                  <a:cubicBezTo>
                    <a:pt x="1570" y="220"/>
                    <a:pt x="1574" y="220"/>
                    <a:pt x="1578" y="219"/>
                  </a:cubicBezTo>
                  <a:cubicBezTo>
                    <a:pt x="1582" y="218"/>
                    <a:pt x="1586" y="217"/>
                    <a:pt x="1590" y="215"/>
                  </a:cubicBezTo>
                  <a:cubicBezTo>
                    <a:pt x="1611" y="208"/>
                    <a:pt x="1630" y="195"/>
                    <a:pt x="1645" y="175"/>
                  </a:cubicBezTo>
                  <a:cubicBezTo>
                    <a:pt x="1645" y="175"/>
                    <a:pt x="1645" y="175"/>
                    <a:pt x="1645" y="175"/>
                  </a:cubicBezTo>
                  <a:cubicBezTo>
                    <a:pt x="1739" y="71"/>
                    <a:pt x="1802" y="130"/>
                    <a:pt x="1866" y="188"/>
                  </a:cubicBezTo>
                  <a:cubicBezTo>
                    <a:pt x="1884" y="205"/>
                    <a:pt x="1901" y="221"/>
                    <a:pt x="1920" y="234"/>
                  </a:cubicBezTo>
                  <a:cubicBezTo>
                    <a:pt x="1973" y="270"/>
                    <a:pt x="2031" y="276"/>
                    <a:pt x="2111" y="161"/>
                  </a:cubicBezTo>
                  <a:cubicBezTo>
                    <a:pt x="2143" y="100"/>
                    <a:pt x="2175" y="59"/>
                    <a:pt x="2206" y="34"/>
                  </a:cubicBezTo>
                  <a:cubicBezTo>
                    <a:pt x="2236" y="9"/>
                    <a:pt x="2266" y="0"/>
                    <a:pt x="2294" y="3"/>
                  </a:cubicBezTo>
                  <a:cubicBezTo>
                    <a:pt x="2322" y="6"/>
                    <a:pt x="2348" y="21"/>
                    <a:pt x="2371" y="45"/>
                  </a:cubicBezTo>
                  <a:cubicBezTo>
                    <a:pt x="2403" y="76"/>
                    <a:pt x="2431" y="123"/>
                    <a:pt x="2454" y="174"/>
                  </a:cubicBezTo>
                  <a:cubicBezTo>
                    <a:pt x="2477" y="226"/>
                    <a:pt x="2503" y="264"/>
                    <a:pt x="2531" y="287"/>
                  </a:cubicBezTo>
                  <a:cubicBezTo>
                    <a:pt x="2557" y="310"/>
                    <a:pt x="2583" y="320"/>
                    <a:pt x="2610" y="320"/>
                  </a:cubicBezTo>
                  <a:cubicBezTo>
                    <a:pt x="2636" y="320"/>
                    <a:pt x="2663" y="309"/>
                    <a:pt x="2688" y="289"/>
                  </a:cubicBezTo>
                  <a:cubicBezTo>
                    <a:pt x="2716" y="267"/>
                    <a:pt x="2742" y="232"/>
                    <a:pt x="2764" y="186"/>
                  </a:cubicBezTo>
                  <a:cubicBezTo>
                    <a:pt x="2794" y="124"/>
                    <a:pt x="2836" y="145"/>
                    <a:pt x="2884" y="168"/>
                  </a:cubicBezTo>
                  <a:cubicBezTo>
                    <a:pt x="2894" y="173"/>
                    <a:pt x="2904" y="178"/>
                    <a:pt x="2914" y="182"/>
                  </a:cubicBezTo>
                  <a:cubicBezTo>
                    <a:pt x="2924" y="187"/>
                    <a:pt x="2935" y="190"/>
                    <a:pt x="2947" y="193"/>
                  </a:cubicBezTo>
                  <a:cubicBezTo>
                    <a:pt x="2959" y="195"/>
                    <a:pt x="2973" y="196"/>
                    <a:pt x="2989" y="196"/>
                  </a:cubicBezTo>
                  <a:cubicBezTo>
                    <a:pt x="3028" y="194"/>
                    <a:pt x="3061" y="175"/>
                    <a:pt x="3088" y="159"/>
                  </a:cubicBezTo>
                  <a:cubicBezTo>
                    <a:pt x="3101" y="151"/>
                    <a:pt x="3114" y="144"/>
                    <a:pt x="3125" y="140"/>
                  </a:cubicBezTo>
                  <a:cubicBezTo>
                    <a:pt x="3150" y="132"/>
                    <a:pt x="3170" y="139"/>
                    <a:pt x="3187" y="189"/>
                  </a:cubicBezTo>
                  <a:cubicBezTo>
                    <a:pt x="3193" y="208"/>
                    <a:pt x="3203" y="221"/>
                    <a:pt x="3214" y="230"/>
                  </a:cubicBezTo>
                  <a:cubicBezTo>
                    <a:pt x="3223" y="237"/>
                    <a:pt x="3234" y="241"/>
                    <a:pt x="3244" y="241"/>
                  </a:cubicBezTo>
                  <a:cubicBezTo>
                    <a:pt x="3254" y="241"/>
                    <a:pt x="3265" y="238"/>
                    <a:pt x="3274" y="231"/>
                  </a:cubicBezTo>
                  <a:cubicBezTo>
                    <a:pt x="3286" y="222"/>
                    <a:pt x="3297" y="209"/>
                    <a:pt x="3304" y="190"/>
                  </a:cubicBezTo>
                  <a:cubicBezTo>
                    <a:pt x="3314" y="163"/>
                    <a:pt x="3333" y="123"/>
                    <a:pt x="3355" y="105"/>
                  </a:cubicBezTo>
                  <a:cubicBezTo>
                    <a:pt x="3379" y="88"/>
                    <a:pt x="3406" y="93"/>
                    <a:pt x="3435" y="160"/>
                  </a:cubicBezTo>
                  <a:cubicBezTo>
                    <a:pt x="3442" y="178"/>
                    <a:pt x="3458" y="193"/>
                    <a:pt x="3475" y="199"/>
                  </a:cubicBezTo>
                  <a:cubicBezTo>
                    <a:pt x="3481" y="202"/>
                    <a:pt x="3487" y="203"/>
                    <a:pt x="3492" y="203"/>
                  </a:cubicBezTo>
                  <a:cubicBezTo>
                    <a:pt x="3498" y="203"/>
                    <a:pt x="3504" y="203"/>
                    <a:pt x="3509" y="200"/>
                  </a:cubicBezTo>
                  <a:cubicBezTo>
                    <a:pt x="3518" y="196"/>
                    <a:pt x="3526" y="189"/>
                    <a:pt x="3531" y="176"/>
                  </a:cubicBezTo>
                  <a:cubicBezTo>
                    <a:pt x="3545" y="142"/>
                    <a:pt x="3632" y="158"/>
                    <a:pt x="3728" y="176"/>
                  </a:cubicBezTo>
                  <a:cubicBezTo>
                    <a:pt x="3841" y="197"/>
                    <a:pt x="3968" y="221"/>
                    <a:pt x="3998" y="167"/>
                  </a:cubicBezTo>
                  <a:cubicBezTo>
                    <a:pt x="4000" y="163"/>
                    <a:pt x="4003" y="159"/>
                    <a:pt x="4006" y="156"/>
                  </a:cubicBezTo>
                  <a:cubicBezTo>
                    <a:pt x="4028" y="134"/>
                    <a:pt x="4074" y="127"/>
                    <a:pt x="4124" y="131"/>
                  </a:cubicBezTo>
                  <a:cubicBezTo>
                    <a:pt x="4174" y="135"/>
                    <a:pt x="4229" y="151"/>
                    <a:pt x="4269" y="174"/>
                  </a:cubicBezTo>
                  <a:cubicBezTo>
                    <a:pt x="4284" y="182"/>
                    <a:pt x="4296" y="191"/>
                    <a:pt x="4306" y="201"/>
                  </a:cubicBezTo>
                  <a:cubicBezTo>
                    <a:pt x="4306" y="201"/>
                    <a:pt x="4306" y="201"/>
                    <a:pt x="4306" y="201"/>
                  </a:cubicBezTo>
                  <a:cubicBezTo>
                    <a:pt x="4306" y="201"/>
                    <a:pt x="4306" y="201"/>
                    <a:pt x="4306" y="201"/>
                  </a:cubicBezTo>
                  <a:cubicBezTo>
                    <a:pt x="4306" y="201"/>
                    <a:pt x="4306" y="201"/>
                    <a:pt x="4306" y="201"/>
                  </a:cubicBezTo>
                  <a:cubicBezTo>
                    <a:pt x="4308" y="203"/>
                    <a:pt x="4310" y="204"/>
                    <a:pt x="4313" y="205"/>
                  </a:cubicBezTo>
                  <a:cubicBezTo>
                    <a:pt x="4316" y="207"/>
                    <a:pt x="4319" y="208"/>
                    <a:pt x="4323" y="209"/>
                  </a:cubicBezTo>
                  <a:cubicBezTo>
                    <a:pt x="4344" y="214"/>
                    <a:pt x="4378" y="214"/>
                    <a:pt x="4409" y="201"/>
                  </a:cubicBezTo>
                  <a:cubicBezTo>
                    <a:pt x="4416" y="198"/>
                    <a:pt x="4424" y="194"/>
                    <a:pt x="4432" y="190"/>
                  </a:cubicBezTo>
                  <a:cubicBezTo>
                    <a:pt x="4440" y="185"/>
                    <a:pt x="4449" y="180"/>
                    <a:pt x="4457" y="174"/>
                  </a:cubicBezTo>
                  <a:cubicBezTo>
                    <a:pt x="4481" y="158"/>
                    <a:pt x="4502" y="146"/>
                    <a:pt x="4518" y="137"/>
                  </a:cubicBezTo>
                  <a:cubicBezTo>
                    <a:pt x="4535" y="129"/>
                    <a:pt x="4549" y="124"/>
                    <a:pt x="4560" y="122"/>
                  </a:cubicBezTo>
                  <a:cubicBezTo>
                    <a:pt x="4579" y="118"/>
                    <a:pt x="4586" y="131"/>
                    <a:pt x="4596" y="148"/>
                  </a:cubicBezTo>
                  <a:cubicBezTo>
                    <a:pt x="4609" y="170"/>
                    <a:pt x="4627" y="201"/>
                    <a:pt x="4687" y="205"/>
                  </a:cubicBezTo>
                  <a:cubicBezTo>
                    <a:pt x="4728" y="207"/>
                    <a:pt x="4736" y="189"/>
                    <a:pt x="4745" y="169"/>
                  </a:cubicBezTo>
                  <a:cubicBezTo>
                    <a:pt x="4746" y="166"/>
                    <a:pt x="4747" y="164"/>
                    <a:pt x="4748" y="161"/>
                  </a:cubicBezTo>
                  <a:cubicBezTo>
                    <a:pt x="4752" y="152"/>
                    <a:pt x="4757" y="145"/>
                    <a:pt x="4762" y="139"/>
                  </a:cubicBezTo>
                  <a:cubicBezTo>
                    <a:pt x="4762" y="143"/>
                    <a:pt x="4762" y="143"/>
                    <a:pt x="4762" y="143"/>
                  </a:cubicBezTo>
                  <a:cubicBezTo>
                    <a:pt x="4758" y="148"/>
                    <a:pt x="4754" y="155"/>
                    <a:pt x="4751" y="162"/>
                  </a:cubicBezTo>
                  <a:cubicBezTo>
                    <a:pt x="4749" y="165"/>
                    <a:pt x="4748" y="167"/>
                    <a:pt x="4747" y="170"/>
                  </a:cubicBezTo>
                  <a:cubicBezTo>
                    <a:pt x="4738" y="191"/>
                    <a:pt x="4730" y="210"/>
                    <a:pt x="4687" y="208"/>
                  </a:cubicBezTo>
                  <a:cubicBezTo>
                    <a:pt x="4625" y="204"/>
                    <a:pt x="4607" y="172"/>
                    <a:pt x="4593" y="149"/>
                  </a:cubicBezTo>
                  <a:cubicBezTo>
                    <a:pt x="4584" y="133"/>
                    <a:pt x="4578" y="121"/>
                    <a:pt x="4560" y="125"/>
                  </a:cubicBezTo>
                  <a:cubicBezTo>
                    <a:pt x="4550" y="127"/>
                    <a:pt x="4536" y="132"/>
                    <a:pt x="4520" y="140"/>
                  </a:cubicBezTo>
                  <a:cubicBezTo>
                    <a:pt x="4503" y="148"/>
                    <a:pt x="4483" y="160"/>
                    <a:pt x="4459" y="176"/>
                  </a:cubicBezTo>
                  <a:cubicBezTo>
                    <a:pt x="4450" y="182"/>
                    <a:pt x="4442" y="188"/>
                    <a:pt x="4434" y="192"/>
                  </a:cubicBezTo>
                  <a:cubicBezTo>
                    <a:pt x="4425" y="196"/>
                    <a:pt x="4418" y="200"/>
                    <a:pt x="4410" y="203"/>
                  </a:cubicBezTo>
                  <a:cubicBezTo>
                    <a:pt x="4378" y="216"/>
                    <a:pt x="4344" y="217"/>
                    <a:pt x="4323" y="212"/>
                  </a:cubicBezTo>
                  <a:cubicBezTo>
                    <a:pt x="4318" y="211"/>
                    <a:pt x="4315" y="209"/>
                    <a:pt x="4312" y="208"/>
                  </a:cubicBezTo>
                  <a:cubicBezTo>
                    <a:pt x="4309" y="207"/>
                    <a:pt x="4306" y="205"/>
                    <a:pt x="4304" y="203"/>
                  </a:cubicBezTo>
                  <a:cubicBezTo>
                    <a:pt x="4304" y="203"/>
                    <a:pt x="4304" y="203"/>
                    <a:pt x="4304" y="203"/>
                  </a:cubicBezTo>
                  <a:cubicBezTo>
                    <a:pt x="4304" y="203"/>
                    <a:pt x="4304" y="203"/>
                    <a:pt x="4304" y="203"/>
                  </a:cubicBezTo>
                  <a:cubicBezTo>
                    <a:pt x="4304" y="203"/>
                    <a:pt x="4304" y="203"/>
                    <a:pt x="4304" y="203"/>
                  </a:cubicBezTo>
                  <a:cubicBezTo>
                    <a:pt x="4294" y="193"/>
                    <a:pt x="4282" y="184"/>
                    <a:pt x="4268" y="176"/>
                  </a:cubicBezTo>
                  <a:cubicBezTo>
                    <a:pt x="4227" y="153"/>
                    <a:pt x="4173" y="138"/>
                    <a:pt x="4124" y="134"/>
                  </a:cubicBezTo>
                  <a:cubicBezTo>
                    <a:pt x="4074" y="130"/>
                    <a:pt x="4030" y="137"/>
                    <a:pt x="4008" y="158"/>
                  </a:cubicBezTo>
                  <a:cubicBezTo>
                    <a:pt x="4005" y="161"/>
                    <a:pt x="4003" y="164"/>
                    <a:pt x="4001" y="168"/>
                  </a:cubicBezTo>
                  <a:cubicBezTo>
                    <a:pt x="3969" y="224"/>
                    <a:pt x="3842" y="200"/>
                    <a:pt x="3727" y="179"/>
                  </a:cubicBezTo>
                  <a:cubicBezTo>
                    <a:pt x="3632" y="161"/>
                    <a:pt x="3547" y="145"/>
                    <a:pt x="3534" y="177"/>
                  </a:cubicBezTo>
                  <a:cubicBezTo>
                    <a:pt x="3528" y="190"/>
                    <a:pt x="3520" y="199"/>
                    <a:pt x="3510" y="203"/>
                  </a:cubicBezTo>
                  <a:cubicBezTo>
                    <a:pt x="3505" y="205"/>
                    <a:pt x="3499" y="206"/>
                    <a:pt x="3492" y="206"/>
                  </a:cubicBezTo>
                  <a:cubicBezTo>
                    <a:pt x="3486" y="206"/>
                    <a:pt x="3480" y="204"/>
                    <a:pt x="3474" y="202"/>
                  </a:cubicBezTo>
                  <a:cubicBezTo>
                    <a:pt x="3456" y="195"/>
                    <a:pt x="3440" y="180"/>
                    <a:pt x="3432" y="161"/>
                  </a:cubicBezTo>
                  <a:cubicBezTo>
                    <a:pt x="3405" y="97"/>
                    <a:pt x="3379" y="91"/>
                    <a:pt x="3357" y="108"/>
                  </a:cubicBezTo>
                  <a:cubicBezTo>
                    <a:pt x="3335" y="125"/>
                    <a:pt x="3317" y="164"/>
                    <a:pt x="3306" y="191"/>
                  </a:cubicBezTo>
                  <a:cubicBezTo>
                    <a:pt x="3299" y="210"/>
                    <a:pt x="3288" y="224"/>
                    <a:pt x="3276" y="233"/>
                  </a:cubicBezTo>
                  <a:cubicBezTo>
                    <a:pt x="3266" y="240"/>
                    <a:pt x="3255" y="244"/>
                    <a:pt x="3244" y="243"/>
                  </a:cubicBezTo>
                  <a:cubicBezTo>
                    <a:pt x="3233" y="243"/>
                    <a:pt x="3222" y="240"/>
                    <a:pt x="3212" y="232"/>
                  </a:cubicBezTo>
                  <a:cubicBezTo>
                    <a:pt x="3201" y="223"/>
                    <a:pt x="3191" y="209"/>
                    <a:pt x="3184" y="190"/>
                  </a:cubicBezTo>
                  <a:cubicBezTo>
                    <a:pt x="3168" y="142"/>
                    <a:pt x="3149" y="135"/>
                    <a:pt x="3126" y="143"/>
                  </a:cubicBezTo>
                  <a:cubicBezTo>
                    <a:pt x="3115" y="147"/>
                    <a:pt x="3103" y="154"/>
                    <a:pt x="3089" y="162"/>
                  </a:cubicBezTo>
                  <a:cubicBezTo>
                    <a:pt x="3062" y="178"/>
                    <a:pt x="3029" y="197"/>
                    <a:pt x="2989" y="198"/>
                  </a:cubicBezTo>
                  <a:cubicBezTo>
                    <a:pt x="2973" y="199"/>
                    <a:pt x="2959" y="198"/>
                    <a:pt x="2946" y="195"/>
                  </a:cubicBezTo>
                  <a:cubicBezTo>
                    <a:pt x="2934" y="193"/>
                    <a:pt x="2923" y="189"/>
                    <a:pt x="2913" y="185"/>
                  </a:cubicBezTo>
                  <a:cubicBezTo>
                    <a:pt x="2903" y="181"/>
                    <a:pt x="2893" y="175"/>
                    <a:pt x="2883" y="171"/>
                  </a:cubicBezTo>
                  <a:cubicBezTo>
                    <a:pt x="2836" y="148"/>
                    <a:pt x="2795" y="127"/>
                    <a:pt x="2766" y="187"/>
                  </a:cubicBezTo>
                  <a:cubicBezTo>
                    <a:pt x="2744" y="233"/>
                    <a:pt x="2718" y="269"/>
                    <a:pt x="2689" y="292"/>
                  </a:cubicBezTo>
                  <a:cubicBezTo>
                    <a:pt x="2664" y="312"/>
                    <a:pt x="2637" y="323"/>
                    <a:pt x="2610" y="323"/>
                  </a:cubicBezTo>
                  <a:cubicBezTo>
                    <a:pt x="2583" y="323"/>
                    <a:pt x="2555" y="312"/>
                    <a:pt x="2529" y="289"/>
                  </a:cubicBezTo>
                  <a:cubicBezTo>
                    <a:pt x="2501" y="265"/>
                    <a:pt x="2475" y="228"/>
                    <a:pt x="2452" y="176"/>
                  </a:cubicBezTo>
                  <a:cubicBezTo>
                    <a:pt x="2429" y="124"/>
                    <a:pt x="2401" y="78"/>
                    <a:pt x="2369" y="47"/>
                  </a:cubicBezTo>
                  <a:cubicBezTo>
                    <a:pt x="2346" y="24"/>
                    <a:pt x="2321" y="9"/>
                    <a:pt x="2293" y="6"/>
                  </a:cubicBezTo>
                  <a:cubicBezTo>
                    <a:pt x="2266" y="3"/>
                    <a:pt x="2237" y="11"/>
                    <a:pt x="2207" y="36"/>
                  </a:cubicBezTo>
                  <a:cubicBezTo>
                    <a:pt x="2177" y="61"/>
                    <a:pt x="2146" y="101"/>
                    <a:pt x="2113" y="162"/>
                  </a:cubicBezTo>
                  <a:cubicBezTo>
                    <a:pt x="2113" y="162"/>
                    <a:pt x="2113" y="162"/>
                    <a:pt x="2113" y="162"/>
                  </a:cubicBezTo>
                  <a:cubicBezTo>
                    <a:pt x="2032" y="280"/>
                    <a:pt x="1973" y="274"/>
                    <a:pt x="1918" y="236"/>
                  </a:cubicBezTo>
                  <a:cubicBezTo>
                    <a:pt x="1900" y="223"/>
                    <a:pt x="1882" y="207"/>
                    <a:pt x="1864" y="190"/>
                  </a:cubicBezTo>
                  <a:cubicBezTo>
                    <a:pt x="1802" y="133"/>
                    <a:pt x="1739" y="75"/>
                    <a:pt x="1647" y="177"/>
                  </a:cubicBezTo>
                  <a:cubicBezTo>
                    <a:pt x="1632" y="197"/>
                    <a:pt x="1612" y="211"/>
                    <a:pt x="1591" y="218"/>
                  </a:cubicBezTo>
                  <a:cubicBezTo>
                    <a:pt x="1587" y="219"/>
                    <a:pt x="1583" y="221"/>
                    <a:pt x="1579" y="222"/>
                  </a:cubicBezTo>
                  <a:cubicBezTo>
                    <a:pt x="1575" y="223"/>
                    <a:pt x="1570" y="223"/>
                    <a:pt x="1566" y="224"/>
                  </a:cubicBezTo>
                  <a:cubicBezTo>
                    <a:pt x="1566" y="224"/>
                    <a:pt x="1566" y="224"/>
                    <a:pt x="1566" y="224"/>
                  </a:cubicBezTo>
                  <a:cubicBezTo>
                    <a:pt x="1538" y="226"/>
                    <a:pt x="1509" y="218"/>
                    <a:pt x="1486" y="197"/>
                  </a:cubicBezTo>
                  <a:cubicBezTo>
                    <a:pt x="1481" y="193"/>
                    <a:pt x="1477" y="189"/>
                    <a:pt x="1473" y="184"/>
                  </a:cubicBezTo>
                  <a:cubicBezTo>
                    <a:pt x="1469" y="179"/>
                    <a:pt x="1465" y="173"/>
                    <a:pt x="1461" y="167"/>
                  </a:cubicBezTo>
                  <a:cubicBezTo>
                    <a:pt x="1461" y="167"/>
                    <a:pt x="1461" y="167"/>
                    <a:pt x="1461" y="167"/>
                  </a:cubicBezTo>
                  <a:cubicBezTo>
                    <a:pt x="1461" y="167"/>
                    <a:pt x="1461" y="167"/>
                    <a:pt x="1461" y="167"/>
                  </a:cubicBezTo>
                  <a:cubicBezTo>
                    <a:pt x="1460" y="158"/>
                    <a:pt x="1449" y="143"/>
                    <a:pt x="1433" y="131"/>
                  </a:cubicBezTo>
                  <a:cubicBezTo>
                    <a:pt x="1419" y="119"/>
                    <a:pt x="1401" y="109"/>
                    <a:pt x="1381" y="105"/>
                  </a:cubicBezTo>
                  <a:cubicBezTo>
                    <a:pt x="1361" y="100"/>
                    <a:pt x="1340" y="101"/>
                    <a:pt x="1319" y="111"/>
                  </a:cubicBezTo>
                  <a:cubicBezTo>
                    <a:pt x="1298" y="122"/>
                    <a:pt x="1277" y="141"/>
                    <a:pt x="1260" y="175"/>
                  </a:cubicBezTo>
                  <a:cubicBezTo>
                    <a:pt x="1229" y="231"/>
                    <a:pt x="1196" y="250"/>
                    <a:pt x="1160" y="248"/>
                  </a:cubicBezTo>
                  <a:cubicBezTo>
                    <a:pt x="1124" y="246"/>
                    <a:pt x="1087" y="224"/>
                    <a:pt x="1049" y="201"/>
                  </a:cubicBezTo>
                  <a:cubicBezTo>
                    <a:pt x="985" y="161"/>
                    <a:pt x="882" y="177"/>
                    <a:pt x="792" y="191"/>
                  </a:cubicBezTo>
                  <a:cubicBezTo>
                    <a:pt x="752" y="197"/>
                    <a:pt x="714" y="203"/>
                    <a:pt x="684" y="203"/>
                  </a:cubicBezTo>
                  <a:cubicBezTo>
                    <a:pt x="640" y="204"/>
                    <a:pt x="611" y="193"/>
                    <a:pt x="610" y="154"/>
                  </a:cubicBezTo>
                  <a:cubicBezTo>
                    <a:pt x="610" y="139"/>
                    <a:pt x="600" y="134"/>
                    <a:pt x="583" y="134"/>
                  </a:cubicBezTo>
                  <a:cubicBezTo>
                    <a:pt x="543" y="134"/>
                    <a:pt x="468" y="169"/>
                    <a:pt x="421" y="191"/>
                  </a:cubicBezTo>
                  <a:cubicBezTo>
                    <a:pt x="415" y="194"/>
                    <a:pt x="410" y="196"/>
                    <a:pt x="404" y="199"/>
                  </a:cubicBezTo>
                  <a:cubicBezTo>
                    <a:pt x="397" y="202"/>
                    <a:pt x="391" y="204"/>
                    <a:pt x="384" y="206"/>
                  </a:cubicBezTo>
                  <a:cubicBezTo>
                    <a:pt x="355" y="213"/>
                    <a:pt x="333" y="203"/>
                    <a:pt x="316" y="189"/>
                  </a:cubicBezTo>
                  <a:cubicBezTo>
                    <a:pt x="300" y="175"/>
                    <a:pt x="289" y="155"/>
                    <a:pt x="283" y="143"/>
                  </a:cubicBezTo>
                  <a:cubicBezTo>
                    <a:pt x="280" y="135"/>
                    <a:pt x="278" y="130"/>
                    <a:pt x="278" y="129"/>
                  </a:cubicBezTo>
                  <a:cubicBezTo>
                    <a:pt x="273" y="107"/>
                    <a:pt x="262" y="92"/>
                    <a:pt x="250" y="83"/>
                  </a:cubicBezTo>
                  <a:cubicBezTo>
                    <a:pt x="241" y="77"/>
                    <a:pt x="231" y="74"/>
                    <a:pt x="220" y="74"/>
                  </a:cubicBezTo>
                  <a:cubicBezTo>
                    <a:pt x="210" y="74"/>
                    <a:pt x="199" y="77"/>
                    <a:pt x="189" y="83"/>
                  </a:cubicBezTo>
                  <a:cubicBezTo>
                    <a:pt x="174" y="92"/>
                    <a:pt x="161" y="109"/>
                    <a:pt x="154" y="132"/>
                  </a:cubicBezTo>
                  <a:cubicBezTo>
                    <a:pt x="142" y="172"/>
                    <a:pt x="108" y="229"/>
                    <a:pt x="78" y="257"/>
                  </a:cubicBezTo>
                  <a:cubicBezTo>
                    <a:pt x="68" y="266"/>
                    <a:pt x="59" y="272"/>
                    <a:pt x="51" y="274"/>
                  </a:cubicBezTo>
                  <a:cubicBezTo>
                    <a:pt x="43" y="276"/>
                    <a:pt x="35" y="275"/>
                    <a:pt x="30" y="267"/>
                  </a:cubicBezTo>
                  <a:cubicBezTo>
                    <a:pt x="23" y="259"/>
                    <a:pt x="19" y="242"/>
                    <a:pt x="19" y="214"/>
                  </a:cubicBezTo>
                  <a:cubicBezTo>
                    <a:pt x="20" y="179"/>
                    <a:pt x="12" y="165"/>
                    <a:pt x="0" y="164"/>
                  </a:cubicBezTo>
                  <a:lnTo>
                    <a:pt x="0" y="161"/>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6"/>
            <p:cNvSpPr>
              <a:spLocks/>
            </p:cNvSpPr>
            <p:nvPr/>
          </p:nvSpPr>
          <p:spPr bwMode="auto">
            <a:xfrm>
              <a:off x="2798730" y="2257101"/>
              <a:ext cx="8261351" cy="461963"/>
            </a:xfrm>
            <a:custGeom>
              <a:avLst/>
              <a:gdLst>
                <a:gd name="T0" fmla="*/ 25 w 4762"/>
                <a:gd name="T1" fmla="*/ 177 h 268"/>
                <a:gd name="T2" fmla="*/ 79 w 4762"/>
                <a:gd name="T3" fmla="*/ 211 h 268"/>
                <a:gd name="T4" fmla="*/ 223 w 4762"/>
                <a:gd name="T5" fmla="*/ 58 h 268"/>
                <a:gd name="T6" fmla="*/ 284 w 4762"/>
                <a:gd name="T7" fmla="*/ 106 h 268"/>
                <a:gd name="T8" fmla="*/ 396 w 4762"/>
                <a:gd name="T9" fmla="*/ 166 h 268"/>
                <a:gd name="T10" fmla="*/ 586 w 4762"/>
                <a:gd name="T11" fmla="*/ 108 h 268"/>
                <a:gd name="T12" fmla="*/ 795 w 4762"/>
                <a:gd name="T13" fmla="*/ 155 h 268"/>
                <a:gd name="T14" fmla="*/ 1260 w 4762"/>
                <a:gd name="T15" fmla="*/ 143 h 268"/>
                <a:gd name="T16" fmla="*/ 1437 w 4762"/>
                <a:gd name="T17" fmla="*/ 105 h 268"/>
                <a:gd name="T18" fmla="*/ 1491 w 4762"/>
                <a:gd name="T19" fmla="*/ 161 h 268"/>
                <a:gd name="T20" fmla="*/ 1582 w 4762"/>
                <a:gd name="T21" fmla="*/ 181 h 268"/>
                <a:gd name="T22" fmla="*/ 1649 w 4762"/>
                <a:gd name="T23" fmla="*/ 144 h 268"/>
                <a:gd name="T24" fmla="*/ 2225 w 4762"/>
                <a:gd name="T25" fmla="*/ 17 h 268"/>
                <a:gd name="T26" fmla="*/ 2458 w 4762"/>
                <a:gd name="T27" fmla="*/ 144 h 268"/>
                <a:gd name="T28" fmla="*/ 2676 w 4762"/>
                <a:gd name="T29" fmla="*/ 248 h 268"/>
                <a:gd name="T30" fmla="*/ 2917 w 4762"/>
                <a:gd name="T31" fmla="*/ 151 h 268"/>
                <a:gd name="T32" fmla="*/ 3091 w 4762"/>
                <a:gd name="T33" fmla="*/ 132 h 268"/>
                <a:gd name="T34" fmla="*/ 3224 w 4762"/>
                <a:gd name="T35" fmla="*/ 194 h 268"/>
                <a:gd name="T36" fmla="*/ 3307 w 4762"/>
                <a:gd name="T37" fmla="*/ 157 h 268"/>
                <a:gd name="T38" fmla="*/ 3469 w 4762"/>
                <a:gd name="T39" fmla="*/ 161 h 268"/>
                <a:gd name="T40" fmla="*/ 3534 w 4762"/>
                <a:gd name="T41" fmla="*/ 146 h 268"/>
                <a:gd name="T42" fmla="*/ 4002 w 4762"/>
                <a:gd name="T43" fmla="*/ 138 h 268"/>
                <a:gd name="T44" fmla="*/ 4300 w 4762"/>
                <a:gd name="T45" fmla="*/ 159 h 268"/>
                <a:gd name="T46" fmla="*/ 4310 w 4762"/>
                <a:gd name="T47" fmla="*/ 166 h 268"/>
                <a:gd name="T48" fmla="*/ 4412 w 4762"/>
                <a:gd name="T49" fmla="*/ 166 h 268"/>
                <a:gd name="T50" fmla="*/ 4522 w 4762"/>
                <a:gd name="T51" fmla="*/ 113 h 268"/>
                <a:gd name="T52" fmla="*/ 4690 w 4762"/>
                <a:gd name="T53" fmla="*/ 169 h 268"/>
                <a:gd name="T54" fmla="*/ 4762 w 4762"/>
                <a:gd name="T55" fmla="*/ 118 h 268"/>
                <a:gd name="T56" fmla="*/ 4750 w 4762"/>
                <a:gd name="T57" fmla="*/ 141 h 268"/>
                <a:gd name="T58" fmla="*/ 4564 w 4762"/>
                <a:gd name="T59" fmla="*/ 103 h 268"/>
                <a:gd name="T60" fmla="*/ 4437 w 4762"/>
                <a:gd name="T61" fmla="*/ 159 h 268"/>
                <a:gd name="T62" fmla="*/ 4315 w 4762"/>
                <a:gd name="T63" fmla="*/ 172 h 268"/>
                <a:gd name="T64" fmla="*/ 4308 w 4762"/>
                <a:gd name="T65" fmla="*/ 169 h 268"/>
                <a:gd name="T66" fmla="*/ 4138 w 4762"/>
                <a:gd name="T67" fmla="*/ 112 h 268"/>
                <a:gd name="T68" fmla="*/ 3731 w 4762"/>
                <a:gd name="T69" fmla="*/ 148 h 268"/>
                <a:gd name="T70" fmla="*/ 3494 w 4762"/>
                <a:gd name="T71" fmla="*/ 171 h 268"/>
                <a:gd name="T72" fmla="*/ 3360 w 4762"/>
                <a:gd name="T73" fmla="*/ 89 h 268"/>
                <a:gd name="T74" fmla="*/ 3247 w 4762"/>
                <a:gd name="T75" fmla="*/ 202 h 268"/>
                <a:gd name="T76" fmla="*/ 3116 w 4762"/>
                <a:gd name="T77" fmla="*/ 123 h 268"/>
                <a:gd name="T78" fmla="*/ 2950 w 4762"/>
                <a:gd name="T79" fmla="*/ 162 h 268"/>
                <a:gd name="T80" fmla="*/ 2770 w 4762"/>
                <a:gd name="T81" fmla="*/ 155 h 268"/>
                <a:gd name="T82" fmla="*/ 2546 w 4762"/>
                <a:gd name="T83" fmla="*/ 249 h 268"/>
                <a:gd name="T84" fmla="*/ 2294 w 4762"/>
                <a:gd name="T85" fmla="*/ 4 h 268"/>
                <a:gd name="T86" fmla="*/ 2116 w 4762"/>
                <a:gd name="T87" fmla="*/ 134 h 268"/>
                <a:gd name="T88" fmla="*/ 1595 w 4762"/>
                <a:gd name="T89" fmla="*/ 181 h 268"/>
                <a:gd name="T90" fmla="*/ 1569 w 4762"/>
                <a:gd name="T91" fmla="*/ 185 h 268"/>
                <a:gd name="T92" fmla="*/ 1476 w 4762"/>
                <a:gd name="T93" fmla="*/ 152 h 268"/>
                <a:gd name="T94" fmla="*/ 1465 w 4762"/>
                <a:gd name="T95" fmla="*/ 139 h 268"/>
                <a:gd name="T96" fmla="*/ 1392 w 4762"/>
                <a:gd name="T97" fmla="*/ 89 h 268"/>
                <a:gd name="T98" fmla="*/ 1163 w 4762"/>
                <a:gd name="T99" fmla="*/ 206 h 268"/>
                <a:gd name="T100" fmla="*/ 688 w 4762"/>
                <a:gd name="T101" fmla="*/ 169 h 268"/>
                <a:gd name="T102" fmla="*/ 424 w 4762"/>
                <a:gd name="T103" fmla="*/ 159 h 268"/>
                <a:gd name="T104" fmla="*/ 311 w 4762"/>
                <a:gd name="T105" fmla="*/ 149 h 268"/>
                <a:gd name="T106" fmla="*/ 281 w 4762"/>
                <a:gd name="T107" fmla="*/ 107 h 268"/>
                <a:gd name="T108" fmla="*/ 189 w 4762"/>
                <a:gd name="T109" fmla="*/ 71 h 268"/>
                <a:gd name="T110" fmla="*/ 54 w 4762"/>
                <a:gd name="T111" fmla="*/ 227 h 268"/>
                <a:gd name="T112" fmla="*/ 1 w 4762"/>
                <a:gd name="T113" fmla="*/ 13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62" h="268">
                  <a:moveTo>
                    <a:pt x="0" y="133"/>
                  </a:moveTo>
                  <a:cubicBezTo>
                    <a:pt x="0" y="133"/>
                    <a:pt x="1" y="133"/>
                    <a:pt x="1" y="133"/>
                  </a:cubicBezTo>
                  <a:cubicBezTo>
                    <a:pt x="16" y="133"/>
                    <a:pt x="26" y="144"/>
                    <a:pt x="25" y="177"/>
                  </a:cubicBezTo>
                  <a:cubicBezTo>
                    <a:pt x="25" y="199"/>
                    <a:pt x="28" y="212"/>
                    <a:pt x="34" y="219"/>
                  </a:cubicBezTo>
                  <a:cubicBezTo>
                    <a:pt x="39" y="225"/>
                    <a:pt x="45" y="226"/>
                    <a:pt x="53" y="225"/>
                  </a:cubicBezTo>
                  <a:cubicBezTo>
                    <a:pt x="61" y="223"/>
                    <a:pt x="70" y="218"/>
                    <a:pt x="79" y="211"/>
                  </a:cubicBezTo>
                  <a:cubicBezTo>
                    <a:pt x="110" y="188"/>
                    <a:pt x="143" y="141"/>
                    <a:pt x="155" y="108"/>
                  </a:cubicBezTo>
                  <a:cubicBezTo>
                    <a:pt x="161" y="90"/>
                    <a:pt x="173" y="77"/>
                    <a:pt x="187" y="68"/>
                  </a:cubicBezTo>
                  <a:cubicBezTo>
                    <a:pt x="198" y="62"/>
                    <a:pt x="211" y="58"/>
                    <a:pt x="223" y="58"/>
                  </a:cubicBezTo>
                  <a:cubicBezTo>
                    <a:pt x="236" y="58"/>
                    <a:pt x="248" y="62"/>
                    <a:pt x="259" y="69"/>
                  </a:cubicBezTo>
                  <a:cubicBezTo>
                    <a:pt x="270" y="77"/>
                    <a:pt x="279" y="89"/>
                    <a:pt x="284" y="106"/>
                  </a:cubicBezTo>
                  <a:cubicBezTo>
                    <a:pt x="284" y="106"/>
                    <a:pt x="284" y="106"/>
                    <a:pt x="284" y="106"/>
                  </a:cubicBezTo>
                  <a:cubicBezTo>
                    <a:pt x="284" y="106"/>
                    <a:pt x="284" y="106"/>
                    <a:pt x="284" y="106"/>
                  </a:cubicBezTo>
                  <a:cubicBezTo>
                    <a:pt x="285" y="111"/>
                    <a:pt x="295" y="131"/>
                    <a:pt x="313" y="147"/>
                  </a:cubicBezTo>
                  <a:cubicBezTo>
                    <a:pt x="331" y="164"/>
                    <a:pt x="358" y="177"/>
                    <a:pt x="396" y="166"/>
                  </a:cubicBezTo>
                  <a:cubicBezTo>
                    <a:pt x="400" y="165"/>
                    <a:pt x="403" y="164"/>
                    <a:pt x="406" y="162"/>
                  </a:cubicBezTo>
                  <a:cubicBezTo>
                    <a:pt x="412" y="160"/>
                    <a:pt x="417" y="158"/>
                    <a:pt x="423" y="156"/>
                  </a:cubicBezTo>
                  <a:cubicBezTo>
                    <a:pt x="470" y="138"/>
                    <a:pt x="545" y="109"/>
                    <a:pt x="586" y="108"/>
                  </a:cubicBezTo>
                  <a:cubicBezTo>
                    <a:pt x="605" y="108"/>
                    <a:pt x="616" y="113"/>
                    <a:pt x="616" y="128"/>
                  </a:cubicBezTo>
                  <a:cubicBezTo>
                    <a:pt x="617" y="158"/>
                    <a:pt x="645" y="166"/>
                    <a:pt x="688" y="166"/>
                  </a:cubicBezTo>
                  <a:cubicBezTo>
                    <a:pt x="718" y="165"/>
                    <a:pt x="755" y="161"/>
                    <a:pt x="795" y="155"/>
                  </a:cubicBezTo>
                  <a:cubicBezTo>
                    <a:pt x="885" y="144"/>
                    <a:pt x="989" y="130"/>
                    <a:pt x="1054" y="164"/>
                  </a:cubicBezTo>
                  <a:cubicBezTo>
                    <a:pt x="1091" y="183"/>
                    <a:pt x="1128" y="201"/>
                    <a:pt x="1163" y="203"/>
                  </a:cubicBezTo>
                  <a:cubicBezTo>
                    <a:pt x="1198" y="204"/>
                    <a:pt x="1231" y="189"/>
                    <a:pt x="1260" y="143"/>
                  </a:cubicBezTo>
                  <a:cubicBezTo>
                    <a:pt x="1284" y="107"/>
                    <a:pt x="1312" y="90"/>
                    <a:pt x="1340" y="84"/>
                  </a:cubicBezTo>
                  <a:cubicBezTo>
                    <a:pt x="1358" y="80"/>
                    <a:pt x="1376" y="82"/>
                    <a:pt x="1393" y="86"/>
                  </a:cubicBezTo>
                  <a:cubicBezTo>
                    <a:pt x="1409" y="90"/>
                    <a:pt x="1424" y="97"/>
                    <a:pt x="1437" y="105"/>
                  </a:cubicBezTo>
                  <a:cubicBezTo>
                    <a:pt x="1454" y="116"/>
                    <a:pt x="1465" y="129"/>
                    <a:pt x="1467" y="137"/>
                  </a:cubicBezTo>
                  <a:cubicBezTo>
                    <a:pt x="1471" y="142"/>
                    <a:pt x="1474" y="146"/>
                    <a:pt x="1478" y="150"/>
                  </a:cubicBezTo>
                  <a:cubicBezTo>
                    <a:pt x="1482" y="154"/>
                    <a:pt x="1487" y="158"/>
                    <a:pt x="1491" y="161"/>
                  </a:cubicBezTo>
                  <a:cubicBezTo>
                    <a:pt x="1514" y="178"/>
                    <a:pt x="1542" y="185"/>
                    <a:pt x="1569" y="183"/>
                  </a:cubicBezTo>
                  <a:cubicBezTo>
                    <a:pt x="1569" y="183"/>
                    <a:pt x="1569" y="183"/>
                    <a:pt x="1569" y="183"/>
                  </a:cubicBezTo>
                  <a:cubicBezTo>
                    <a:pt x="1573" y="182"/>
                    <a:pt x="1578" y="182"/>
                    <a:pt x="1582" y="181"/>
                  </a:cubicBezTo>
                  <a:cubicBezTo>
                    <a:pt x="1586" y="180"/>
                    <a:pt x="1590" y="179"/>
                    <a:pt x="1594" y="178"/>
                  </a:cubicBezTo>
                  <a:cubicBezTo>
                    <a:pt x="1614" y="172"/>
                    <a:pt x="1634" y="161"/>
                    <a:pt x="1649" y="145"/>
                  </a:cubicBezTo>
                  <a:cubicBezTo>
                    <a:pt x="1649" y="144"/>
                    <a:pt x="1649" y="144"/>
                    <a:pt x="1649" y="144"/>
                  </a:cubicBezTo>
                  <a:cubicBezTo>
                    <a:pt x="1742" y="59"/>
                    <a:pt x="1806" y="107"/>
                    <a:pt x="1869" y="156"/>
                  </a:cubicBezTo>
                  <a:cubicBezTo>
                    <a:pt x="1938" y="209"/>
                    <a:pt x="2007" y="261"/>
                    <a:pt x="2114" y="133"/>
                  </a:cubicBezTo>
                  <a:cubicBezTo>
                    <a:pt x="2153" y="73"/>
                    <a:pt x="2190" y="36"/>
                    <a:pt x="2225" y="17"/>
                  </a:cubicBezTo>
                  <a:cubicBezTo>
                    <a:pt x="2249" y="5"/>
                    <a:pt x="2272" y="0"/>
                    <a:pt x="2294" y="2"/>
                  </a:cubicBezTo>
                  <a:cubicBezTo>
                    <a:pt x="2316" y="3"/>
                    <a:pt x="2337" y="11"/>
                    <a:pt x="2357" y="23"/>
                  </a:cubicBezTo>
                  <a:cubicBezTo>
                    <a:pt x="2396" y="49"/>
                    <a:pt x="2430" y="93"/>
                    <a:pt x="2458" y="144"/>
                  </a:cubicBezTo>
                  <a:cubicBezTo>
                    <a:pt x="2484" y="194"/>
                    <a:pt x="2515" y="228"/>
                    <a:pt x="2547" y="247"/>
                  </a:cubicBezTo>
                  <a:cubicBezTo>
                    <a:pt x="2569" y="259"/>
                    <a:pt x="2591" y="265"/>
                    <a:pt x="2612" y="265"/>
                  </a:cubicBezTo>
                  <a:cubicBezTo>
                    <a:pt x="2634" y="265"/>
                    <a:pt x="2656" y="259"/>
                    <a:pt x="2676" y="248"/>
                  </a:cubicBezTo>
                  <a:cubicBezTo>
                    <a:pt x="2710" y="230"/>
                    <a:pt x="2741" y="198"/>
                    <a:pt x="2767" y="154"/>
                  </a:cubicBezTo>
                  <a:cubicBezTo>
                    <a:pt x="2797" y="102"/>
                    <a:pt x="2840" y="119"/>
                    <a:pt x="2887" y="139"/>
                  </a:cubicBezTo>
                  <a:cubicBezTo>
                    <a:pt x="2897" y="143"/>
                    <a:pt x="2907" y="147"/>
                    <a:pt x="2917" y="151"/>
                  </a:cubicBezTo>
                  <a:cubicBezTo>
                    <a:pt x="2927" y="154"/>
                    <a:pt x="2938" y="157"/>
                    <a:pt x="2950" y="159"/>
                  </a:cubicBezTo>
                  <a:cubicBezTo>
                    <a:pt x="2963" y="161"/>
                    <a:pt x="2976" y="162"/>
                    <a:pt x="2992" y="162"/>
                  </a:cubicBezTo>
                  <a:cubicBezTo>
                    <a:pt x="3031" y="161"/>
                    <a:pt x="3064" y="145"/>
                    <a:pt x="3091" y="132"/>
                  </a:cubicBezTo>
                  <a:cubicBezTo>
                    <a:pt x="3099" y="128"/>
                    <a:pt x="3107" y="124"/>
                    <a:pt x="3115" y="121"/>
                  </a:cubicBezTo>
                  <a:cubicBezTo>
                    <a:pt x="3146" y="108"/>
                    <a:pt x="3170" y="108"/>
                    <a:pt x="3190" y="156"/>
                  </a:cubicBezTo>
                  <a:cubicBezTo>
                    <a:pt x="3198" y="175"/>
                    <a:pt x="3210" y="187"/>
                    <a:pt x="3224" y="194"/>
                  </a:cubicBezTo>
                  <a:cubicBezTo>
                    <a:pt x="3231" y="197"/>
                    <a:pt x="3239" y="199"/>
                    <a:pt x="3247" y="199"/>
                  </a:cubicBezTo>
                  <a:cubicBezTo>
                    <a:pt x="3255" y="199"/>
                    <a:pt x="3263" y="198"/>
                    <a:pt x="3270" y="195"/>
                  </a:cubicBezTo>
                  <a:cubicBezTo>
                    <a:pt x="3285" y="189"/>
                    <a:pt x="3298" y="176"/>
                    <a:pt x="3307" y="157"/>
                  </a:cubicBezTo>
                  <a:cubicBezTo>
                    <a:pt x="3317" y="135"/>
                    <a:pt x="3336" y="101"/>
                    <a:pt x="3359" y="87"/>
                  </a:cubicBezTo>
                  <a:cubicBezTo>
                    <a:pt x="3382" y="72"/>
                    <a:pt x="3410" y="77"/>
                    <a:pt x="3438" y="132"/>
                  </a:cubicBezTo>
                  <a:cubicBezTo>
                    <a:pt x="3444" y="145"/>
                    <a:pt x="3456" y="155"/>
                    <a:pt x="3469" y="161"/>
                  </a:cubicBezTo>
                  <a:cubicBezTo>
                    <a:pt x="3477" y="165"/>
                    <a:pt x="3486" y="168"/>
                    <a:pt x="3494" y="168"/>
                  </a:cubicBezTo>
                  <a:cubicBezTo>
                    <a:pt x="3502" y="168"/>
                    <a:pt x="3510" y="167"/>
                    <a:pt x="3517" y="164"/>
                  </a:cubicBezTo>
                  <a:cubicBezTo>
                    <a:pt x="3524" y="160"/>
                    <a:pt x="3530" y="154"/>
                    <a:pt x="3534" y="146"/>
                  </a:cubicBezTo>
                  <a:cubicBezTo>
                    <a:pt x="3548" y="117"/>
                    <a:pt x="3635" y="130"/>
                    <a:pt x="3731" y="145"/>
                  </a:cubicBezTo>
                  <a:cubicBezTo>
                    <a:pt x="3845" y="163"/>
                    <a:pt x="3971" y="182"/>
                    <a:pt x="4002" y="138"/>
                  </a:cubicBezTo>
                  <a:cubicBezTo>
                    <a:pt x="4002" y="138"/>
                    <a:pt x="4002" y="138"/>
                    <a:pt x="4002" y="138"/>
                  </a:cubicBezTo>
                  <a:cubicBezTo>
                    <a:pt x="4002" y="137"/>
                    <a:pt x="4003" y="136"/>
                    <a:pt x="4004" y="135"/>
                  </a:cubicBezTo>
                  <a:cubicBezTo>
                    <a:pt x="4024" y="110"/>
                    <a:pt x="4079" y="103"/>
                    <a:pt x="4139" y="109"/>
                  </a:cubicBezTo>
                  <a:cubicBezTo>
                    <a:pt x="4198" y="115"/>
                    <a:pt x="4262" y="133"/>
                    <a:pt x="4300" y="159"/>
                  </a:cubicBezTo>
                  <a:cubicBezTo>
                    <a:pt x="4304" y="162"/>
                    <a:pt x="4307" y="164"/>
                    <a:pt x="4310" y="166"/>
                  </a:cubicBezTo>
                  <a:cubicBezTo>
                    <a:pt x="4310" y="166"/>
                    <a:pt x="4310" y="166"/>
                    <a:pt x="4310" y="166"/>
                  </a:cubicBezTo>
                  <a:cubicBezTo>
                    <a:pt x="4310" y="166"/>
                    <a:pt x="4310" y="166"/>
                    <a:pt x="4310" y="166"/>
                  </a:cubicBezTo>
                  <a:cubicBezTo>
                    <a:pt x="4311" y="168"/>
                    <a:pt x="4313" y="169"/>
                    <a:pt x="4316" y="170"/>
                  </a:cubicBezTo>
                  <a:cubicBezTo>
                    <a:pt x="4319" y="171"/>
                    <a:pt x="4322" y="172"/>
                    <a:pt x="4326" y="173"/>
                  </a:cubicBezTo>
                  <a:cubicBezTo>
                    <a:pt x="4347" y="177"/>
                    <a:pt x="4381" y="177"/>
                    <a:pt x="4412" y="166"/>
                  </a:cubicBezTo>
                  <a:cubicBezTo>
                    <a:pt x="4420" y="164"/>
                    <a:pt x="4428" y="160"/>
                    <a:pt x="4436" y="157"/>
                  </a:cubicBezTo>
                  <a:cubicBezTo>
                    <a:pt x="4444" y="153"/>
                    <a:pt x="4452" y="149"/>
                    <a:pt x="4461" y="144"/>
                  </a:cubicBezTo>
                  <a:cubicBezTo>
                    <a:pt x="4485" y="130"/>
                    <a:pt x="4505" y="120"/>
                    <a:pt x="4522" y="113"/>
                  </a:cubicBezTo>
                  <a:cubicBezTo>
                    <a:pt x="4539" y="106"/>
                    <a:pt x="4552" y="102"/>
                    <a:pt x="4563" y="101"/>
                  </a:cubicBezTo>
                  <a:cubicBezTo>
                    <a:pt x="4582" y="97"/>
                    <a:pt x="4589" y="108"/>
                    <a:pt x="4599" y="122"/>
                  </a:cubicBezTo>
                  <a:cubicBezTo>
                    <a:pt x="4612" y="141"/>
                    <a:pt x="4630" y="166"/>
                    <a:pt x="4690" y="169"/>
                  </a:cubicBezTo>
                  <a:cubicBezTo>
                    <a:pt x="4732" y="171"/>
                    <a:pt x="4739" y="156"/>
                    <a:pt x="4748" y="140"/>
                  </a:cubicBezTo>
                  <a:cubicBezTo>
                    <a:pt x="4749" y="137"/>
                    <a:pt x="4750" y="135"/>
                    <a:pt x="4751" y="133"/>
                  </a:cubicBezTo>
                  <a:cubicBezTo>
                    <a:pt x="4755" y="127"/>
                    <a:pt x="4758" y="122"/>
                    <a:pt x="4762" y="118"/>
                  </a:cubicBezTo>
                  <a:cubicBezTo>
                    <a:pt x="4762" y="122"/>
                    <a:pt x="4762" y="122"/>
                    <a:pt x="4762" y="122"/>
                  </a:cubicBezTo>
                  <a:cubicBezTo>
                    <a:pt x="4759" y="126"/>
                    <a:pt x="4756" y="130"/>
                    <a:pt x="4754" y="134"/>
                  </a:cubicBezTo>
                  <a:cubicBezTo>
                    <a:pt x="4753" y="137"/>
                    <a:pt x="4752" y="139"/>
                    <a:pt x="4750" y="141"/>
                  </a:cubicBezTo>
                  <a:cubicBezTo>
                    <a:pt x="4742" y="158"/>
                    <a:pt x="4733" y="174"/>
                    <a:pt x="4690" y="172"/>
                  </a:cubicBezTo>
                  <a:cubicBezTo>
                    <a:pt x="4628" y="169"/>
                    <a:pt x="4610" y="143"/>
                    <a:pt x="4597" y="123"/>
                  </a:cubicBezTo>
                  <a:cubicBezTo>
                    <a:pt x="4588" y="110"/>
                    <a:pt x="4581" y="100"/>
                    <a:pt x="4564" y="103"/>
                  </a:cubicBezTo>
                  <a:cubicBezTo>
                    <a:pt x="4553" y="105"/>
                    <a:pt x="4540" y="109"/>
                    <a:pt x="4523" y="116"/>
                  </a:cubicBezTo>
                  <a:cubicBezTo>
                    <a:pt x="4506" y="123"/>
                    <a:pt x="4486" y="133"/>
                    <a:pt x="4462" y="146"/>
                  </a:cubicBezTo>
                  <a:cubicBezTo>
                    <a:pt x="4453" y="151"/>
                    <a:pt x="4445" y="156"/>
                    <a:pt x="4437" y="159"/>
                  </a:cubicBezTo>
                  <a:cubicBezTo>
                    <a:pt x="4429" y="163"/>
                    <a:pt x="4421" y="166"/>
                    <a:pt x="4413" y="169"/>
                  </a:cubicBezTo>
                  <a:cubicBezTo>
                    <a:pt x="4381" y="179"/>
                    <a:pt x="4347" y="180"/>
                    <a:pt x="4326" y="175"/>
                  </a:cubicBezTo>
                  <a:cubicBezTo>
                    <a:pt x="4322" y="175"/>
                    <a:pt x="4318" y="174"/>
                    <a:pt x="4315" y="172"/>
                  </a:cubicBezTo>
                  <a:cubicBezTo>
                    <a:pt x="4312" y="171"/>
                    <a:pt x="4309" y="170"/>
                    <a:pt x="4308" y="169"/>
                  </a:cubicBezTo>
                  <a:cubicBezTo>
                    <a:pt x="4308" y="169"/>
                    <a:pt x="4308" y="169"/>
                    <a:pt x="4308" y="169"/>
                  </a:cubicBezTo>
                  <a:cubicBezTo>
                    <a:pt x="4308" y="169"/>
                    <a:pt x="4308" y="169"/>
                    <a:pt x="4308" y="169"/>
                  </a:cubicBezTo>
                  <a:cubicBezTo>
                    <a:pt x="4308" y="169"/>
                    <a:pt x="4308" y="169"/>
                    <a:pt x="4308" y="169"/>
                  </a:cubicBezTo>
                  <a:cubicBezTo>
                    <a:pt x="4305" y="166"/>
                    <a:pt x="4302" y="164"/>
                    <a:pt x="4299" y="162"/>
                  </a:cubicBezTo>
                  <a:cubicBezTo>
                    <a:pt x="4261" y="136"/>
                    <a:pt x="4197" y="118"/>
                    <a:pt x="4138" y="112"/>
                  </a:cubicBezTo>
                  <a:cubicBezTo>
                    <a:pt x="4080" y="106"/>
                    <a:pt x="4025" y="113"/>
                    <a:pt x="4006" y="137"/>
                  </a:cubicBezTo>
                  <a:cubicBezTo>
                    <a:pt x="4005" y="138"/>
                    <a:pt x="4005" y="138"/>
                    <a:pt x="4004" y="139"/>
                  </a:cubicBezTo>
                  <a:cubicBezTo>
                    <a:pt x="3972" y="186"/>
                    <a:pt x="3845" y="166"/>
                    <a:pt x="3731" y="148"/>
                  </a:cubicBezTo>
                  <a:cubicBezTo>
                    <a:pt x="3636" y="133"/>
                    <a:pt x="3550" y="120"/>
                    <a:pt x="3537" y="147"/>
                  </a:cubicBezTo>
                  <a:cubicBezTo>
                    <a:pt x="3533" y="156"/>
                    <a:pt x="3526" y="162"/>
                    <a:pt x="3519" y="166"/>
                  </a:cubicBezTo>
                  <a:cubicBezTo>
                    <a:pt x="3511" y="170"/>
                    <a:pt x="3503" y="171"/>
                    <a:pt x="3494" y="171"/>
                  </a:cubicBezTo>
                  <a:cubicBezTo>
                    <a:pt x="3485" y="170"/>
                    <a:pt x="3476" y="168"/>
                    <a:pt x="3468" y="164"/>
                  </a:cubicBezTo>
                  <a:cubicBezTo>
                    <a:pt x="3454" y="157"/>
                    <a:pt x="3442" y="146"/>
                    <a:pt x="3435" y="133"/>
                  </a:cubicBezTo>
                  <a:cubicBezTo>
                    <a:pt x="3408" y="80"/>
                    <a:pt x="3382" y="75"/>
                    <a:pt x="3360" y="89"/>
                  </a:cubicBezTo>
                  <a:cubicBezTo>
                    <a:pt x="3338" y="103"/>
                    <a:pt x="3320" y="136"/>
                    <a:pt x="3310" y="158"/>
                  </a:cubicBezTo>
                  <a:cubicBezTo>
                    <a:pt x="3301" y="178"/>
                    <a:pt x="3287" y="191"/>
                    <a:pt x="3271" y="197"/>
                  </a:cubicBezTo>
                  <a:cubicBezTo>
                    <a:pt x="3263" y="201"/>
                    <a:pt x="3255" y="202"/>
                    <a:pt x="3247" y="202"/>
                  </a:cubicBezTo>
                  <a:cubicBezTo>
                    <a:pt x="3239" y="202"/>
                    <a:pt x="3231" y="200"/>
                    <a:pt x="3223" y="196"/>
                  </a:cubicBezTo>
                  <a:cubicBezTo>
                    <a:pt x="3208" y="190"/>
                    <a:pt x="3195" y="177"/>
                    <a:pt x="3187" y="157"/>
                  </a:cubicBezTo>
                  <a:cubicBezTo>
                    <a:pt x="3168" y="111"/>
                    <a:pt x="3146" y="111"/>
                    <a:pt x="3116" y="123"/>
                  </a:cubicBezTo>
                  <a:cubicBezTo>
                    <a:pt x="3108" y="126"/>
                    <a:pt x="3100" y="130"/>
                    <a:pt x="3092" y="134"/>
                  </a:cubicBezTo>
                  <a:cubicBezTo>
                    <a:pt x="3065" y="147"/>
                    <a:pt x="3032" y="163"/>
                    <a:pt x="2992" y="165"/>
                  </a:cubicBezTo>
                  <a:cubicBezTo>
                    <a:pt x="2976" y="165"/>
                    <a:pt x="2962" y="164"/>
                    <a:pt x="2950" y="162"/>
                  </a:cubicBezTo>
                  <a:cubicBezTo>
                    <a:pt x="2937" y="160"/>
                    <a:pt x="2926" y="157"/>
                    <a:pt x="2916" y="153"/>
                  </a:cubicBezTo>
                  <a:cubicBezTo>
                    <a:pt x="2906" y="150"/>
                    <a:pt x="2896" y="146"/>
                    <a:pt x="2886" y="141"/>
                  </a:cubicBezTo>
                  <a:cubicBezTo>
                    <a:pt x="2840" y="122"/>
                    <a:pt x="2799" y="106"/>
                    <a:pt x="2770" y="155"/>
                  </a:cubicBezTo>
                  <a:cubicBezTo>
                    <a:pt x="2744" y="200"/>
                    <a:pt x="2712" y="233"/>
                    <a:pt x="2678" y="251"/>
                  </a:cubicBezTo>
                  <a:cubicBezTo>
                    <a:pt x="2656" y="262"/>
                    <a:pt x="2634" y="268"/>
                    <a:pt x="2612" y="268"/>
                  </a:cubicBezTo>
                  <a:cubicBezTo>
                    <a:pt x="2590" y="268"/>
                    <a:pt x="2568" y="262"/>
                    <a:pt x="2546" y="249"/>
                  </a:cubicBezTo>
                  <a:cubicBezTo>
                    <a:pt x="2513" y="230"/>
                    <a:pt x="2482" y="196"/>
                    <a:pt x="2455" y="146"/>
                  </a:cubicBezTo>
                  <a:cubicBezTo>
                    <a:pt x="2428" y="95"/>
                    <a:pt x="2394" y="51"/>
                    <a:pt x="2355" y="26"/>
                  </a:cubicBezTo>
                  <a:cubicBezTo>
                    <a:pt x="2336" y="14"/>
                    <a:pt x="2315" y="6"/>
                    <a:pt x="2294" y="4"/>
                  </a:cubicBezTo>
                  <a:cubicBezTo>
                    <a:pt x="2272" y="3"/>
                    <a:pt x="2250" y="8"/>
                    <a:pt x="2227" y="20"/>
                  </a:cubicBezTo>
                  <a:cubicBezTo>
                    <a:pt x="2192" y="39"/>
                    <a:pt x="2155" y="75"/>
                    <a:pt x="2117" y="134"/>
                  </a:cubicBezTo>
                  <a:cubicBezTo>
                    <a:pt x="2116" y="134"/>
                    <a:pt x="2116" y="134"/>
                    <a:pt x="2116" y="134"/>
                  </a:cubicBezTo>
                  <a:cubicBezTo>
                    <a:pt x="2008" y="265"/>
                    <a:pt x="1938" y="212"/>
                    <a:pt x="1867" y="158"/>
                  </a:cubicBezTo>
                  <a:cubicBezTo>
                    <a:pt x="1805" y="110"/>
                    <a:pt x="1742" y="62"/>
                    <a:pt x="1651" y="146"/>
                  </a:cubicBezTo>
                  <a:cubicBezTo>
                    <a:pt x="1635" y="163"/>
                    <a:pt x="1616" y="175"/>
                    <a:pt x="1595" y="181"/>
                  </a:cubicBezTo>
                  <a:cubicBezTo>
                    <a:pt x="1590" y="182"/>
                    <a:pt x="1586" y="183"/>
                    <a:pt x="1582" y="184"/>
                  </a:cubicBezTo>
                  <a:cubicBezTo>
                    <a:pt x="1578" y="185"/>
                    <a:pt x="1574" y="185"/>
                    <a:pt x="1569" y="185"/>
                  </a:cubicBezTo>
                  <a:cubicBezTo>
                    <a:pt x="1569" y="185"/>
                    <a:pt x="1569" y="185"/>
                    <a:pt x="1569" y="185"/>
                  </a:cubicBezTo>
                  <a:cubicBezTo>
                    <a:pt x="1569" y="185"/>
                    <a:pt x="1569" y="185"/>
                    <a:pt x="1569" y="185"/>
                  </a:cubicBezTo>
                  <a:cubicBezTo>
                    <a:pt x="1541" y="188"/>
                    <a:pt x="1513" y="181"/>
                    <a:pt x="1489" y="164"/>
                  </a:cubicBezTo>
                  <a:cubicBezTo>
                    <a:pt x="1485" y="160"/>
                    <a:pt x="1480" y="156"/>
                    <a:pt x="1476" y="152"/>
                  </a:cubicBezTo>
                  <a:cubicBezTo>
                    <a:pt x="1472" y="148"/>
                    <a:pt x="1468" y="144"/>
                    <a:pt x="1465" y="139"/>
                  </a:cubicBezTo>
                  <a:cubicBezTo>
                    <a:pt x="1465" y="139"/>
                    <a:pt x="1465" y="139"/>
                    <a:pt x="1465" y="139"/>
                  </a:cubicBezTo>
                  <a:cubicBezTo>
                    <a:pt x="1465" y="139"/>
                    <a:pt x="1465" y="139"/>
                    <a:pt x="1465" y="139"/>
                  </a:cubicBezTo>
                  <a:cubicBezTo>
                    <a:pt x="1464" y="138"/>
                    <a:pt x="1464" y="138"/>
                    <a:pt x="1464" y="138"/>
                  </a:cubicBezTo>
                  <a:cubicBezTo>
                    <a:pt x="1463" y="130"/>
                    <a:pt x="1452" y="118"/>
                    <a:pt x="1435" y="107"/>
                  </a:cubicBezTo>
                  <a:cubicBezTo>
                    <a:pt x="1423" y="100"/>
                    <a:pt x="1408" y="93"/>
                    <a:pt x="1392" y="89"/>
                  </a:cubicBezTo>
                  <a:cubicBezTo>
                    <a:pt x="1376" y="85"/>
                    <a:pt x="1358" y="83"/>
                    <a:pt x="1340" y="87"/>
                  </a:cubicBezTo>
                  <a:cubicBezTo>
                    <a:pt x="1313" y="92"/>
                    <a:pt x="1286" y="109"/>
                    <a:pt x="1263" y="145"/>
                  </a:cubicBezTo>
                  <a:cubicBezTo>
                    <a:pt x="1232" y="192"/>
                    <a:pt x="1199" y="207"/>
                    <a:pt x="1163" y="206"/>
                  </a:cubicBezTo>
                  <a:cubicBezTo>
                    <a:pt x="1128" y="204"/>
                    <a:pt x="1090" y="186"/>
                    <a:pt x="1052" y="166"/>
                  </a:cubicBezTo>
                  <a:cubicBezTo>
                    <a:pt x="988" y="133"/>
                    <a:pt x="885" y="147"/>
                    <a:pt x="795" y="158"/>
                  </a:cubicBezTo>
                  <a:cubicBezTo>
                    <a:pt x="756" y="163"/>
                    <a:pt x="719" y="168"/>
                    <a:pt x="688" y="169"/>
                  </a:cubicBezTo>
                  <a:cubicBezTo>
                    <a:pt x="644" y="169"/>
                    <a:pt x="614" y="160"/>
                    <a:pt x="614" y="128"/>
                  </a:cubicBezTo>
                  <a:cubicBezTo>
                    <a:pt x="614" y="115"/>
                    <a:pt x="603" y="111"/>
                    <a:pt x="586" y="111"/>
                  </a:cubicBezTo>
                  <a:cubicBezTo>
                    <a:pt x="546" y="112"/>
                    <a:pt x="471" y="141"/>
                    <a:pt x="424" y="159"/>
                  </a:cubicBezTo>
                  <a:cubicBezTo>
                    <a:pt x="418" y="161"/>
                    <a:pt x="412" y="163"/>
                    <a:pt x="407" y="165"/>
                  </a:cubicBezTo>
                  <a:cubicBezTo>
                    <a:pt x="404" y="166"/>
                    <a:pt x="400" y="168"/>
                    <a:pt x="397" y="168"/>
                  </a:cubicBezTo>
                  <a:cubicBezTo>
                    <a:pt x="358" y="180"/>
                    <a:pt x="330" y="167"/>
                    <a:pt x="311" y="149"/>
                  </a:cubicBezTo>
                  <a:cubicBezTo>
                    <a:pt x="292" y="133"/>
                    <a:pt x="283" y="112"/>
                    <a:pt x="281" y="107"/>
                  </a:cubicBezTo>
                  <a:cubicBezTo>
                    <a:pt x="281" y="107"/>
                    <a:pt x="281" y="107"/>
                    <a:pt x="281" y="107"/>
                  </a:cubicBezTo>
                  <a:cubicBezTo>
                    <a:pt x="281" y="107"/>
                    <a:pt x="281" y="107"/>
                    <a:pt x="281" y="107"/>
                  </a:cubicBezTo>
                  <a:cubicBezTo>
                    <a:pt x="276" y="90"/>
                    <a:pt x="268" y="79"/>
                    <a:pt x="257" y="71"/>
                  </a:cubicBezTo>
                  <a:cubicBezTo>
                    <a:pt x="247" y="64"/>
                    <a:pt x="235" y="61"/>
                    <a:pt x="223" y="61"/>
                  </a:cubicBezTo>
                  <a:cubicBezTo>
                    <a:pt x="212" y="61"/>
                    <a:pt x="199" y="64"/>
                    <a:pt x="189" y="71"/>
                  </a:cubicBezTo>
                  <a:cubicBezTo>
                    <a:pt x="175" y="79"/>
                    <a:pt x="164" y="92"/>
                    <a:pt x="158" y="109"/>
                  </a:cubicBezTo>
                  <a:cubicBezTo>
                    <a:pt x="146" y="143"/>
                    <a:pt x="112" y="190"/>
                    <a:pt x="81" y="213"/>
                  </a:cubicBezTo>
                  <a:cubicBezTo>
                    <a:pt x="71" y="221"/>
                    <a:pt x="62" y="226"/>
                    <a:pt x="54" y="227"/>
                  </a:cubicBezTo>
                  <a:cubicBezTo>
                    <a:pt x="45" y="229"/>
                    <a:pt x="37" y="227"/>
                    <a:pt x="32" y="221"/>
                  </a:cubicBezTo>
                  <a:cubicBezTo>
                    <a:pt x="26" y="213"/>
                    <a:pt x="22" y="199"/>
                    <a:pt x="22" y="177"/>
                  </a:cubicBezTo>
                  <a:cubicBezTo>
                    <a:pt x="23" y="147"/>
                    <a:pt x="14" y="136"/>
                    <a:pt x="1" y="136"/>
                  </a:cubicBezTo>
                  <a:cubicBezTo>
                    <a:pt x="1" y="136"/>
                    <a:pt x="0" y="136"/>
                    <a:pt x="0" y="136"/>
                  </a:cubicBezTo>
                  <a:lnTo>
                    <a:pt x="0" y="133"/>
                  </a:lnTo>
                  <a:close/>
                </a:path>
              </a:pathLst>
            </a:custGeom>
            <a:solidFill>
              <a:srgbClr val="BAE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p:cNvSpPr>
              <a:spLocks/>
            </p:cNvSpPr>
            <p:nvPr/>
          </p:nvSpPr>
          <p:spPr bwMode="auto">
            <a:xfrm>
              <a:off x="2798730" y="2276151"/>
              <a:ext cx="8261351" cy="463550"/>
            </a:xfrm>
            <a:custGeom>
              <a:avLst/>
              <a:gdLst>
                <a:gd name="T0" fmla="*/ 60 w 4762"/>
                <a:gd name="T1" fmla="*/ 256 h 269"/>
                <a:gd name="T2" fmla="*/ 267 w 4762"/>
                <a:gd name="T3" fmla="*/ 136 h 269"/>
                <a:gd name="T4" fmla="*/ 317 w 4762"/>
                <a:gd name="T5" fmla="*/ 191 h 269"/>
                <a:gd name="T6" fmla="*/ 372 w 4762"/>
                <a:gd name="T7" fmla="*/ 181 h 269"/>
                <a:gd name="T8" fmla="*/ 582 w 4762"/>
                <a:gd name="T9" fmla="*/ 119 h 269"/>
                <a:gd name="T10" fmla="*/ 1019 w 4762"/>
                <a:gd name="T11" fmla="*/ 184 h 269"/>
                <a:gd name="T12" fmla="*/ 1292 w 4762"/>
                <a:gd name="T13" fmla="*/ 50 h 269"/>
                <a:gd name="T14" fmla="*/ 1433 w 4762"/>
                <a:gd name="T15" fmla="*/ 137 h 269"/>
                <a:gd name="T16" fmla="*/ 1535 w 4762"/>
                <a:gd name="T17" fmla="*/ 216 h 269"/>
                <a:gd name="T18" fmla="*/ 1559 w 4762"/>
                <a:gd name="T19" fmla="*/ 208 h 269"/>
                <a:gd name="T20" fmla="*/ 1763 w 4762"/>
                <a:gd name="T21" fmla="*/ 99 h 269"/>
                <a:gd name="T22" fmla="*/ 2122 w 4762"/>
                <a:gd name="T23" fmla="*/ 110 h 269"/>
                <a:gd name="T24" fmla="*/ 2423 w 4762"/>
                <a:gd name="T25" fmla="*/ 148 h 269"/>
                <a:gd name="T26" fmla="*/ 3090 w 4762"/>
                <a:gd name="T27" fmla="*/ 191 h 269"/>
                <a:gd name="T28" fmla="*/ 3272 w 4762"/>
                <a:gd name="T29" fmla="*/ 171 h 269"/>
                <a:gd name="T30" fmla="*/ 3337 w 4762"/>
                <a:gd name="T31" fmla="*/ 83 h 269"/>
                <a:gd name="T32" fmla="*/ 4275 w 4762"/>
                <a:gd name="T33" fmla="*/ 188 h 269"/>
                <a:gd name="T34" fmla="*/ 4282 w 4762"/>
                <a:gd name="T35" fmla="*/ 194 h 269"/>
                <a:gd name="T36" fmla="*/ 4401 w 4762"/>
                <a:gd name="T37" fmla="*/ 171 h 269"/>
                <a:gd name="T38" fmla="*/ 4529 w 4762"/>
                <a:gd name="T39" fmla="*/ 73 h 269"/>
                <a:gd name="T40" fmla="*/ 4737 w 4762"/>
                <a:gd name="T41" fmla="*/ 128 h 269"/>
                <a:gd name="T42" fmla="*/ 4762 w 4762"/>
                <a:gd name="T43" fmla="*/ 100 h 269"/>
                <a:gd name="T44" fmla="*/ 4655 w 4762"/>
                <a:gd name="T45" fmla="*/ 196 h 269"/>
                <a:gd name="T46" fmla="*/ 4489 w 4762"/>
                <a:gd name="T47" fmla="*/ 98 h 269"/>
                <a:gd name="T48" fmla="*/ 4379 w 4762"/>
                <a:gd name="T49" fmla="*/ 190 h 269"/>
                <a:gd name="T50" fmla="*/ 4273 w 4762"/>
                <a:gd name="T51" fmla="*/ 190 h 269"/>
                <a:gd name="T52" fmla="*/ 4273 w 4762"/>
                <a:gd name="T53" fmla="*/ 190 h 269"/>
                <a:gd name="T54" fmla="*/ 3335 w 4762"/>
                <a:gd name="T55" fmla="*/ 85 h 269"/>
                <a:gd name="T56" fmla="*/ 3275 w 4762"/>
                <a:gd name="T57" fmla="*/ 172 h 269"/>
                <a:gd name="T58" fmla="*/ 2700 w 4762"/>
                <a:gd name="T59" fmla="*/ 203 h 269"/>
                <a:gd name="T60" fmla="*/ 2189 w 4762"/>
                <a:gd name="T61" fmla="*/ 68 h 269"/>
                <a:gd name="T62" fmla="*/ 1987 w 4762"/>
                <a:gd name="T63" fmla="*/ 179 h 269"/>
                <a:gd name="T64" fmla="*/ 1617 w 4762"/>
                <a:gd name="T65" fmla="*/ 151 h 269"/>
                <a:gd name="T66" fmla="*/ 1535 w 4762"/>
                <a:gd name="T67" fmla="*/ 219 h 269"/>
                <a:gd name="T68" fmla="*/ 1441 w 4762"/>
                <a:gd name="T69" fmla="*/ 162 h 269"/>
                <a:gd name="T70" fmla="*/ 1430 w 4762"/>
                <a:gd name="T71" fmla="*/ 138 h 269"/>
                <a:gd name="T72" fmla="*/ 1342 w 4762"/>
                <a:gd name="T73" fmla="*/ 45 h 269"/>
                <a:gd name="T74" fmla="*/ 1129 w 4762"/>
                <a:gd name="T75" fmla="*/ 255 h 269"/>
                <a:gd name="T76" fmla="*/ 651 w 4762"/>
                <a:gd name="T77" fmla="*/ 190 h 269"/>
                <a:gd name="T78" fmla="*/ 390 w 4762"/>
                <a:gd name="T79" fmla="*/ 172 h 269"/>
                <a:gd name="T80" fmla="*/ 371 w 4762"/>
                <a:gd name="T81" fmla="*/ 185 h 269"/>
                <a:gd name="T82" fmla="*/ 276 w 4762"/>
                <a:gd name="T83" fmla="*/ 157 h 269"/>
                <a:gd name="T84" fmla="*/ 109 w 4762"/>
                <a:gd name="T85" fmla="*/ 152 h 269"/>
                <a:gd name="T86" fmla="*/ 0 w 4762"/>
                <a:gd name="T87" fmla="*/ 1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62" h="269">
                  <a:moveTo>
                    <a:pt x="0" y="177"/>
                  </a:moveTo>
                  <a:cubicBezTo>
                    <a:pt x="12" y="190"/>
                    <a:pt x="22" y="206"/>
                    <a:pt x="31" y="221"/>
                  </a:cubicBezTo>
                  <a:cubicBezTo>
                    <a:pt x="42" y="239"/>
                    <a:pt x="51" y="254"/>
                    <a:pt x="60" y="256"/>
                  </a:cubicBezTo>
                  <a:cubicBezTo>
                    <a:pt x="73" y="259"/>
                    <a:pt x="86" y="235"/>
                    <a:pt x="106" y="151"/>
                  </a:cubicBezTo>
                  <a:cubicBezTo>
                    <a:pt x="130" y="51"/>
                    <a:pt x="148" y="14"/>
                    <a:pt x="173" y="20"/>
                  </a:cubicBezTo>
                  <a:cubicBezTo>
                    <a:pt x="197" y="25"/>
                    <a:pt x="225" y="69"/>
                    <a:pt x="267" y="136"/>
                  </a:cubicBezTo>
                  <a:cubicBezTo>
                    <a:pt x="270" y="141"/>
                    <a:pt x="274" y="147"/>
                    <a:pt x="279" y="155"/>
                  </a:cubicBezTo>
                  <a:cubicBezTo>
                    <a:pt x="280" y="156"/>
                    <a:pt x="280" y="157"/>
                    <a:pt x="281" y="158"/>
                  </a:cubicBezTo>
                  <a:cubicBezTo>
                    <a:pt x="290" y="172"/>
                    <a:pt x="303" y="185"/>
                    <a:pt x="317" y="191"/>
                  </a:cubicBezTo>
                  <a:cubicBezTo>
                    <a:pt x="332" y="196"/>
                    <a:pt x="349" y="195"/>
                    <a:pt x="370" y="182"/>
                  </a:cubicBezTo>
                  <a:cubicBezTo>
                    <a:pt x="370" y="182"/>
                    <a:pt x="370" y="182"/>
                    <a:pt x="370" y="182"/>
                  </a:cubicBezTo>
                  <a:cubicBezTo>
                    <a:pt x="370" y="182"/>
                    <a:pt x="371" y="181"/>
                    <a:pt x="372" y="181"/>
                  </a:cubicBezTo>
                  <a:cubicBezTo>
                    <a:pt x="376" y="178"/>
                    <a:pt x="382" y="174"/>
                    <a:pt x="388" y="170"/>
                  </a:cubicBezTo>
                  <a:cubicBezTo>
                    <a:pt x="435" y="138"/>
                    <a:pt x="511" y="86"/>
                    <a:pt x="553" y="86"/>
                  </a:cubicBezTo>
                  <a:cubicBezTo>
                    <a:pt x="571" y="86"/>
                    <a:pt x="582" y="95"/>
                    <a:pt x="582" y="119"/>
                  </a:cubicBezTo>
                  <a:cubicBezTo>
                    <a:pt x="583" y="171"/>
                    <a:pt x="610" y="187"/>
                    <a:pt x="651" y="187"/>
                  </a:cubicBezTo>
                  <a:cubicBezTo>
                    <a:pt x="682" y="187"/>
                    <a:pt x="720" y="178"/>
                    <a:pt x="760" y="169"/>
                  </a:cubicBezTo>
                  <a:cubicBezTo>
                    <a:pt x="851" y="148"/>
                    <a:pt x="955" y="125"/>
                    <a:pt x="1019" y="184"/>
                  </a:cubicBezTo>
                  <a:cubicBezTo>
                    <a:pt x="1057" y="218"/>
                    <a:pt x="1094" y="249"/>
                    <a:pt x="1129" y="251"/>
                  </a:cubicBezTo>
                  <a:cubicBezTo>
                    <a:pt x="1163" y="254"/>
                    <a:pt x="1196" y="228"/>
                    <a:pt x="1226" y="148"/>
                  </a:cubicBezTo>
                  <a:cubicBezTo>
                    <a:pt x="1245" y="94"/>
                    <a:pt x="1268" y="64"/>
                    <a:pt x="1292" y="50"/>
                  </a:cubicBezTo>
                  <a:cubicBezTo>
                    <a:pt x="1309" y="40"/>
                    <a:pt x="1326" y="39"/>
                    <a:pt x="1342" y="42"/>
                  </a:cubicBezTo>
                  <a:cubicBezTo>
                    <a:pt x="1358" y="45"/>
                    <a:pt x="1373" y="54"/>
                    <a:pt x="1387" y="65"/>
                  </a:cubicBezTo>
                  <a:cubicBezTo>
                    <a:pt x="1412" y="87"/>
                    <a:pt x="1431" y="118"/>
                    <a:pt x="1433" y="137"/>
                  </a:cubicBezTo>
                  <a:cubicBezTo>
                    <a:pt x="1436" y="145"/>
                    <a:pt x="1440" y="153"/>
                    <a:pt x="1444" y="160"/>
                  </a:cubicBezTo>
                  <a:cubicBezTo>
                    <a:pt x="1448" y="167"/>
                    <a:pt x="1452" y="173"/>
                    <a:pt x="1457" y="179"/>
                  </a:cubicBezTo>
                  <a:cubicBezTo>
                    <a:pt x="1480" y="208"/>
                    <a:pt x="1507" y="220"/>
                    <a:pt x="1535" y="216"/>
                  </a:cubicBezTo>
                  <a:cubicBezTo>
                    <a:pt x="1535" y="216"/>
                    <a:pt x="1535" y="216"/>
                    <a:pt x="1535" y="216"/>
                  </a:cubicBezTo>
                  <a:cubicBezTo>
                    <a:pt x="1539" y="216"/>
                    <a:pt x="1543" y="215"/>
                    <a:pt x="1547" y="213"/>
                  </a:cubicBezTo>
                  <a:cubicBezTo>
                    <a:pt x="1551" y="212"/>
                    <a:pt x="1555" y="210"/>
                    <a:pt x="1559" y="208"/>
                  </a:cubicBezTo>
                  <a:cubicBezTo>
                    <a:pt x="1580" y="198"/>
                    <a:pt x="1599" y="178"/>
                    <a:pt x="1614" y="150"/>
                  </a:cubicBezTo>
                  <a:cubicBezTo>
                    <a:pt x="1614" y="150"/>
                    <a:pt x="1614" y="150"/>
                    <a:pt x="1614" y="150"/>
                  </a:cubicBezTo>
                  <a:cubicBezTo>
                    <a:pt x="1678" y="46"/>
                    <a:pt x="1696" y="57"/>
                    <a:pt x="1763" y="99"/>
                  </a:cubicBezTo>
                  <a:cubicBezTo>
                    <a:pt x="1772" y="105"/>
                    <a:pt x="1783" y="111"/>
                    <a:pt x="1795" y="118"/>
                  </a:cubicBezTo>
                  <a:cubicBezTo>
                    <a:pt x="1879" y="168"/>
                    <a:pt x="1937" y="182"/>
                    <a:pt x="1986" y="176"/>
                  </a:cubicBezTo>
                  <a:cubicBezTo>
                    <a:pt x="2035" y="170"/>
                    <a:pt x="2075" y="143"/>
                    <a:pt x="2122" y="110"/>
                  </a:cubicBezTo>
                  <a:cubicBezTo>
                    <a:pt x="2129" y="105"/>
                    <a:pt x="2136" y="100"/>
                    <a:pt x="2143" y="95"/>
                  </a:cubicBezTo>
                  <a:cubicBezTo>
                    <a:pt x="2159" y="84"/>
                    <a:pt x="2173" y="74"/>
                    <a:pt x="2187" y="65"/>
                  </a:cubicBezTo>
                  <a:cubicBezTo>
                    <a:pt x="2277" y="6"/>
                    <a:pt x="2325" y="0"/>
                    <a:pt x="2423" y="148"/>
                  </a:cubicBezTo>
                  <a:cubicBezTo>
                    <a:pt x="2476" y="229"/>
                    <a:pt x="2524" y="261"/>
                    <a:pt x="2569" y="264"/>
                  </a:cubicBezTo>
                  <a:cubicBezTo>
                    <a:pt x="2614" y="266"/>
                    <a:pt x="2657" y="239"/>
                    <a:pt x="2698" y="201"/>
                  </a:cubicBezTo>
                  <a:cubicBezTo>
                    <a:pt x="2835" y="72"/>
                    <a:pt x="2979" y="139"/>
                    <a:pt x="3090" y="191"/>
                  </a:cubicBezTo>
                  <a:cubicBezTo>
                    <a:pt x="3123" y="207"/>
                    <a:pt x="3153" y="221"/>
                    <a:pt x="3180" y="228"/>
                  </a:cubicBezTo>
                  <a:cubicBezTo>
                    <a:pt x="3224" y="240"/>
                    <a:pt x="3257" y="231"/>
                    <a:pt x="3272" y="171"/>
                  </a:cubicBezTo>
                  <a:cubicBezTo>
                    <a:pt x="3272" y="171"/>
                    <a:pt x="3272" y="171"/>
                    <a:pt x="3272" y="171"/>
                  </a:cubicBezTo>
                  <a:cubicBezTo>
                    <a:pt x="3275" y="164"/>
                    <a:pt x="3277" y="158"/>
                    <a:pt x="3279" y="152"/>
                  </a:cubicBezTo>
                  <a:cubicBezTo>
                    <a:pt x="3301" y="88"/>
                    <a:pt x="3309" y="65"/>
                    <a:pt x="3319" y="65"/>
                  </a:cubicBezTo>
                  <a:cubicBezTo>
                    <a:pt x="3324" y="65"/>
                    <a:pt x="3329" y="72"/>
                    <a:pt x="3337" y="83"/>
                  </a:cubicBezTo>
                  <a:cubicBezTo>
                    <a:pt x="3373" y="129"/>
                    <a:pt x="3464" y="251"/>
                    <a:pt x="3844" y="163"/>
                  </a:cubicBezTo>
                  <a:cubicBezTo>
                    <a:pt x="3845" y="162"/>
                    <a:pt x="3845" y="162"/>
                    <a:pt x="3845" y="162"/>
                  </a:cubicBezTo>
                  <a:cubicBezTo>
                    <a:pt x="4062" y="112"/>
                    <a:pt x="4200" y="80"/>
                    <a:pt x="4275" y="188"/>
                  </a:cubicBezTo>
                  <a:cubicBezTo>
                    <a:pt x="4275" y="188"/>
                    <a:pt x="4275" y="188"/>
                    <a:pt x="4275" y="188"/>
                  </a:cubicBezTo>
                  <a:cubicBezTo>
                    <a:pt x="4275" y="188"/>
                    <a:pt x="4275" y="188"/>
                    <a:pt x="4275" y="188"/>
                  </a:cubicBezTo>
                  <a:cubicBezTo>
                    <a:pt x="4277" y="190"/>
                    <a:pt x="4279" y="192"/>
                    <a:pt x="4282" y="194"/>
                  </a:cubicBezTo>
                  <a:cubicBezTo>
                    <a:pt x="4285" y="196"/>
                    <a:pt x="4288" y="198"/>
                    <a:pt x="4292" y="199"/>
                  </a:cubicBezTo>
                  <a:cubicBezTo>
                    <a:pt x="4313" y="206"/>
                    <a:pt x="4346" y="206"/>
                    <a:pt x="4377" y="187"/>
                  </a:cubicBezTo>
                  <a:cubicBezTo>
                    <a:pt x="4385" y="183"/>
                    <a:pt x="4393" y="177"/>
                    <a:pt x="4401" y="171"/>
                  </a:cubicBezTo>
                  <a:cubicBezTo>
                    <a:pt x="4409" y="165"/>
                    <a:pt x="4417" y="157"/>
                    <a:pt x="4426" y="149"/>
                  </a:cubicBezTo>
                  <a:cubicBezTo>
                    <a:pt x="4450" y="125"/>
                    <a:pt x="4470" y="108"/>
                    <a:pt x="4487" y="96"/>
                  </a:cubicBezTo>
                  <a:cubicBezTo>
                    <a:pt x="4504" y="83"/>
                    <a:pt x="4518" y="76"/>
                    <a:pt x="4529" y="73"/>
                  </a:cubicBezTo>
                  <a:cubicBezTo>
                    <a:pt x="4548" y="67"/>
                    <a:pt x="4555" y="86"/>
                    <a:pt x="4565" y="110"/>
                  </a:cubicBezTo>
                  <a:cubicBezTo>
                    <a:pt x="4578" y="143"/>
                    <a:pt x="4596" y="188"/>
                    <a:pt x="4656" y="193"/>
                  </a:cubicBezTo>
                  <a:cubicBezTo>
                    <a:pt x="4724" y="199"/>
                    <a:pt x="4731" y="158"/>
                    <a:pt x="4737" y="128"/>
                  </a:cubicBezTo>
                  <a:cubicBezTo>
                    <a:pt x="4739" y="116"/>
                    <a:pt x="4741" y="106"/>
                    <a:pt x="4746" y="101"/>
                  </a:cubicBezTo>
                  <a:cubicBezTo>
                    <a:pt x="4749" y="97"/>
                    <a:pt x="4754" y="95"/>
                    <a:pt x="4762" y="97"/>
                  </a:cubicBezTo>
                  <a:cubicBezTo>
                    <a:pt x="4762" y="100"/>
                    <a:pt x="4762" y="100"/>
                    <a:pt x="4762" y="100"/>
                  </a:cubicBezTo>
                  <a:cubicBezTo>
                    <a:pt x="4756" y="98"/>
                    <a:pt x="4751" y="99"/>
                    <a:pt x="4748" y="103"/>
                  </a:cubicBezTo>
                  <a:cubicBezTo>
                    <a:pt x="4744" y="108"/>
                    <a:pt x="4742" y="118"/>
                    <a:pt x="4740" y="129"/>
                  </a:cubicBezTo>
                  <a:cubicBezTo>
                    <a:pt x="4734" y="160"/>
                    <a:pt x="4726" y="202"/>
                    <a:pt x="4655" y="196"/>
                  </a:cubicBezTo>
                  <a:cubicBezTo>
                    <a:pt x="4593" y="191"/>
                    <a:pt x="4575" y="145"/>
                    <a:pt x="4562" y="111"/>
                  </a:cubicBezTo>
                  <a:cubicBezTo>
                    <a:pt x="4553" y="88"/>
                    <a:pt x="4546" y="71"/>
                    <a:pt x="4529" y="76"/>
                  </a:cubicBezTo>
                  <a:cubicBezTo>
                    <a:pt x="4519" y="79"/>
                    <a:pt x="4505" y="86"/>
                    <a:pt x="4489" y="98"/>
                  </a:cubicBezTo>
                  <a:cubicBezTo>
                    <a:pt x="4472" y="110"/>
                    <a:pt x="4452" y="127"/>
                    <a:pt x="4428" y="151"/>
                  </a:cubicBezTo>
                  <a:cubicBezTo>
                    <a:pt x="4419" y="159"/>
                    <a:pt x="4411" y="167"/>
                    <a:pt x="4403" y="174"/>
                  </a:cubicBezTo>
                  <a:cubicBezTo>
                    <a:pt x="4394" y="180"/>
                    <a:pt x="4387" y="186"/>
                    <a:pt x="4379" y="190"/>
                  </a:cubicBezTo>
                  <a:cubicBezTo>
                    <a:pt x="4347" y="209"/>
                    <a:pt x="4312" y="209"/>
                    <a:pt x="4291" y="202"/>
                  </a:cubicBezTo>
                  <a:cubicBezTo>
                    <a:pt x="4287" y="200"/>
                    <a:pt x="4283" y="199"/>
                    <a:pt x="4280" y="197"/>
                  </a:cubicBezTo>
                  <a:cubicBezTo>
                    <a:pt x="4277" y="195"/>
                    <a:pt x="4275" y="192"/>
                    <a:pt x="4273" y="190"/>
                  </a:cubicBezTo>
                  <a:cubicBezTo>
                    <a:pt x="4273" y="190"/>
                    <a:pt x="4273" y="190"/>
                    <a:pt x="4273" y="190"/>
                  </a:cubicBezTo>
                  <a:cubicBezTo>
                    <a:pt x="4273" y="190"/>
                    <a:pt x="4273" y="190"/>
                    <a:pt x="4273" y="190"/>
                  </a:cubicBezTo>
                  <a:cubicBezTo>
                    <a:pt x="4273" y="190"/>
                    <a:pt x="4273" y="190"/>
                    <a:pt x="4273" y="190"/>
                  </a:cubicBezTo>
                  <a:cubicBezTo>
                    <a:pt x="4199" y="83"/>
                    <a:pt x="4061" y="115"/>
                    <a:pt x="3846" y="165"/>
                  </a:cubicBezTo>
                  <a:cubicBezTo>
                    <a:pt x="3845" y="166"/>
                    <a:pt x="3845" y="166"/>
                    <a:pt x="3845" y="166"/>
                  </a:cubicBezTo>
                  <a:cubicBezTo>
                    <a:pt x="3463" y="254"/>
                    <a:pt x="3370" y="132"/>
                    <a:pt x="3335" y="85"/>
                  </a:cubicBezTo>
                  <a:cubicBezTo>
                    <a:pt x="3327" y="75"/>
                    <a:pt x="3323" y="68"/>
                    <a:pt x="3319" y="68"/>
                  </a:cubicBezTo>
                  <a:cubicBezTo>
                    <a:pt x="3311" y="69"/>
                    <a:pt x="3304" y="91"/>
                    <a:pt x="3282" y="153"/>
                  </a:cubicBezTo>
                  <a:cubicBezTo>
                    <a:pt x="3280" y="159"/>
                    <a:pt x="3278" y="165"/>
                    <a:pt x="3275" y="172"/>
                  </a:cubicBezTo>
                  <a:cubicBezTo>
                    <a:pt x="3259" y="234"/>
                    <a:pt x="3225" y="243"/>
                    <a:pt x="3179" y="231"/>
                  </a:cubicBezTo>
                  <a:cubicBezTo>
                    <a:pt x="3152" y="224"/>
                    <a:pt x="3122" y="210"/>
                    <a:pt x="3088" y="194"/>
                  </a:cubicBezTo>
                  <a:cubicBezTo>
                    <a:pt x="2978" y="142"/>
                    <a:pt x="2836" y="76"/>
                    <a:pt x="2700" y="203"/>
                  </a:cubicBezTo>
                  <a:cubicBezTo>
                    <a:pt x="2658" y="242"/>
                    <a:pt x="2615" y="269"/>
                    <a:pt x="2569" y="267"/>
                  </a:cubicBezTo>
                  <a:cubicBezTo>
                    <a:pt x="2523" y="264"/>
                    <a:pt x="2474" y="231"/>
                    <a:pt x="2421" y="150"/>
                  </a:cubicBezTo>
                  <a:cubicBezTo>
                    <a:pt x="2324" y="4"/>
                    <a:pt x="2277" y="9"/>
                    <a:pt x="2189" y="68"/>
                  </a:cubicBezTo>
                  <a:cubicBezTo>
                    <a:pt x="2175" y="76"/>
                    <a:pt x="2160" y="87"/>
                    <a:pt x="2145" y="98"/>
                  </a:cubicBezTo>
                  <a:cubicBezTo>
                    <a:pt x="2138" y="103"/>
                    <a:pt x="2131" y="108"/>
                    <a:pt x="2124" y="112"/>
                  </a:cubicBezTo>
                  <a:cubicBezTo>
                    <a:pt x="2076" y="145"/>
                    <a:pt x="2036" y="173"/>
                    <a:pt x="1987" y="179"/>
                  </a:cubicBezTo>
                  <a:cubicBezTo>
                    <a:pt x="1937" y="186"/>
                    <a:pt x="1878" y="171"/>
                    <a:pt x="1793" y="121"/>
                  </a:cubicBezTo>
                  <a:cubicBezTo>
                    <a:pt x="1781" y="114"/>
                    <a:pt x="1771" y="107"/>
                    <a:pt x="1761" y="101"/>
                  </a:cubicBezTo>
                  <a:cubicBezTo>
                    <a:pt x="1696" y="61"/>
                    <a:pt x="1679" y="50"/>
                    <a:pt x="1617" y="151"/>
                  </a:cubicBezTo>
                  <a:cubicBezTo>
                    <a:pt x="1601" y="180"/>
                    <a:pt x="1582" y="201"/>
                    <a:pt x="1560" y="211"/>
                  </a:cubicBezTo>
                  <a:cubicBezTo>
                    <a:pt x="1556" y="213"/>
                    <a:pt x="1552" y="215"/>
                    <a:pt x="1548" y="216"/>
                  </a:cubicBezTo>
                  <a:cubicBezTo>
                    <a:pt x="1544" y="218"/>
                    <a:pt x="1539" y="219"/>
                    <a:pt x="1535" y="219"/>
                  </a:cubicBezTo>
                  <a:cubicBezTo>
                    <a:pt x="1535" y="219"/>
                    <a:pt x="1535" y="219"/>
                    <a:pt x="1535" y="219"/>
                  </a:cubicBezTo>
                  <a:cubicBezTo>
                    <a:pt x="1507" y="223"/>
                    <a:pt x="1478" y="211"/>
                    <a:pt x="1454" y="181"/>
                  </a:cubicBezTo>
                  <a:cubicBezTo>
                    <a:pt x="1450" y="175"/>
                    <a:pt x="1445" y="169"/>
                    <a:pt x="1441" y="162"/>
                  </a:cubicBezTo>
                  <a:cubicBezTo>
                    <a:pt x="1437" y="154"/>
                    <a:pt x="1433" y="147"/>
                    <a:pt x="1430" y="138"/>
                  </a:cubicBezTo>
                  <a:cubicBezTo>
                    <a:pt x="1430" y="138"/>
                    <a:pt x="1430" y="138"/>
                    <a:pt x="1430" y="138"/>
                  </a:cubicBezTo>
                  <a:cubicBezTo>
                    <a:pt x="1430" y="138"/>
                    <a:pt x="1430" y="138"/>
                    <a:pt x="1430" y="138"/>
                  </a:cubicBezTo>
                  <a:cubicBezTo>
                    <a:pt x="1430" y="137"/>
                    <a:pt x="1430" y="137"/>
                    <a:pt x="1430" y="137"/>
                  </a:cubicBezTo>
                  <a:cubicBezTo>
                    <a:pt x="1428" y="119"/>
                    <a:pt x="1410" y="89"/>
                    <a:pt x="1385" y="68"/>
                  </a:cubicBezTo>
                  <a:cubicBezTo>
                    <a:pt x="1372" y="57"/>
                    <a:pt x="1357" y="48"/>
                    <a:pt x="1342" y="45"/>
                  </a:cubicBezTo>
                  <a:cubicBezTo>
                    <a:pt x="1326" y="42"/>
                    <a:pt x="1310" y="44"/>
                    <a:pt x="1294" y="53"/>
                  </a:cubicBezTo>
                  <a:cubicBezTo>
                    <a:pt x="1271" y="67"/>
                    <a:pt x="1248" y="96"/>
                    <a:pt x="1229" y="149"/>
                  </a:cubicBezTo>
                  <a:cubicBezTo>
                    <a:pt x="1198" y="231"/>
                    <a:pt x="1164" y="257"/>
                    <a:pt x="1129" y="255"/>
                  </a:cubicBezTo>
                  <a:cubicBezTo>
                    <a:pt x="1093" y="252"/>
                    <a:pt x="1055" y="220"/>
                    <a:pt x="1017" y="186"/>
                  </a:cubicBezTo>
                  <a:cubicBezTo>
                    <a:pt x="954" y="128"/>
                    <a:pt x="851" y="151"/>
                    <a:pt x="761" y="172"/>
                  </a:cubicBezTo>
                  <a:cubicBezTo>
                    <a:pt x="720" y="181"/>
                    <a:pt x="682" y="190"/>
                    <a:pt x="651" y="190"/>
                  </a:cubicBezTo>
                  <a:cubicBezTo>
                    <a:pt x="608" y="190"/>
                    <a:pt x="579" y="174"/>
                    <a:pt x="579" y="119"/>
                  </a:cubicBezTo>
                  <a:cubicBezTo>
                    <a:pt x="579" y="98"/>
                    <a:pt x="569" y="89"/>
                    <a:pt x="553" y="89"/>
                  </a:cubicBezTo>
                  <a:cubicBezTo>
                    <a:pt x="512" y="90"/>
                    <a:pt x="437" y="141"/>
                    <a:pt x="390" y="172"/>
                  </a:cubicBezTo>
                  <a:cubicBezTo>
                    <a:pt x="384" y="176"/>
                    <a:pt x="378" y="180"/>
                    <a:pt x="373" y="184"/>
                  </a:cubicBezTo>
                  <a:cubicBezTo>
                    <a:pt x="373" y="184"/>
                    <a:pt x="372" y="184"/>
                    <a:pt x="371" y="185"/>
                  </a:cubicBezTo>
                  <a:cubicBezTo>
                    <a:pt x="371" y="185"/>
                    <a:pt x="371" y="185"/>
                    <a:pt x="371" y="185"/>
                  </a:cubicBezTo>
                  <a:cubicBezTo>
                    <a:pt x="350" y="198"/>
                    <a:pt x="332" y="200"/>
                    <a:pt x="316" y="194"/>
                  </a:cubicBezTo>
                  <a:cubicBezTo>
                    <a:pt x="301" y="188"/>
                    <a:pt x="288" y="175"/>
                    <a:pt x="278" y="160"/>
                  </a:cubicBezTo>
                  <a:cubicBezTo>
                    <a:pt x="277" y="159"/>
                    <a:pt x="277" y="158"/>
                    <a:pt x="276" y="157"/>
                  </a:cubicBezTo>
                  <a:cubicBezTo>
                    <a:pt x="273" y="152"/>
                    <a:pt x="268" y="145"/>
                    <a:pt x="264" y="137"/>
                  </a:cubicBezTo>
                  <a:cubicBezTo>
                    <a:pt x="222" y="72"/>
                    <a:pt x="195" y="28"/>
                    <a:pt x="173" y="23"/>
                  </a:cubicBezTo>
                  <a:cubicBezTo>
                    <a:pt x="150" y="18"/>
                    <a:pt x="132" y="54"/>
                    <a:pt x="109" y="152"/>
                  </a:cubicBezTo>
                  <a:cubicBezTo>
                    <a:pt x="89" y="238"/>
                    <a:pt x="74" y="263"/>
                    <a:pt x="59" y="259"/>
                  </a:cubicBezTo>
                  <a:cubicBezTo>
                    <a:pt x="49" y="257"/>
                    <a:pt x="39" y="241"/>
                    <a:pt x="28" y="223"/>
                  </a:cubicBezTo>
                  <a:cubicBezTo>
                    <a:pt x="20" y="209"/>
                    <a:pt x="11" y="194"/>
                    <a:pt x="0" y="182"/>
                  </a:cubicBezTo>
                  <a:lnTo>
                    <a:pt x="0"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p:cNvSpPr>
            <p:nvPr/>
          </p:nvSpPr>
          <p:spPr bwMode="auto">
            <a:xfrm>
              <a:off x="2798730" y="2244401"/>
              <a:ext cx="8261351" cy="541338"/>
            </a:xfrm>
            <a:custGeom>
              <a:avLst/>
              <a:gdLst>
                <a:gd name="T0" fmla="*/ 47 w 4762"/>
                <a:gd name="T1" fmla="*/ 299 h 315"/>
                <a:gd name="T2" fmla="*/ 255 w 4762"/>
                <a:gd name="T3" fmla="*/ 154 h 315"/>
                <a:gd name="T4" fmla="*/ 310 w 4762"/>
                <a:gd name="T5" fmla="*/ 222 h 315"/>
                <a:gd name="T6" fmla="*/ 377 w 4762"/>
                <a:gd name="T7" fmla="*/ 195 h 315"/>
                <a:gd name="T8" fmla="*/ 641 w 4762"/>
                <a:gd name="T9" fmla="*/ 215 h 315"/>
                <a:gd name="T10" fmla="*/ 1122 w 4762"/>
                <a:gd name="T11" fmla="*/ 293 h 315"/>
                <a:gd name="T12" fmla="*/ 1334 w 4762"/>
                <a:gd name="T13" fmla="*/ 40 h 315"/>
                <a:gd name="T14" fmla="*/ 1439 w 4762"/>
                <a:gd name="T15" fmla="*/ 183 h 315"/>
                <a:gd name="T16" fmla="*/ 1530 w 4762"/>
                <a:gd name="T17" fmla="*/ 251 h 315"/>
                <a:gd name="T18" fmla="*/ 1609 w 4762"/>
                <a:gd name="T19" fmla="*/ 170 h 315"/>
                <a:gd name="T20" fmla="*/ 1759 w 4762"/>
                <a:gd name="T21" fmla="*/ 109 h 315"/>
                <a:gd name="T22" fmla="*/ 2120 w 4762"/>
                <a:gd name="T23" fmla="*/ 122 h 315"/>
                <a:gd name="T24" fmla="*/ 2424 w 4762"/>
                <a:gd name="T25" fmla="*/ 169 h 315"/>
                <a:gd name="T26" fmla="*/ 3094 w 4762"/>
                <a:gd name="T27" fmla="*/ 221 h 315"/>
                <a:gd name="T28" fmla="*/ 3278 w 4762"/>
                <a:gd name="T29" fmla="*/ 196 h 315"/>
                <a:gd name="T30" fmla="*/ 3343 w 4762"/>
                <a:gd name="T31" fmla="*/ 89 h 315"/>
                <a:gd name="T32" fmla="*/ 4286 w 4762"/>
                <a:gd name="T33" fmla="*/ 217 h 315"/>
                <a:gd name="T34" fmla="*/ 4380 w 4762"/>
                <a:gd name="T35" fmla="*/ 222 h 315"/>
                <a:gd name="T36" fmla="*/ 4437 w 4762"/>
                <a:gd name="T37" fmla="*/ 169 h 315"/>
                <a:gd name="T38" fmla="*/ 4577 w 4762"/>
                <a:gd name="T39" fmla="*/ 122 h 315"/>
                <a:gd name="T40" fmla="*/ 4761 w 4762"/>
                <a:gd name="T41" fmla="*/ 109 h 315"/>
                <a:gd name="T42" fmla="*/ 4753 w 4762"/>
                <a:gd name="T43" fmla="*/ 145 h 315"/>
                <a:gd name="T44" fmla="*/ 4542 w 4762"/>
                <a:gd name="T45" fmla="*/ 80 h 315"/>
                <a:gd name="T46" fmla="*/ 4414 w 4762"/>
                <a:gd name="T47" fmla="*/ 199 h 315"/>
                <a:gd name="T48" fmla="*/ 4323 w 4762"/>
                <a:gd name="T49" fmla="*/ 238 h 315"/>
                <a:gd name="T50" fmla="*/ 3855 w 4762"/>
                <a:gd name="T51" fmla="*/ 189 h 315"/>
                <a:gd name="T52" fmla="*/ 3324 w 4762"/>
                <a:gd name="T53" fmla="*/ 71 h 315"/>
                <a:gd name="T54" fmla="*/ 3281 w 4762"/>
                <a:gd name="T55" fmla="*/ 197 h 315"/>
                <a:gd name="T56" fmla="*/ 2702 w 4762"/>
                <a:gd name="T57" fmla="*/ 235 h 315"/>
                <a:gd name="T58" fmla="*/ 2234 w 4762"/>
                <a:gd name="T59" fmla="*/ 38 h 315"/>
                <a:gd name="T60" fmla="*/ 1985 w 4762"/>
                <a:gd name="T61" fmla="*/ 205 h 315"/>
                <a:gd name="T62" fmla="*/ 1715 w 4762"/>
                <a:gd name="T63" fmla="*/ 82 h 315"/>
                <a:gd name="T64" fmla="*/ 1543 w 4762"/>
                <a:gd name="T65" fmla="*/ 251 h 315"/>
                <a:gd name="T66" fmla="*/ 1449 w 4762"/>
                <a:gd name="T67" fmla="*/ 208 h 315"/>
                <a:gd name="T68" fmla="*/ 1425 w 4762"/>
                <a:gd name="T69" fmla="*/ 156 h 315"/>
                <a:gd name="T70" fmla="*/ 1334 w 4762"/>
                <a:gd name="T71" fmla="*/ 43 h 315"/>
                <a:gd name="T72" fmla="*/ 1122 w 4762"/>
                <a:gd name="T73" fmla="*/ 297 h 315"/>
                <a:gd name="T74" fmla="*/ 641 w 4762"/>
                <a:gd name="T75" fmla="*/ 219 h 315"/>
                <a:gd name="T76" fmla="*/ 379 w 4762"/>
                <a:gd name="T77" fmla="*/ 197 h 315"/>
                <a:gd name="T78" fmla="*/ 309 w 4762"/>
                <a:gd name="T79" fmla="*/ 225 h 315"/>
                <a:gd name="T80" fmla="*/ 252 w 4762"/>
                <a:gd name="T81" fmla="*/ 155 h 315"/>
                <a:gd name="T82" fmla="*/ 47 w 4762"/>
                <a:gd name="T83" fmla="*/ 303 h 315"/>
                <a:gd name="T84" fmla="*/ 0 w 4762"/>
                <a:gd name="T85" fmla="*/ 2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62" h="315">
                  <a:moveTo>
                    <a:pt x="0" y="224"/>
                  </a:moveTo>
                  <a:cubicBezTo>
                    <a:pt x="6" y="234"/>
                    <a:pt x="12" y="246"/>
                    <a:pt x="18" y="257"/>
                  </a:cubicBezTo>
                  <a:cubicBezTo>
                    <a:pt x="29" y="279"/>
                    <a:pt x="38" y="298"/>
                    <a:pt x="47" y="299"/>
                  </a:cubicBezTo>
                  <a:cubicBezTo>
                    <a:pt x="60" y="302"/>
                    <a:pt x="74" y="272"/>
                    <a:pt x="93" y="172"/>
                  </a:cubicBezTo>
                  <a:cubicBezTo>
                    <a:pt x="116" y="54"/>
                    <a:pt x="135" y="8"/>
                    <a:pt x="160" y="13"/>
                  </a:cubicBezTo>
                  <a:cubicBezTo>
                    <a:pt x="183" y="18"/>
                    <a:pt x="212" y="71"/>
                    <a:pt x="255" y="154"/>
                  </a:cubicBezTo>
                  <a:cubicBezTo>
                    <a:pt x="259" y="161"/>
                    <a:pt x="263" y="169"/>
                    <a:pt x="267" y="177"/>
                  </a:cubicBezTo>
                  <a:cubicBezTo>
                    <a:pt x="272" y="185"/>
                    <a:pt x="277" y="193"/>
                    <a:pt x="282" y="200"/>
                  </a:cubicBezTo>
                  <a:cubicBezTo>
                    <a:pt x="290" y="210"/>
                    <a:pt x="300" y="218"/>
                    <a:pt x="310" y="222"/>
                  </a:cubicBezTo>
                  <a:cubicBezTo>
                    <a:pt x="321" y="225"/>
                    <a:pt x="333" y="224"/>
                    <a:pt x="346" y="217"/>
                  </a:cubicBezTo>
                  <a:cubicBezTo>
                    <a:pt x="351" y="215"/>
                    <a:pt x="355" y="212"/>
                    <a:pt x="360" y="208"/>
                  </a:cubicBezTo>
                  <a:cubicBezTo>
                    <a:pt x="365" y="204"/>
                    <a:pt x="371" y="199"/>
                    <a:pt x="377" y="195"/>
                  </a:cubicBezTo>
                  <a:cubicBezTo>
                    <a:pt x="424" y="156"/>
                    <a:pt x="501" y="94"/>
                    <a:pt x="542" y="94"/>
                  </a:cubicBezTo>
                  <a:cubicBezTo>
                    <a:pt x="560" y="93"/>
                    <a:pt x="572" y="104"/>
                    <a:pt x="572" y="133"/>
                  </a:cubicBezTo>
                  <a:cubicBezTo>
                    <a:pt x="572" y="196"/>
                    <a:pt x="600" y="216"/>
                    <a:pt x="641" y="215"/>
                  </a:cubicBezTo>
                  <a:cubicBezTo>
                    <a:pt x="672" y="215"/>
                    <a:pt x="710" y="205"/>
                    <a:pt x="751" y="193"/>
                  </a:cubicBezTo>
                  <a:cubicBezTo>
                    <a:pt x="842" y="169"/>
                    <a:pt x="947" y="140"/>
                    <a:pt x="1012" y="211"/>
                  </a:cubicBezTo>
                  <a:cubicBezTo>
                    <a:pt x="1050" y="253"/>
                    <a:pt x="1087" y="290"/>
                    <a:pt x="1122" y="293"/>
                  </a:cubicBezTo>
                  <a:cubicBezTo>
                    <a:pt x="1156" y="296"/>
                    <a:pt x="1189" y="265"/>
                    <a:pt x="1219" y="168"/>
                  </a:cubicBezTo>
                  <a:cubicBezTo>
                    <a:pt x="1239" y="102"/>
                    <a:pt x="1263" y="65"/>
                    <a:pt x="1287" y="49"/>
                  </a:cubicBezTo>
                  <a:cubicBezTo>
                    <a:pt x="1303" y="38"/>
                    <a:pt x="1319" y="36"/>
                    <a:pt x="1334" y="40"/>
                  </a:cubicBezTo>
                  <a:cubicBezTo>
                    <a:pt x="1349" y="43"/>
                    <a:pt x="1364" y="52"/>
                    <a:pt x="1376" y="63"/>
                  </a:cubicBezTo>
                  <a:cubicBezTo>
                    <a:pt x="1405" y="90"/>
                    <a:pt x="1425" y="131"/>
                    <a:pt x="1428" y="155"/>
                  </a:cubicBezTo>
                  <a:cubicBezTo>
                    <a:pt x="1431" y="165"/>
                    <a:pt x="1435" y="174"/>
                    <a:pt x="1439" y="183"/>
                  </a:cubicBezTo>
                  <a:cubicBezTo>
                    <a:pt x="1443" y="191"/>
                    <a:pt x="1447" y="199"/>
                    <a:pt x="1452" y="206"/>
                  </a:cubicBezTo>
                  <a:cubicBezTo>
                    <a:pt x="1475" y="241"/>
                    <a:pt x="1503" y="256"/>
                    <a:pt x="1530" y="251"/>
                  </a:cubicBezTo>
                  <a:cubicBezTo>
                    <a:pt x="1530" y="251"/>
                    <a:pt x="1530" y="251"/>
                    <a:pt x="1530" y="251"/>
                  </a:cubicBezTo>
                  <a:cubicBezTo>
                    <a:pt x="1534" y="250"/>
                    <a:pt x="1538" y="249"/>
                    <a:pt x="1542" y="248"/>
                  </a:cubicBezTo>
                  <a:cubicBezTo>
                    <a:pt x="1546" y="246"/>
                    <a:pt x="1550" y="244"/>
                    <a:pt x="1554" y="242"/>
                  </a:cubicBezTo>
                  <a:cubicBezTo>
                    <a:pt x="1575" y="229"/>
                    <a:pt x="1594" y="205"/>
                    <a:pt x="1609" y="170"/>
                  </a:cubicBezTo>
                  <a:cubicBezTo>
                    <a:pt x="1610" y="170"/>
                    <a:pt x="1610" y="170"/>
                    <a:pt x="1610" y="170"/>
                  </a:cubicBezTo>
                  <a:cubicBezTo>
                    <a:pt x="1658" y="77"/>
                    <a:pt x="1680" y="60"/>
                    <a:pt x="1716" y="79"/>
                  </a:cubicBezTo>
                  <a:cubicBezTo>
                    <a:pt x="1729" y="85"/>
                    <a:pt x="1742" y="96"/>
                    <a:pt x="1759" y="109"/>
                  </a:cubicBezTo>
                  <a:cubicBezTo>
                    <a:pt x="1769" y="116"/>
                    <a:pt x="1780" y="124"/>
                    <a:pt x="1792" y="132"/>
                  </a:cubicBezTo>
                  <a:cubicBezTo>
                    <a:pt x="1876" y="193"/>
                    <a:pt x="1935" y="210"/>
                    <a:pt x="1984" y="202"/>
                  </a:cubicBezTo>
                  <a:cubicBezTo>
                    <a:pt x="2033" y="195"/>
                    <a:pt x="2073" y="162"/>
                    <a:pt x="2120" y="122"/>
                  </a:cubicBezTo>
                  <a:cubicBezTo>
                    <a:pt x="2128" y="116"/>
                    <a:pt x="2135" y="110"/>
                    <a:pt x="2141" y="104"/>
                  </a:cubicBezTo>
                  <a:cubicBezTo>
                    <a:pt x="2177" y="74"/>
                    <a:pt x="2206" y="50"/>
                    <a:pt x="2233" y="35"/>
                  </a:cubicBezTo>
                  <a:cubicBezTo>
                    <a:pt x="2296" y="0"/>
                    <a:pt x="2344" y="23"/>
                    <a:pt x="2424" y="169"/>
                  </a:cubicBezTo>
                  <a:cubicBezTo>
                    <a:pt x="2477" y="266"/>
                    <a:pt x="2525" y="305"/>
                    <a:pt x="2571" y="308"/>
                  </a:cubicBezTo>
                  <a:cubicBezTo>
                    <a:pt x="2616" y="311"/>
                    <a:pt x="2658" y="279"/>
                    <a:pt x="2699" y="232"/>
                  </a:cubicBezTo>
                  <a:cubicBezTo>
                    <a:pt x="2838" y="76"/>
                    <a:pt x="2982" y="158"/>
                    <a:pt x="3094" y="221"/>
                  </a:cubicBezTo>
                  <a:cubicBezTo>
                    <a:pt x="3133" y="243"/>
                    <a:pt x="3167" y="262"/>
                    <a:pt x="3196" y="269"/>
                  </a:cubicBezTo>
                  <a:cubicBezTo>
                    <a:pt x="3235" y="277"/>
                    <a:pt x="3263" y="262"/>
                    <a:pt x="3278" y="196"/>
                  </a:cubicBezTo>
                  <a:cubicBezTo>
                    <a:pt x="3278" y="196"/>
                    <a:pt x="3278" y="196"/>
                    <a:pt x="3278" y="196"/>
                  </a:cubicBezTo>
                  <a:cubicBezTo>
                    <a:pt x="3280" y="188"/>
                    <a:pt x="3282" y="180"/>
                    <a:pt x="3284" y="173"/>
                  </a:cubicBezTo>
                  <a:cubicBezTo>
                    <a:pt x="3306" y="96"/>
                    <a:pt x="3314" y="68"/>
                    <a:pt x="3324" y="68"/>
                  </a:cubicBezTo>
                  <a:cubicBezTo>
                    <a:pt x="3330" y="68"/>
                    <a:pt x="3335" y="76"/>
                    <a:pt x="3343" y="89"/>
                  </a:cubicBezTo>
                  <a:cubicBezTo>
                    <a:pt x="3378" y="146"/>
                    <a:pt x="3471" y="293"/>
                    <a:pt x="3853" y="186"/>
                  </a:cubicBezTo>
                  <a:cubicBezTo>
                    <a:pt x="3854" y="186"/>
                    <a:pt x="3854" y="186"/>
                    <a:pt x="3854" y="186"/>
                  </a:cubicBezTo>
                  <a:cubicBezTo>
                    <a:pt x="4072" y="125"/>
                    <a:pt x="4211" y="86"/>
                    <a:pt x="4286" y="217"/>
                  </a:cubicBezTo>
                  <a:cubicBezTo>
                    <a:pt x="4287" y="217"/>
                    <a:pt x="4287" y="218"/>
                    <a:pt x="4287" y="218"/>
                  </a:cubicBezTo>
                  <a:cubicBezTo>
                    <a:pt x="4293" y="227"/>
                    <a:pt x="4307" y="233"/>
                    <a:pt x="4323" y="235"/>
                  </a:cubicBezTo>
                  <a:cubicBezTo>
                    <a:pt x="4340" y="237"/>
                    <a:pt x="4360" y="233"/>
                    <a:pt x="4380" y="222"/>
                  </a:cubicBezTo>
                  <a:cubicBezTo>
                    <a:pt x="4383" y="220"/>
                    <a:pt x="4386" y="218"/>
                    <a:pt x="4389" y="216"/>
                  </a:cubicBezTo>
                  <a:cubicBezTo>
                    <a:pt x="4396" y="211"/>
                    <a:pt x="4404" y="204"/>
                    <a:pt x="4412" y="196"/>
                  </a:cubicBezTo>
                  <a:cubicBezTo>
                    <a:pt x="4420" y="188"/>
                    <a:pt x="4429" y="179"/>
                    <a:pt x="4437" y="169"/>
                  </a:cubicBezTo>
                  <a:cubicBezTo>
                    <a:pt x="4462" y="141"/>
                    <a:pt x="4482" y="120"/>
                    <a:pt x="4499" y="105"/>
                  </a:cubicBezTo>
                  <a:cubicBezTo>
                    <a:pt x="4516" y="90"/>
                    <a:pt x="4530" y="81"/>
                    <a:pt x="4541" y="77"/>
                  </a:cubicBezTo>
                  <a:cubicBezTo>
                    <a:pt x="4560" y="71"/>
                    <a:pt x="4568" y="93"/>
                    <a:pt x="4577" y="122"/>
                  </a:cubicBezTo>
                  <a:cubicBezTo>
                    <a:pt x="4591" y="163"/>
                    <a:pt x="4608" y="217"/>
                    <a:pt x="4669" y="223"/>
                  </a:cubicBezTo>
                  <a:cubicBezTo>
                    <a:pt x="4737" y="230"/>
                    <a:pt x="4745" y="181"/>
                    <a:pt x="4750" y="144"/>
                  </a:cubicBezTo>
                  <a:cubicBezTo>
                    <a:pt x="4753" y="128"/>
                    <a:pt x="4755" y="115"/>
                    <a:pt x="4761" y="109"/>
                  </a:cubicBezTo>
                  <a:cubicBezTo>
                    <a:pt x="4762" y="109"/>
                    <a:pt x="4762" y="108"/>
                    <a:pt x="4762" y="108"/>
                  </a:cubicBezTo>
                  <a:cubicBezTo>
                    <a:pt x="4762" y="112"/>
                    <a:pt x="4762" y="112"/>
                    <a:pt x="4762" y="112"/>
                  </a:cubicBezTo>
                  <a:cubicBezTo>
                    <a:pt x="4757" y="118"/>
                    <a:pt x="4755" y="131"/>
                    <a:pt x="4753" y="145"/>
                  </a:cubicBezTo>
                  <a:cubicBezTo>
                    <a:pt x="4748" y="182"/>
                    <a:pt x="4740" y="234"/>
                    <a:pt x="4668" y="226"/>
                  </a:cubicBezTo>
                  <a:cubicBezTo>
                    <a:pt x="4606" y="220"/>
                    <a:pt x="4588" y="164"/>
                    <a:pt x="4574" y="123"/>
                  </a:cubicBezTo>
                  <a:cubicBezTo>
                    <a:pt x="4565" y="96"/>
                    <a:pt x="4558" y="75"/>
                    <a:pt x="4542" y="80"/>
                  </a:cubicBezTo>
                  <a:cubicBezTo>
                    <a:pt x="4531" y="84"/>
                    <a:pt x="4518" y="93"/>
                    <a:pt x="4501" y="107"/>
                  </a:cubicBezTo>
                  <a:cubicBezTo>
                    <a:pt x="4484" y="122"/>
                    <a:pt x="4464" y="143"/>
                    <a:pt x="4440" y="171"/>
                  </a:cubicBezTo>
                  <a:cubicBezTo>
                    <a:pt x="4431" y="182"/>
                    <a:pt x="4423" y="191"/>
                    <a:pt x="4414" y="199"/>
                  </a:cubicBezTo>
                  <a:cubicBezTo>
                    <a:pt x="4406" y="206"/>
                    <a:pt x="4398" y="213"/>
                    <a:pt x="4391" y="219"/>
                  </a:cubicBezTo>
                  <a:cubicBezTo>
                    <a:pt x="4388" y="221"/>
                    <a:pt x="4384" y="223"/>
                    <a:pt x="4381" y="224"/>
                  </a:cubicBezTo>
                  <a:cubicBezTo>
                    <a:pt x="4361" y="236"/>
                    <a:pt x="4340" y="240"/>
                    <a:pt x="4323" y="238"/>
                  </a:cubicBezTo>
                  <a:cubicBezTo>
                    <a:pt x="4305" y="236"/>
                    <a:pt x="4291" y="229"/>
                    <a:pt x="4285" y="220"/>
                  </a:cubicBezTo>
                  <a:cubicBezTo>
                    <a:pt x="4284" y="220"/>
                    <a:pt x="4284" y="219"/>
                    <a:pt x="4284" y="218"/>
                  </a:cubicBezTo>
                  <a:cubicBezTo>
                    <a:pt x="4209" y="89"/>
                    <a:pt x="4071" y="128"/>
                    <a:pt x="3855" y="189"/>
                  </a:cubicBezTo>
                  <a:cubicBezTo>
                    <a:pt x="3853" y="189"/>
                    <a:pt x="3853" y="189"/>
                    <a:pt x="3853" y="189"/>
                  </a:cubicBezTo>
                  <a:cubicBezTo>
                    <a:pt x="3469" y="297"/>
                    <a:pt x="3376" y="148"/>
                    <a:pt x="3340" y="91"/>
                  </a:cubicBezTo>
                  <a:cubicBezTo>
                    <a:pt x="3333" y="79"/>
                    <a:pt x="3328" y="71"/>
                    <a:pt x="3324" y="71"/>
                  </a:cubicBezTo>
                  <a:cubicBezTo>
                    <a:pt x="3317" y="72"/>
                    <a:pt x="3309" y="98"/>
                    <a:pt x="3287" y="174"/>
                  </a:cubicBezTo>
                  <a:cubicBezTo>
                    <a:pt x="3285" y="181"/>
                    <a:pt x="3283" y="189"/>
                    <a:pt x="3281" y="197"/>
                  </a:cubicBezTo>
                  <a:cubicBezTo>
                    <a:pt x="3281" y="197"/>
                    <a:pt x="3281" y="197"/>
                    <a:pt x="3281" y="197"/>
                  </a:cubicBezTo>
                  <a:cubicBezTo>
                    <a:pt x="3266" y="265"/>
                    <a:pt x="3236" y="281"/>
                    <a:pt x="3196" y="272"/>
                  </a:cubicBezTo>
                  <a:cubicBezTo>
                    <a:pt x="3166" y="265"/>
                    <a:pt x="3131" y="245"/>
                    <a:pt x="3092" y="223"/>
                  </a:cubicBezTo>
                  <a:cubicBezTo>
                    <a:pt x="2982" y="161"/>
                    <a:pt x="2839" y="80"/>
                    <a:pt x="2702" y="235"/>
                  </a:cubicBezTo>
                  <a:cubicBezTo>
                    <a:pt x="2660" y="282"/>
                    <a:pt x="2617" y="315"/>
                    <a:pt x="2570" y="311"/>
                  </a:cubicBezTo>
                  <a:cubicBezTo>
                    <a:pt x="2524" y="308"/>
                    <a:pt x="2475" y="268"/>
                    <a:pt x="2421" y="170"/>
                  </a:cubicBezTo>
                  <a:cubicBezTo>
                    <a:pt x="2342" y="27"/>
                    <a:pt x="2296" y="4"/>
                    <a:pt x="2234" y="38"/>
                  </a:cubicBezTo>
                  <a:cubicBezTo>
                    <a:pt x="2208" y="52"/>
                    <a:pt x="2179" y="77"/>
                    <a:pt x="2144" y="107"/>
                  </a:cubicBezTo>
                  <a:cubicBezTo>
                    <a:pt x="2137" y="113"/>
                    <a:pt x="2130" y="119"/>
                    <a:pt x="2123" y="125"/>
                  </a:cubicBezTo>
                  <a:cubicBezTo>
                    <a:pt x="2075" y="165"/>
                    <a:pt x="2035" y="198"/>
                    <a:pt x="1985" y="205"/>
                  </a:cubicBezTo>
                  <a:cubicBezTo>
                    <a:pt x="1935" y="213"/>
                    <a:pt x="1875" y="196"/>
                    <a:pt x="1790" y="135"/>
                  </a:cubicBezTo>
                  <a:cubicBezTo>
                    <a:pt x="1778" y="126"/>
                    <a:pt x="1767" y="118"/>
                    <a:pt x="1757" y="111"/>
                  </a:cubicBezTo>
                  <a:cubicBezTo>
                    <a:pt x="1741" y="98"/>
                    <a:pt x="1727" y="88"/>
                    <a:pt x="1715" y="82"/>
                  </a:cubicBezTo>
                  <a:cubicBezTo>
                    <a:pt x="1681" y="64"/>
                    <a:pt x="1659" y="81"/>
                    <a:pt x="1612" y="172"/>
                  </a:cubicBezTo>
                  <a:cubicBezTo>
                    <a:pt x="1597" y="207"/>
                    <a:pt x="1577" y="231"/>
                    <a:pt x="1556" y="244"/>
                  </a:cubicBezTo>
                  <a:cubicBezTo>
                    <a:pt x="1552" y="247"/>
                    <a:pt x="1548" y="249"/>
                    <a:pt x="1543" y="251"/>
                  </a:cubicBezTo>
                  <a:cubicBezTo>
                    <a:pt x="1539" y="252"/>
                    <a:pt x="1535" y="253"/>
                    <a:pt x="1530" y="254"/>
                  </a:cubicBezTo>
                  <a:cubicBezTo>
                    <a:pt x="1530" y="254"/>
                    <a:pt x="1530" y="254"/>
                    <a:pt x="1530" y="254"/>
                  </a:cubicBezTo>
                  <a:cubicBezTo>
                    <a:pt x="1502" y="259"/>
                    <a:pt x="1473" y="244"/>
                    <a:pt x="1449" y="208"/>
                  </a:cubicBezTo>
                  <a:cubicBezTo>
                    <a:pt x="1445" y="201"/>
                    <a:pt x="1440" y="193"/>
                    <a:pt x="1436" y="184"/>
                  </a:cubicBezTo>
                  <a:cubicBezTo>
                    <a:pt x="1432" y="175"/>
                    <a:pt x="1428" y="166"/>
                    <a:pt x="1425" y="156"/>
                  </a:cubicBezTo>
                  <a:cubicBezTo>
                    <a:pt x="1425" y="156"/>
                    <a:pt x="1425" y="156"/>
                    <a:pt x="1425" y="156"/>
                  </a:cubicBezTo>
                  <a:cubicBezTo>
                    <a:pt x="1424" y="155"/>
                    <a:pt x="1424" y="155"/>
                    <a:pt x="1424" y="155"/>
                  </a:cubicBezTo>
                  <a:cubicBezTo>
                    <a:pt x="1422" y="132"/>
                    <a:pt x="1402" y="92"/>
                    <a:pt x="1374" y="66"/>
                  </a:cubicBezTo>
                  <a:cubicBezTo>
                    <a:pt x="1362" y="54"/>
                    <a:pt x="1348" y="46"/>
                    <a:pt x="1334" y="43"/>
                  </a:cubicBezTo>
                  <a:cubicBezTo>
                    <a:pt x="1319" y="40"/>
                    <a:pt x="1304" y="42"/>
                    <a:pt x="1289" y="52"/>
                  </a:cubicBezTo>
                  <a:cubicBezTo>
                    <a:pt x="1266" y="68"/>
                    <a:pt x="1242" y="103"/>
                    <a:pt x="1222" y="169"/>
                  </a:cubicBezTo>
                  <a:cubicBezTo>
                    <a:pt x="1192" y="268"/>
                    <a:pt x="1158" y="300"/>
                    <a:pt x="1122" y="297"/>
                  </a:cubicBezTo>
                  <a:cubicBezTo>
                    <a:pt x="1086" y="293"/>
                    <a:pt x="1048" y="255"/>
                    <a:pt x="1010" y="213"/>
                  </a:cubicBezTo>
                  <a:cubicBezTo>
                    <a:pt x="946" y="144"/>
                    <a:pt x="842" y="172"/>
                    <a:pt x="752" y="197"/>
                  </a:cubicBezTo>
                  <a:cubicBezTo>
                    <a:pt x="711" y="208"/>
                    <a:pt x="672" y="218"/>
                    <a:pt x="641" y="219"/>
                  </a:cubicBezTo>
                  <a:cubicBezTo>
                    <a:pt x="598" y="219"/>
                    <a:pt x="569" y="199"/>
                    <a:pt x="569" y="133"/>
                  </a:cubicBezTo>
                  <a:cubicBezTo>
                    <a:pt x="569" y="107"/>
                    <a:pt x="558" y="97"/>
                    <a:pt x="542" y="97"/>
                  </a:cubicBezTo>
                  <a:cubicBezTo>
                    <a:pt x="502" y="97"/>
                    <a:pt x="426" y="159"/>
                    <a:pt x="379" y="197"/>
                  </a:cubicBezTo>
                  <a:cubicBezTo>
                    <a:pt x="373" y="202"/>
                    <a:pt x="367" y="207"/>
                    <a:pt x="362" y="211"/>
                  </a:cubicBezTo>
                  <a:cubicBezTo>
                    <a:pt x="357" y="215"/>
                    <a:pt x="352" y="218"/>
                    <a:pt x="348" y="220"/>
                  </a:cubicBezTo>
                  <a:cubicBezTo>
                    <a:pt x="334" y="228"/>
                    <a:pt x="321" y="229"/>
                    <a:pt x="309" y="225"/>
                  </a:cubicBezTo>
                  <a:cubicBezTo>
                    <a:pt x="298" y="221"/>
                    <a:pt x="288" y="213"/>
                    <a:pt x="279" y="202"/>
                  </a:cubicBezTo>
                  <a:cubicBezTo>
                    <a:pt x="274" y="195"/>
                    <a:pt x="269" y="187"/>
                    <a:pt x="265" y="179"/>
                  </a:cubicBezTo>
                  <a:cubicBezTo>
                    <a:pt x="260" y="171"/>
                    <a:pt x="256" y="163"/>
                    <a:pt x="252" y="155"/>
                  </a:cubicBezTo>
                  <a:cubicBezTo>
                    <a:pt x="209" y="74"/>
                    <a:pt x="181" y="21"/>
                    <a:pt x="159" y="16"/>
                  </a:cubicBezTo>
                  <a:cubicBezTo>
                    <a:pt x="137" y="12"/>
                    <a:pt x="119" y="57"/>
                    <a:pt x="96" y="173"/>
                  </a:cubicBezTo>
                  <a:cubicBezTo>
                    <a:pt x="76" y="275"/>
                    <a:pt x="61" y="306"/>
                    <a:pt x="47" y="303"/>
                  </a:cubicBezTo>
                  <a:cubicBezTo>
                    <a:pt x="36" y="301"/>
                    <a:pt x="26" y="281"/>
                    <a:pt x="15" y="258"/>
                  </a:cubicBezTo>
                  <a:cubicBezTo>
                    <a:pt x="10" y="249"/>
                    <a:pt x="5" y="239"/>
                    <a:pt x="0" y="230"/>
                  </a:cubicBezTo>
                  <a:lnTo>
                    <a:pt x="0"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p:cNvSpPr>
              <a:spLocks/>
            </p:cNvSpPr>
            <p:nvPr/>
          </p:nvSpPr>
          <p:spPr bwMode="auto">
            <a:xfrm>
              <a:off x="2798730" y="2206301"/>
              <a:ext cx="8261351" cy="625475"/>
            </a:xfrm>
            <a:custGeom>
              <a:avLst/>
              <a:gdLst>
                <a:gd name="T0" fmla="*/ 35 w 4762"/>
                <a:gd name="T1" fmla="*/ 346 h 363"/>
                <a:gd name="T2" fmla="*/ 243 w 4762"/>
                <a:gd name="T3" fmla="*/ 174 h 363"/>
                <a:gd name="T4" fmla="*/ 302 w 4762"/>
                <a:gd name="T5" fmla="*/ 255 h 363"/>
                <a:gd name="T6" fmla="*/ 366 w 4762"/>
                <a:gd name="T7" fmla="*/ 222 h 363"/>
                <a:gd name="T8" fmla="*/ 631 w 4762"/>
                <a:gd name="T9" fmla="*/ 247 h 363"/>
                <a:gd name="T10" fmla="*/ 1115 w 4762"/>
                <a:gd name="T11" fmla="*/ 339 h 363"/>
                <a:gd name="T12" fmla="*/ 1327 w 4762"/>
                <a:gd name="T13" fmla="*/ 40 h 363"/>
                <a:gd name="T14" fmla="*/ 1434 w 4762"/>
                <a:gd name="T15" fmla="*/ 208 h 363"/>
                <a:gd name="T16" fmla="*/ 1525 w 4762"/>
                <a:gd name="T17" fmla="*/ 289 h 363"/>
                <a:gd name="T18" fmla="*/ 1550 w 4762"/>
                <a:gd name="T19" fmla="*/ 278 h 363"/>
                <a:gd name="T20" fmla="*/ 1705 w 4762"/>
                <a:gd name="T21" fmla="*/ 83 h 363"/>
                <a:gd name="T22" fmla="*/ 1982 w 4762"/>
                <a:gd name="T23" fmla="*/ 232 h 363"/>
                <a:gd name="T24" fmla="*/ 2248 w 4762"/>
                <a:gd name="T25" fmla="*/ 27 h 363"/>
                <a:gd name="T26" fmla="*/ 2701 w 4762"/>
                <a:gd name="T27" fmla="*/ 267 h 363"/>
                <a:gd name="T28" fmla="*/ 3283 w 4762"/>
                <a:gd name="T29" fmla="*/ 225 h 363"/>
                <a:gd name="T30" fmla="*/ 3329 w 4762"/>
                <a:gd name="T31" fmla="*/ 74 h 363"/>
                <a:gd name="T32" fmla="*/ 3862 w 4762"/>
                <a:gd name="T33" fmla="*/ 212 h 363"/>
                <a:gd name="T34" fmla="*/ 4333 w 4762"/>
                <a:gd name="T35" fmla="*/ 270 h 363"/>
                <a:gd name="T36" fmla="*/ 4424 w 4762"/>
                <a:gd name="T37" fmla="*/ 224 h 363"/>
                <a:gd name="T38" fmla="*/ 4553 w 4762"/>
                <a:gd name="T39" fmla="*/ 85 h 363"/>
                <a:gd name="T40" fmla="*/ 4682 w 4762"/>
                <a:gd name="T41" fmla="*/ 256 h 363"/>
                <a:gd name="T42" fmla="*/ 4681 w 4762"/>
                <a:gd name="T43" fmla="*/ 259 h 363"/>
                <a:gd name="T44" fmla="*/ 4554 w 4762"/>
                <a:gd name="T45" fmla="*/ 88 h 363"/>
                <a:gd name="T46" fmla="*/ 4426 w 4762"/>
                <a:gd name="T47" fmla="*/ 227 h 363"/>
                <a:gd name="T48" fmla="*/ 4332 w 4762"/>
                <a:gd name="T49" fmla="*/ 273 h 363"/>
                <a:gd name="T50" fmla="*/ 3863 w 4762"/>
                <a:gd name="T51" fmla="*/ 215 h 363"/>
                <a:gd name="T52" fmla="*/ 3330 w 4762"/>
                <a:gd name="T53" fmla="*/ 77 h 363"/>
                <a:gd name="T54" fmla="*/ 3206 w 4762"/>
                <a:gd name="T55" fmla="*/ 314 h 363"/>
                <a:gd name="T56" fmla="*/ 2571 w 4762"/>
                <a:gd name="T57" fmla="*/ 359 h 363"/>
                <a:gd name="T58" fmla="*/ 2142 w 4762"/>
                <a:gd name="T59" fmla="*/ 119 h 363"/>
                <a:gd name="T60" fmla="*/ 1786 w 4762"/>
                <a:gd name="T61" fmla="*/ 152 h 363"/>
                <a:gd name="T62" fmla="*/ 1608 w 4762"/>
                <a:gd name="T63" fmla="*/ 195 h 363"/>
                <a:gd name="T64" fmla="*/ 1526 w 4762"/>
                <a:gd name="T65" fmla="*/ 292 h 363"/>
                <a:gd name="T66" fmla="*/ 1444 w 4762"/>
                <a:gd name="T67" fmla="*/ 237 h 363"/>
                <a:gd name="T68" fmla="*/ 1419 w 4762"/>
                <a:gd name="T69" fmla="*/ 176 h 363"/>
                <a:gd name="T70" fmla="*/ 1365 w 4762"/>
                <a:gd name="T71" fmla="*/ 68 h 363"/>
                <a:gd name="T72" fmla="*/ 1216 w 4762"/>
                <a:gd name="T73" fmla="*/ 192 h 363"/>
                <a:gd name="T74" fmla="*/ 743 w 4762"/>
                <a:gd name="T75" fmla="*/ 224 h 363"/>
                <a:gd name="T76" fmla="*/ 532 w 4762"/>
                <a:gd name="T77" fmla="*/ 107 h 363"/>
                <a:gd name="T78" fmla="*/ 329 w 4762"/>
                <a:gd name="T79" fmla="*/ 256 h 363"/>
                <a:gd name="T80" fmla="*/ 253 w 4762"/>
                <a:gd name="T81" fmla="*/ 203 h 363"/>
                <a:gd name="T82" fmla="*/ 83 w 4762"/>
                <a:gd name="T83" fmla="*/ 197 h 363"/>
                <a:gd name="T84" fmla="*/ 0 w 4762"/>
                <a:gd name="T85" fmla="*/ 29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62" h="363">
                  <a:moveTo>
                    <a:pt x="0" y="285"/>
                  </a:moveTo>
                  <a:cubicBezTo>
                    <a:pt x="2" y="288"/>
                    <a:pt x="3" y="292"/>
                    <a:pt x="4" y="295"/>
                  </a:cubicBezTo>
                  <a:cubicBezTo>
                    <a:pt x="16" y="322"/>
                    <a:pt x="26" y="344"/>
                    <a:pt x="35" y="346"/>
                  </a:cubicBezTo>
                  <a:cubicBezTo>
                    <a:pt x="47" y="348"/>
                    <a:pt x="61" y="312"/>
                    <a:pt x="80" y="196"/>
                  </a:cubicBezTo>
                  <a:cubicBezTo>
                    <a:pt x="103" y="59"/>
                    <a:pt x="122" y="5"/>
                    <a:pt x="146" y="9"/>
                  </a:cubicBezTo>
                  <a:cubicBezTo>
                    <a:pt x="170" y="13"/>
                    <a:pt x="199" y="77"/>
                    <a:pt x="243" y="174"/>
                  </a:cubicBezTo>
                  <a:cubicBezTo>
                    <a:pt x="247" y="183"/>
                    <a:pt x="251" y="192"/>
                    <a:pt x="256" y="202"/>
                  </a:cubicBezTo>
                  <a:cubicBezTo>
                    <a:pt x="262" y="217"/>
                    <a:pt x="270" y="231"/>
                    <a:pt x="280" y="241"/>
                  </a:cubicBezTo>
                  <a:cubicBezTo>
                    <a:pt x="286" y="248"/>
                    <a:pt x="294" y="253"/>
                    <a:pt x="302" y="255"/>
                  </a:cubicBezTo>
                  <a:cubicBezTo>
                    <a:pt x="310" y="258"/>
                    <a:pt x="319" y="257"/>
                    <a:pt x="328" y="253"/>
                  </a:cubicBezTo>
                  <a:cubicBezTo>
                    <a:pt x="335" y="250"/>
                    <a:pt x="342" y="245"/>
                    <a:pt x="349" y="238"/>
                  </a:cubicBezTo>
                  <a:cubicBezTo>
                    <a:pt x="354" y="234"/>
                    <a:pt x="360" y="228"/>
                    <a:pt x="366" y="222"/>
                  </a:cubicBezTo>
                  <a:cubicBezTo>
                    <a:pt x="413" y="177"/>
                    <a:pt x="490" y="104"/>
                    <a:pt x="532" y="104"/>
                  </a:cubicBezTo>
                  <a:cubicBezTo>
                    <a:pt x="550" y="104"/>
                    <a:pt x="562" y="117"/>
                    <a:pt x="562" y="150"/>
                  </a:cubicBezTo>
                  <a:cubicBezTo>
                    <a:pt x="562" y="225"/>
                    <a:pt x="590" y="247"/>
                    <a:pt x="631" y="247"/>
                  </a:cubicBezTo>
                  <a:cubicBezTo>
                    <a:pt x="662" y="247"/>
                    <a:pt x="701" y="234"/>
                    <a:pt x="742" y="221"/>
                  </a:cubicBezTo>
                  <a:cubicBezTo>
                    <a:pt x="834" y="192"/>
                    <a:pt x="939" y="158"/>
                    <a:pt x="1004" y="242"/>
                  </a:cubicBezTo>
                  <a:cubicBezTo>
                    <a:pt x="1042" y="291"/>
                    <a:pt x="1080" y="335"/>
                    <a:pt x="1115" y="339"/>
                  </a:cubicBezTo>
                  <a:cubicBezTo>
                    <a:pt x="1150" y="342"/>
                    <a:pt x="1183" y="305"/>
                    <a:pt x="1213" y="191"/>
                  </a:cubicBezTo>
                  <a:cubicBezTo>
                    <a:pt x="1233" y="112"/>
                    <a:pt x="1258" y="70"/>
                    <a:pt x="1282" y="51"/>
                  </a:cubicBezTo>
                  <a:cubicBezTo>
                    <a:pt x="1297" y="40"/>
                    <a:pt x="1313" y="37"/>
                    <a:pt x="1327" y="40"/>
                  </a:cubicBezTo>
                  <a:cubicBezTo>
                    <a:pt x="1342" y="44"/>
                    <a:pt x="1355" y="53"/>
                    <a:pt x="1368" y="65"/>
                  </a:cubicBezTo>
                  <a:cubicBezTo>
                    <a:pt x="1398" y="96"/>
                    <a:pt x="1420" y="147"/>
                    <a:pt x="1422" y="176"/>
                  </a:cubicBezTo>
                  <a:cubicBezTo>
                    <a:pt x="1426" y="187"/>
                    <a:pt x="1430" y="198"/>
                    <a:pt x="1434" y="208"/>
                  </a:cubicBezTo>
                  <a:cubicBezTo>
                    <a:pt x="1438" y="219"/>
                    <a:pt x="1442" y="228"/>
                    <a:pt x="1447" y="236"/>
                  </a:cubicBezTo>
                  <a:cubicBezTo>
                    <a:pt x="1470" y="277"/>
                    <a:pt x="1498" y="294"/>
                    <a:pt x="1525" y="289"/>
                  </a:cubicBezTo>
                  <a:cubicBezTo>
                    <a:pt x="1525" y="289"/>
                    <a:pt x="1525" y="289"/>
                    <a:pt x="1525" y="289"/>
                  </a:cubicBezTo>
                  <a:cubicBezTo>
                    <a:pt x="1525" y="289"/>
                    <a:pt x="1525" y="289"/>
                    <a:pt x="1525" y="289"/>
                  </a:cubicBezTo>
                  <a:cubicBezTo>
                    <a:pt x="1529" y="288"/>
                    <a:pt x="1533" y="286"/>
                    <a:pt x="1537" y="285"/>
                  </a:cubicBezTo>
                  <a:cubicBezTo>
                    <a:pt x="1542" y="283"/>
                    <a:pt x="1546" y="280"/>
                    <a:pt x="1550" y="278"/>
                  </a:cubicBezTo>
                  <a:cubicBezTo>
                    <a:pt x="1570" y="263"/>
                    <a:pt x="1590" y="235"/>
                    <a:pt x="1605" y="194"/>
                  </a:cubicBezTo>
                  <a:cubicBezTo>
                    <a:pt x="1605" y="194"/>
                    <a:pt x="1605" y="194"/>
                    <a:pt x="1605" y="194"/>
                  </a:cubicBezTo>
                  <a:cubicBezTo>
                    <a:pt x="1650" y="93"/>
                    <a:pt x="1673" y="68"/>
                    <a:pt x="1705" y="83"/>
                  </a:cubicBezTo>
                  <a:cubicBezTo>
                    <a:pt x="1719" y="89"/>
                    <a:pt x="1735" y="103"/>
                    <a:pt x="1756" y="122"/>
                  </a:cubicBezTo>
                  <a:cubicBezTo>
                    <a:pt x="1766" y="130"/>
                    <a:pt x="1776" y="140"/>
                    <a:pt x="1788" y="149"/>
                  </a:cubicBezTo>
                  <a:cubicBezTo>
                    <a:pt x="1874" y="220"/>
                    <a:pt x="1933" y="241"/>
                    <a:pt x="1982" y="232"/>
                  </a:cubicBezTo>
                  <a:cubicBezTo>
                    <a:pt x="2031" y="222"/>
                    <a:pt x="2071" y="184"/>
                    <a:pt x="2119" y="138"/>
                  </a:cubicBezTo>
                  <a:cubicBezTo>
                    <a:pt x="2127" y="130"/>
                    <a:pt x="2134" y="123"/>
                    <a:pt x="2140" y="117"/>
                  </a:cubicBezTo>
                  <a:cubicBezTo>
                    <a:pt x="2183" y="74"/>
                    <a:pt x="2217" y="41"/>
                    <a:pt x="2248" y="27"/>
                  </a:cubicBezTo>
                  <a:cubicBezTo>
                    <a:pt x="2304" y="0"/>
                    <a:pt x="2350" y="36"/>
                    <a:pt x="2424" y="192"/>
                  </a:cubicBezTo>
                  <a:cubicBezTo>
                    <a:pt x="2477" y="306"/>
                    <a:pt x="2526" y="352"/>
                    <a:pt x="2572" y="356"/>
                  </a:cubicBezTo>
                  <a:cubicBezTo>
                    <a:pt x="2617" y="360"/>
                    <a:pt x="2660" y="321"/>
                    <a:pt x="2701" y="267"/>
                  </a:cubicBezTo>
                  <a:cubicBezTo>
                    <a:pt x="2841" y="84"/>
                    <a:pt x="2986" y="179"/>
                    <a:pt x="3098" y="253"/>
                  </a:cubicBezTo>
                  <a:cubicBezTo>
                    <a:pt x="3140" y="280"/>
                    <a:pt x="3177" y="305"/>
                    <a:pt x="3207" y="311"/>
                  </a:cubicBezTo>
                  <a:cubicBezTo>
                    <a:pt x="3243" y="317"/>
                    <a:pt x="3269" y="298"/>
                    <a:pt x="3283" y="225"/>
                  </a:cubicBezTo>
                  <a:cubicBezTo>
                    <a:pt x="3283" y="224"/>
                    <a:pt x="3283" y="224"/>
                    <a:pt x="3283" y="224"/>
                  </a:cubicBezTo>
                  <a:cubicBezTo>
                    <a:pt x="3286" y="213"/>
                    <a:pt x="3288" y="205"/>
                    <a:pt x="3290" y="197"/>
                  </a:cubicBezTo>
                  <a:cubicBezTo>
                    <a:pt x="3312" y="106"/>
                    <a:pt x="3320" y="74"/>
                    <a:pt x="3329" y="74"/>
                  </a:cubicBezTo>
                  <a:cubicBezTo>
                    <a:pt x="3335" y="74"/>
                    <a:pt x="3341" y="84"/>
                    <a:pt x="3349" y="99"/>
                  </a:cubicBezTo>
                  <a:cubicBezTo>
                    <a:pt x="3384" y="165"/>
                    <a:pt x="3477" y="338"/>
                    <a:pt x="3861" y="212"/>
                  </a:cubicBezTo>
                  <a:cubicBezTo>
                    <a:pt x="3862" y="212"/>
                    <a:pt x="3862" y="212"/>
                    <a:pt x="3862" y="212"/>
                  </a:cubicBezTo>
                  <a:cubicBezTo>
                    <a:pt x="4081" y="140"/>
                    <a:pt x="4221" y="95"/>
                    <a:pt x="4297" y="248"/>
                  </a:cubicBezTo>
                  <a:cubicBezTo>
                    <a:pt x="4298" y="250"/>
                    <a:pt x="4299" y="252"/>
                    <a:pt x="4301" y="254"/>
                  </a:cubicBezTo>
                  <a:cubicBezTo>
                    <a:pt x="4307" y="262"/>
                    <a:pt x="4319" y="268"/>
                    <a:pt x="4333" y="270"/>
                  </a:cubicBezTo>
                  <a:cubicBezTo>
                    <a:pt x="4346" y="272"/>
                    <a:pt x="4363" y="269"/>
                    <a:pt x="4380" y="261"/>
                  </a:cubicBezTo>
                  <a:cubicBezTo>
                    <a:pt x="4386" y="258"/>
                    <a:pt x="4393" y="253"/>
                    <a:pt x="4400" y="248"/>
                  </a:cubicBezTo>
                  <a:cubicBezTo>
                    <a:pt x="4408" y="241"/>
                    <a:pt x="4416" y="234"/>
                    <a:pt x="4424" y="224"/>
                  </a:cubicBezTo>
                  <a:cubicBezTo>
                    <a:pt x="4432" y="215"/>
                    <a:pt x="4440" y="205"/>
                    <a:pt x="4449" y="193"/>
                  </a:cubicBezTo>
                  <a:cubicBezTo>
                    <a:pt x="4473" y="159"/>
                    <a:pt x="4494" y="135"/>
                    <a:pt x="4511" y="117"/>
                  </a:cubicBezTo>
                  <a:cubicBezTo>
                    <a:pt x="4528" y="100"/>
                    <a:pt x="4542" y="90"/>
                    <a:pt x="4553" y="85"/>
                  </a:cubicBezTo>
                  <a:cubicBezTo>
                    <a:pt x="4565" y="80"/>
                    <a:pt x="4573" y="88"/>
                    <a:pt x="4579" y="104"/>
                  </a:cubicBezTo>
                  <a:cubicBezTo>
                    <a:pt x="4583" y="113"/>
                    <a:pt x="4586" y="125"/>
                    <a:pt x="4590" y="138"/>
                  </a:cubicBezTo>
                  <a:cubicBezTo>
                    <a:pt x="4603" y="185"/>
                    <a:pt x="4621" y="248"/>
                    <a:pt x="4682" y="256"/>
                  </a:cubicBezTo>
                  <a:cubicBezTo>
                    <a:pt x="4745" y="263"/>
                    <a:pt x="4756" y="215"/>
                    <a:pt x="4762" y="174"/>
                  </a:cubicBezTo>
                  <a:cubicBezTo>
                    <a:pt x="4762" y="194"/>
                    <a:pt x="4762" y="194"/>
                    <a:pt x="4762" y="194"/>
                  </a:cubicBezTo>
                  <a:cubicBezTo>
                    <a:pt x="4755" y="230"/>
                    <a:pt x="4738" y="266"/>
                    <a:pt x="4681" y="259"/>
                  </a:cubicBezTo>
                  <a:cubicBezTo>
                    <a:pt x="4619" y="251"/>
                    <a:pt x="4600" y="187"/>
                    <a:pt x="4587" y="138"/>
                  </a:cubicBezTo>
                  <a:cubicBezTo>
                    <a:pt x="4583" y="126"/>
                    <a:pt x="4580" y="114"/>
                    <a:pt x="4576" y="105"/>
                  </a:cubicBezTo>
                  <a:cubicBezTo>
                    <a:pt x="4571" y="91"/>
                    <a:pt x="4564" y="84"/>
                    <a:pt x="4554" y="88"/>
                  </a:cubicBezTo>
                  <a:cubicBezTo>
                    <a:pt x="4543" y="92"/>
                    <a:pt x="4530" y="102"/>
                    <a:pt x="4513" y="119"/>
                  </a:cubicBezTo>
                  <a:cubicBezTo>
                    <a:pt x="4496" y="137"/>
                    <a:pt x="4476" y="161"/>
                    <a:pt x="4452" y="194"/>
                  </a:cubicBezTo>
                  <a:cubicBezTo>
                    <a:pt x="4443" y="207"/>
                    <a:pt x="4434" y="217"/>
                    <a:pt x="4426" y="227"/>
                  </a:cubicBezTo>
                  <a:cubicBezTo>
                    <a:pt x="4418" y="236"/>
                    <a:pt x="4410" y="244"/>
                    <a:pt x="4402" y="250"/>
                  </a:cubicBezTo>
                  <a:cubicBezTo>
                    <a:pt x="4395" y="256"/>
                    <a:pt x="4388" y="261"/>
                    <a:pt x="4381" y="264"/>
                  </a:cubicBezTo>
                  <a:cubicBezTo>
                    <a:pt x="4364" y="273"/>
                    <a:pt x="4347" y="275"/>
                    <a:pt x="4332" y="273"/>
                  </a:cubicBezTo>
                  <a:cubicBezTo>
                    <a:pt x="4318" y="271"/>
                    <a:pt x="4305" y="264"/>
                    <a:pt x="4298" y="256"/>
                  </a:cubicBezTo>
                  <a:cubicBezTo>
                    <a:pt x="4297" y="254"/>
                    <a:pt x="4295" y="252"/>
                    <a:pt x="4294" y="250"/>
                  </a:cubicBezTo>
                  <a:cubicBezTo>
                    <a:pt x="4219" y="99"/>
                    <a:pt x="4081" y="144"/>
                    <a:pt x="3863" y="215"/>
                  </a:cubicBezTo>
                  <a:cubicBezTo>
                    <a:pt x="3862" y="215"/>
                    <a:pt x="3862" y="215"/>
                    <a:pt x="3862" y="215"/>
                  </a:cubicBezTo>
                  <a:cubicBezTo>
                    <a:pt x="3476" y="342"/>
                    <a:pt x="3382" y="167"/>
                    <a:pt x="3346" y="101"/>
                  </a:cubicBezTo>
                  <a:cubicBezTo>
                    <a:pt x="3338" y="86"/>
                    <a:pt x="3333" y="77"/>
                    <a:pt x="3330" y="77"/>
                  </a:cubicBezTo>
                  <a:cubicBezTo>
                    <a:pt x="3322" y="77"/>
                    <a:pt x="3314" y="109"/>
                    <a:pt x="3293" y="198"/>
                  </a:cubicBezTo>
                  <a:cubicBezTo>
                    <a:pt x="3286" y="225"/>
                    <a:pt x="3286" y="225"/>
                    <a:pt x="3286" y="225"/>
                  </a:cubicBezTo>
                  <a:cubicBezTo>
                    <a:pt x="3272" y="300"/>
                    <a:pt x="3244" y="321"/>
                    <a:pt x="3206" y="314"/>
                  </a:cubicBezTo>
                  <a:cubicBezTo>
                    <a:pt x="3175" y="308"/>
                    <a:pt x="3138" y="283"/>
                    <a:pt x="3096" y="256"/>
                  </a:cubicBezTo>
                  <a:cubicBezTo>
                    <a:pt x="2985" y="183"/>
                    <a:pt x="2842" y="88"/>
                    <a:pt x="2704" y="269"/>
                  </a:cubicBezTo>
                  <a:cubicBezTo>
                    <a:pt x="2662" y="324"/>
                    <a:pt x="2618" y="363"/>
                    <a:pt x="2571" y="359"/>
                  </a:cubicBezTo>
                  <a:cubicBezTo>
                    <a:pt x="2525" y="355"/>
                    <a:pt x="2475" y="309"/>
                    <a:pt x="2421" y="194"/>
                  </a:cubicBezTo>
                  <a:cubicBezTo>
                    <a:pt x="2349" y="39"/>
                    <a:pt x="2304" y="4"/>
                    <a:pt x="2249" y="29"/>
                  </a:cubicBezTo>
                  <a:cubicBezTo>
                    <a:pt x="2219" y="44"/>
                    <a:pt x="2185" y="77"/>
                    <a:pt x="2142" y="119"/>
                  </a:cubicBezTo>
                  <a:cubicBezTo>
                    <a:pt x="2135" y="126"/>
                    <a:pt x="2128" y="133"/>
                    <a:pt x="2121" y="140"/>
                  </a:cubicBezTo>
                  <a:cubicBezTo>
                    <a:pt x="2073" y="187"/>
                    <a:pt x="2033" y="225"/>
                    <a:pt x="1983" y="235"/>
                  </a:cubicBezTo>
                  <a:cubicBezTo>
                    <a:pt x="1932" y="244"/>
                    <a:pt x="1873" y="223"/>
                    <a:pt x="1786" y="152"/>
                  </a:cubicBezTo>
                  <a:cubicBezTo>
                    <a:pt x="1774" y="142"/>
                    <a:pt x="1764" y="132"/>
                    <a:pt x="1754" y="124"/>
                  </a:cubicBezTo>
                  <a:cubicBezTo>
                    <a:pt x="1733" y="106"/>
                    <a:pt x="1717" y="92"/>
                    <a:pt x="1703" y="85"/>
                  </a:cubicBezTo>
                  <a:cubicBezTo>
                    <a:pt x="1674" y="72"/>
                    <a:pt x="1652" y="96"/>
                    <a:pt x="1608" y="195"/>
                  </a:cubicBezTo>
                  <a:cubicBezTo>
                    <a:pt x="1593" y="236"/>
                    <a:pt x="1573" y="265"/>
                    <a:pt x="1552" y="280"/>
                  </a:cubicBezTo>
                  <a:cubicBezTo>
                    <a:pt x="1547" y="283"/>
                    <a:pt x="1543" y="286"/>
                    <a:pt x="1539" y="288"/>
                  </a:cubicBezTo>
                  <a:cubicBezTo>
                    <a:pt x="1535" y="290"/>
                    <a:pt x="1530" y="291"/>
                    <a:pt x="1526" y="292"/>
                  </a:cubicBezTo>
                  <a:cubicBezTo>
                    <a:pt x="1526" y="292"/>
                    <a:pt x="1526" y="292"/>
                    <a:pt x="1526" y="292"/>
                  </a:cubicBezTo>
                  <a:cubicBezTo>
                    <a:pt x="1526" y="292"/>
                    <a:pt x="1526" y="292"/>
                    <a:pt x="1526" y="292"/>
                  </a:cubicBezTo>
                  <a:cubicBezTo>
                    <a:pt x="1497" y="298"/>
                    <a:pt x="1468" y="280"/>
                    <a:pt x="1444" y="237"/>
                  </a:cubicBezTo>
                  <a:cubicBezTo>
                    <a:pt x="1439" y="229"/>
                    <a:pt x="1435" y="220"/>
                    <a:pt x="1431" y="210"/>
                  </a:cubicBezTo>
                  <a:cubicBezTo>
                    <a:pt x="1427" y="200"/>
                    <a:pt x="1423" y="188"/>
                    <a:pt x="1419" y="176"/>
                  </a:cubicBezTo>
                  <a:cubicBezTo>
                    <a:pt x="1419" y="176"/>
                    <a:pt x="1419" y="176"/>
                    <a:pt x="1419" y="176"/>
                  </a:cubicBezTo>
                  <a:cubicBezTo>
                    <a:pt x="1419" y="176"/>
                    <a:pt x="1419" y="176"/>
                    <a:pt x="1419" y="176"/>
                  </a:cubicBezTo>
                  <a:cubicBezTo>
                    <a:pt x="1419" y="176"/>
                    <a:pt x="1419" y="176"/>
                    <a:pt x="1419" y="176"/>
                  </a:cubicBezTo>
                  <a:cubicBezTo>
                    <a:pt x="1417" y="148"/>
                    <a:pt x="1395" y="98"/>
                    <a:pt x="1365" y="68"/>
                  </a:cubicBezTo>
                  <a:cubicBezTo>
                    <a:pt x="1354" y="56"/>
                    <a:pt x="1340" y="47"/>
                    <a:pt x="1326" y="43"/>
                  </a:cubicBezTo>
                  <a:cubicBezTo>
                    <a:pt x="1313" y="40"/>
                    <a:pt x="1298" y="43"/>
                    <a:pt x="1284" y="54"/>
                  </a:cubicBezTo>
                  <a:cubicBezTo>
                    <a:pt x="1260" y="72"/>
                    <a:pt x="1236" y="114"/>
                    <a:pt x="1216" y="192"/>
                  </a:cubicBezTo>
                  <a:cubicBezTo>
                    <a:pt x="1185" y="308"/>
                    <a:pt x="1151" y="345"/>
                    <a:pt x="1115" y="342"/>
                  </a:cubicBezTo>
                  <a:cubicBezTo>
                    <a:pt x="1078" y="338"/>
                    <a:pt x="1040" y="293"/>
                    <a:pt x="1002" y="244"/>
                  </a:cubicBezTo>
                  <a:cubicBezTo>
                    <a:pt x="938" y="162"/>
                    <a:pt x="834" y="195"/>
                    <a:pt x="743" y="224"/>
                  </a:cubicBezTo>
                  <a:cubicBezTo>
                    <a:pt x="701" y="238"/>
                    <a:pt x="663" y="250"/>
                    <a:pt x="631" y="250"/>
                  </a:cubicBezTo>
                  <a:cubicBezTo>
                    <a:pt x="588" y="250"/>
                    <a:pt x="559" y="227"/>
                    <a:pt x="559" y="150"/>
                  </a:cubicBezTo>
                  <a:cubicBezTo>
                    <a:pt x="559" y="119"/>
                    <a:pt x="548" y="107"/>
                    <a:pt x="532" y="107"/>
                  </a:cubicBezTo>
                  <a:cubicBezTo>
                    <a:pt x="492" y="107"/>
                    <a:pt x="415" y="180"/>
                    <a:pt x="368" y="225"/>
                  </a:cubicBezTo>
                  <a:cubicBezTo>
                    <a:pt x="362" y="231"/>
                    <a:pt x="356" y="236"/>
                    <a:pt x="351" y="241"/>
                  </a:cubicBezTo>
                  <a:cubicBezTo>
                    <a:pt x="343" y="248"/>
                    <a:pt x="336" y="253"/>
                    <a:pt x="329" y="256"/>
                  </a:cubicBezTo>
                  <a:cubicBezTo>
                    <a:pt x="319" y="260"/>
                    <a:pt x="310" y="261"/>
                    <a:pt x="301" y="258"/>
                  </a:cubicBezTo>
                  <a:cubicBezTo>
                    <a:pt x="292" y="256"/>
                    <a:pt x="284" y="250"/>
                    <a:pt x="277" y="243"/>
                  </a:cubicBezTo>
                  <a:cubicBezTo>
                    <a:pt x="268" y="233"/>
                    <a:pt x="260" y="219"/>
                    <a:pt x="253" y="203"/>
                  </a:cubicBezTo>
                  <a:cubicBezTo>
                    <a:pt x="248" y="194"/>
                    <a:pt x="244" y="185"/>
                    <a:pt x="240" y="176"/>
                  </a:cubicBezTo>
                  <a:cubicBezTo>
                    <a:pt x="197" y="79"/>
                    <a:pt x="168" y="16"/>
                    <a:pt x="146" y="12"/>
                  </a:cubicBezTo>
                  <a:cubicBezTo>
                    <a:pt x="124" y="9"/>
                    <a:pt x="106" y="62"/>
                    <a:pt x="83" y="197"/>
                  </a:cubicBezTo>
                  <a:cubicBezTo>
                    <a:pt x="64" y="315"/>
                    <a:pt x="49" y="351"/>
                    <a:pt x="34" y="349"/>
                  </a:cubicBezTo>
                  <a:cubicBezTo>
                    <a:pt x="23" y="347"/>
                    <a:pt x="13" y="324"/>
                    <a:pt x="2" y="297"/>
                  </a:cubicBezTo>
                  <a:cubicBezTo>
                    <a:pt x="0" y="293"/>
                    <a:pt x="0" y="293"/>
                    <a:pt x="0" y="293"/>
                  </a:cubicBezTo>
                  <a:lnTo>
                    <a:pt x="0"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p:nvSpPr>
          <p:spPr bwMode="auto">
            <a:xfrm>
              <a:off x="2798730" y="2168201"/>
              <a:ext cx="8261351" cy="708025"/>
            </a:xfrm>
            <a:custGeom>
              <a:avLst/>
              <a:gdLst>
                <a:gd name="T0" fmla="*/ 67 w 4762"/>
                <a:gd name="T1" fmla="*/ 220 h 411"/>
                <a:gd name="T2" fmla="*/ 244 w 4762"/>
                <a:gd name="T3" fmla="*/ 227 h 411"/>
                <a:gd name="T4" fmla="*/ 313 w 4762"/>
                <a:gd name="T5" fmla="*/ 287 h 411"/>
                <a:gd name="T6" fmla="*/ 522 w 4762"/>
                <a:gd name="T7" fmla="*/ 114 h 411"/>
                <a:gd name="T8" fmla="*/ 733 w 4762"/>
                <a:gd name="T9" fmla="*/ 249 h 411"/>
                <a:gd name="T10" fmla="*/ 1206 w 4762"/>
                <a:gd name="T11" fmla="*/ 214 h 411"/>
                <a:gd name="T12" fmla="*/ 1360 w 4762"/>
                <a:gd name="T13" fmla="*/ 68 h 411"/>
                <a:gd name="T14" fmla="*/ 1442 w 4762"/>
                <a:gd name="T15" fmla="*/ 266 h 411"/>
                <a:gd name="T16" fmla="*/ 1520 w 4762"/>
                <a:gd name="T17" fmla="*/ 326 h 411"/>
                <a:gd name="T18" fmla="*/ 1601 w 4762"/>
                <a:gd name="T19" fmla="*/ 217 h 411"/>
                <a:gd name="T20" fmla="*/ 1753 w 4762"/>
                <a:gd name="T21" fmla="*/ 135 h 411"/>
                <a:gd name="T22" fmla="*/ 2118 w 4762"/>
                <a:gd name="T23" fmla="*/ 153 h 411"/>
                <a:gd name="T24" fmla="*/ 2424 w 4762"/>
                <a:gd name="T25" fmla="*/ 216 h 411"/>
                <a:gd name="T26" fmla="*/ 3037 w 4762"/>
                <a:gd name="T27" fmla="*/ 239 h 411"/>
                <a:gd name="T28" fmla="*/ 3288 w 4762"/>
                <a:gd name="T29" fmla="*/ 253 h 411"/>
                <a:gd name="T30" fmla="*/ 3335 w 4762"/>
                <a:gd name="T31" fmla="*/ 80 h 411"/>
                <a:gd name="T32" fmla="*/ 3870 w 4762"/>
                <a:gd name="T33" fmla="*/ 238 h 411"/>
                <a:gd name="T34" fmla="*/ 4343 w 4762"/>
                <a:gd name="T35" fmla="*/ 304 h 411"/>
                <a:gd name="T36" fmla="*/ 4435 w 4762"/>
                <a:gd name="T37" fmla="*/ 253 h 411"/>
                <a:gd name="T38" fmla="*/ 4565 w 4762"/>
                <a:gd name="T39" fmla="*/ 93 h 411"/>
                <a:gd name="T40" fmla="*/ 4695 w 4762"/>
                <a:gd name="T41" fmla="*/ 289 h 411"/>
                <a:gd name="T42" fmla="*/ 4694 w 4762"/>
                <a:gd name="T43" fmla="*/ 292 h 411"/>
                <a:gd name="T44" fmla="*/ 4567 w 4762"/>
                <a:gd name="T45" fmla="*/ 96 h 411"/>
                <a:gd name="T46" fmla="*/ 4438 w 4762"/>
                <a:gd name="T47" fmla="*/ 255 h 411"/>
                <a:gd name="T48" fmla="*/ 4343 w 4762"/>
                <a:gd name="T49" fmla="*/ 308 h 411"/>
                <a:gd name="T50" fmla="*/ 3872 w 4762"/>
                <a:gd name="T51" fmla="*/ 241 h 411"/>
                <a:gd name="T52" fmla="*/ 3335 w 4762"/>
                <a:gd name="T53" fmla="*/ 83 h 411"/>
                <a:gd name="T54" fmla="*/ 3214 w 4762"/>
                <a:gd name="T55" fmla="*/ 355 h 411"/>
                <a:gd name="T56" fmla="*/ 2706 w 4762"/>
                <a:gd name="T57" fmla="*/ 303 h 411"/>
                <a:gd name="T58" fmla="*/ 2257 w 4762"/>
                <a:gd name="T59" fmla="*/ 24 h 411"/>
                <a:gd name="T60" fmla="*/ 1981 w 4762"/>
                <a:gd name="T61" fmla="*/ 264 h 411"/>
                <a:gd name="T62" fmla="*/ 1696 w 4762"/>
                <a:gd name="T63" fmla="*/ 91 h 411"/>
                <a:gd name="T64" fmla="*/ 1547 w 4762"/>
                <a:gd name="T65" fmla="*/ 316 h 411"/>
                <a:gd name="T66" fmla="*/ 1521 w 4762"/>
                <a:gd name="T67" fmla="*/ 329 h 411"/>
                <a:gd name="T68" fmla="*/ 1426 w 4762"/>
                <a:gd name="T69" fmla="*/ 235 h 411"/>
                <a:gd name="T70" fmla="*/ 1414 w 4762"/>
                <a:gd name="T71" fmla="*/ 197 h 411"/>
                <a:gd name="T72" fmla="*/ 1320 w 4762"/>
                <a:gd name="T73" fmla="*/ 44 h 411"/>
                <a:gd name="T74" fmla="*/ 1107 w 4762"/>
                <a:gd name="T75" fmla="*/ 387 h 411"/>
                <a:gd name="T76" fmla="*/ 622 w 4762"/>
                <a:gd name="T77" fmla="*/ 282 h 411"/>
                <a:gd name="T78" fmla="*/ 357 w 4762"/>
                <a:gd name="T79" fmla="*/ 253 h 411"/>
                <a:gd name="T80" fmla="*/ 292 w 4762"/>
                <a:gd name="T81" fmla="*/ 292 h 411"/>
                <a:gd name="T82" fmla="*/ 228 w 4762"/>
                <a:gd name="T83" fmla="*/ 196 h 411"/>
                <a:gd name="T84" fmla="*/ 22 w 4762"/>
                <a:gd name="T85" fmla="*/ 39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62" h="411">
                  <a:moveTo>
                    <a:pt x="0" y="357"/>
                  </a:moveTo>
                  <a:cubicBezTo>
                    <a:pt x="8" y="376"/>
                    <a:pt x="15" y="391"/>
                    <a:pt x="22" y="392"/>
                  </a:cubicBezTo>
                  <a:cubicBezTo>
                    <a:pt x="35" y="394"/>
                    <a:pt x="48" y="352"/>
                    <a:pt x="67" y="220"/>
                  </a:cubicBezTo>
                  <a:cubicBezTo>
                    <a:pt x="91" y="64"/>
                    <a:pt x="109" y="2"/>
                    <a:pt x="133" y="5"/>
                  </a:cubicBezTo>
                  <a:cubicBezTo>
                    <a:pt x="158" y="9"/>
                    <a:pt x="187" y="82"/>
                    <a:pt x="231" y="195"/>
                  </a:cubicBezTo>
                  <a:cubicBezTo>
                    <a:pt x="236" y="207"/>
                    <a:pt x="241" y="220"/>
                    <a:pt x="244" y="227"/>
                  </a:cubicBezTo>
                  <a:cubicBezTo>
                    <a:pt x="252" y="248"/>
                    <a:pt x="262" y="267"/>
                    <a:pt x="275" y="278"/>
                  </a:cubicBezTo>
                  <a:cubicBezTo>
                    <a:pt x="280" y="284"/>
                    <a:pt x="286" y="287"/>
                    <a:pt x="292" y="289"/>
                  </a:cubicBezTo>
                  <a:cubicBezTo>
                    <a:pt x="299" y="290"/>
                    <a:pt x="305" y="290"/>
                    <a:pt x="313" y="287"/>
                  </a:cubicBezTo>
                  <a:cubicBezTo>
                    <a:pt x="320" y="284"/>
                    <a:pt x="329" y="278"/>
                    <a:pt x="337" y="269"/>
                  </a:cubicBezTo>
                  <a:cubicBezTo>
                    <a:pt x="342" y="263"/>
                    <a:pt x="348" y="257"/>
                    <a:pt x="355" y="250"/>
                  </a:cubicBezTo>
                  <a:cubicBezTo>
                    <a:pt x="402" y="199"/>
                    <a:pt x="480" y="114"/>
                    <a:pt x="522" y="114"/>
                  </a:cubicBezTo>
                  <a:cubicBezTo>
                    <a:pt x="540" y="114"/>
                    <a:pt x="552" y="129"/>
                    <a:pt x="552" y="167"/>
                  </a:cubicBezTo>
                  <a:cubicBezTo>
                    <a:pt x="552" y="253"/>
                    <a:pt x="580" y="279"/>
                    <a:pt x="622" y="278"/>
                  </a:cubicBezTo>
                  <a:cubicBezTo>
                    <a:pt x="653" y="278"/>
                    <a:pt x="691" y="264"/>
                    <a:pt x="733" y="249"/>
                  </a:cubicBezTo>
                  <a:cubicBezTo>
                    <a:pt x="825" y="215"/>
                    <a:pt x="931" y="177"/>
                    <a:pt x="997" y="273"/>
                  </a:cubicBezTo>
                  <a:cubicBezTo>
                    <a:pt x="1035" y="329"/>
                    <a:pt x="1073" y="380"/>
                    <a:pt x="1108" y="384"/>
                  </a:cubicBezTo>
                  <a:cubicBezTo>
                    <a:pt x="1143" y="388"/>
                    <a:pt x="1176" y="345"/>
                    <a:pt x="1206" y="214"/>
                  </a:cubicBezTo>
                  <a:cubicBezTo>
                    <a:pt x="1227" y="123"/>
                    <a:pt x="1252" y="74"/>
                    <a:pt x="1277" y="53"/>
                  </a:cubicBezTo>
                  <a:cubicBezTo>
                    <a:pt x="1292" y="40"/>
                    <a:pt x="1306" y="37"/>
                    <a:pt x="1321" y="41"/>
                  </a:cubicBezTo>
                  <a:cubicBezTo>
                    <a:pt x="1335" y="44"/>
                    <a:pt x="1348" y="54"/>
                    <a:pt x="1360" y="68"/>
                  </a:cubicBezTo>
                  <a:cubicBezTo>
                    <a:pt x="1392" y="103"/>
                    <a:pt x="1415" y="163"/>
                    <a:pt x="1417" y="196"/>
                  </a:cubicBezTo>
                  <a:cubicBezTo>
                    <a:pt x="1421" y="210"/>
                    <a:pt x="1425" y="223"/>
                    <a:pt x="1429" y="234"/>
                  </a:cubicBezTo>
                  <a:cubicBezTo>
                    <a:pt x="1433" y="246"/>
                    <a:pt x="1437" y="256"/>
                    <a:pt x="1442" y="266"/>
                  </a:cubicBezTo>
                  <a:cubicBezTo>
                    <a:pt x="1442" y="266"/>
                    <a:pt x="1442" y="266"/>
                    <a:pt x="1442" y="266"/>
                  </a:cubicBezTo>
                  <a:cubicBezTo>
                    <a:pt x="1465" y="313"/>
                    <a:pt x="1493" y="333"/>
                    <a:pt x="1520" y="326"/>
                  </a:cubicBezTo>
                  <a:cubicBezTo>
                    <a:pt x="1520" y="326"/>
                    <a:pt x="1520" y="326"/>
                    <a:pt x="1520" y="326"/>
                  </a:cubicBezTo>
                  <a:cubicBezTo>
                    <a:pt x="1525" y="325"/>
                    <a:pt x="1529" y="324"/>
                    <a:pt x="1533" y="322"/>
                  </a:cubicBezTo>
                  <a:cubicBezTo>
                    <a:pt x="1537" y="320"/>
                    <a:pt x="1541" y="317"/>
                    <a:pt x="1545" y="314"/>
                  </a:cubicBezTo>
                  <a:cubicBezTo>
                    <a:pt x="1566" y="297"/>
                    <a:pt x="1586" y="264"/>
                    <a:pt x="1601" y="217"/>
                  </a:cubicBezTo>
                  <a:cubicBezTo>
                    <a:pt x="1601" y="217"/>
                    <a:pt x="1601" y="217"/>
                    <a:pt x="1601" y="217"/>
                  </a:cubicBezTo>
                  <a:cubicBezTo>
                    <a:pt x="1644" y="107"/>
                    <a:pt x="1667" y="76"/>
                    <a:pt x="1697" y="88"/>
                  </a:cubicBezTo>
                  <a:cubicBezTo>
                    <a:pt x="1712" y="94"/>
                    <a:pt x="1730" y="111"/>
                    <a:pt x="1753" y="135"/>
                  </a:cubicBezTo>
                  <a:cubicBezTo>
                    <a:pt x="1762" y="144"/>
                    <a:pt x="1773" y="155"/>
                    <a:pt x="1785" y="167"/>
                  </a:cubicBezTo>
                  <a:cubicBezTo>
                    <a:pt x="1871" y="248"/>
                    <a:pt x="1930" y="271"/>
                    <a:pt x="1980" y="261"/>
                  </a:cubicBezTo>
                  <a:cubicBezTo>
                    <a:pt x="2029" y="250"/>
                    <a:pt x="2070" y="206"/>
                    <a:pt x="2118" y="153"/>
                  </a:cubicBezTo>
                  <a:cubicBezTo>
                    <a:pt x="2125" y="145"/>
                    <a:pt x="2132" y="137"/>
                    <a:pt x="2139" y="129"/>
                  </a:cubicBezTo>
                  <a:cubicBezTo>
                    <a:pt x="2186" y="76"/>
                    <a:pt x="2222" y="35"/>
                    <a:pt x="2256" y="21"/>
                  </a:cubicBezTo>
                  <a:cubicBezTo>
                    <a:pt x="2309" y="0"/>
                    <a:pt x="2354" y="45"/>
                    <a:pt x="2424" y="216"/>
                  </a:cubicBezTo>
                  <a:cubicBezTo>
                    <a:pt x="2478" y="346"/>
                    <a:pt x="2527" y="399"/>
                    <a:pt x="2573" y="403"/>
                  </a:cubicBezTo>
                  <a:cubicBezTo>
                    <a:pt x="2619" y="408"/>
                    <a:pt x="2662" y="364"/>
                    <a:pt x="2703" y="301"/>
                  </a:cubicBezTo>
                  <a:cubicBezTo>
                    <a:pt x="2818" y="130"/>
                    <a:pt x="2936" y="171"/>
                    <a:pt x="3037" y="239"/>
                  </a:cubicBezTo>
                  <a:cubicBezTo>
                    <a:pt x="3060" y="254"/>
                    <a:pt x="3082" y="270"/>
                    <a:pt x="3102" y="285"/>
                  </a:cubicBezTo>
                  <a:cubicBezTo>
                    <a:pt x="3146" y="318"/>
                    <a:pt x="3184" y="347"/>
                    <a:pt x="3215" y="352"/>
                  </a:cubicBezTo>
                  <a:cubicBezTo>
                    <a:pt x="3249" y="358"/>
                    <a:pt x="3274" y="334"/>
                    <a:pt x="3288" y="253"/>
                  </a:cubicBezTo>
                  <a:cubicBezTo>
                    <a:pt x="3288" y="253"/>
                    <a:pt x="3288" y="253"/>
                    <a:pt x="3288" y="253"/>
                  </a:cubicBezTo>
                  <a:cubicBezTo>
                    <a:pt x="3290" y="241"/>
                    <a:pt x="3293" y="231"/>
                    <a:pt x="3295" y="221"/>
                  </a:cubicBezTo>
                  <a:cubicBezTo>
                    <a:pt x="3317" y="117"/>
                    <a:pt x="3325" y="80"/>
                    <a:pt x="3335" y="80"/>
                  </a:cubicBezTo>
                  <a:cubicBezTo>
                    <a:pt x="3341" y="80"/>
                    <a:pt x="3346" y="91"/>
                    <a:pt x="3354" y="109"/>
                  </a:cubicBezTo>
                  <a:cubicBezTo>
                    <a:pt x="3390" y="185"/>
                    <a:pt x="3483" y="383"/>
                    <a:pt x="3869" y="239"/>
                  </a:cubicBezTo>
                  <a:cubicBezTo>
                    <a:pt x="3870" y="238"/>
                    <a:pt x="3870" y="238"/>
                    <a:pt x="3870" y="238"/>
                  </a:cubicBezTo>
                  <a:cubicBezTo>
                    <a:pt x="4091" y="156"/>
                    <a:pt x="4232" y="104"/>
                    <a:pt x="4308" y="280"/>
                  </a:cubicBezTo>
                  <a:cubicBezTo>
                    <a:pt x="4310" y="284"/>
                    <a:pt x="4312" y="287"/>
                    <a:pt x="4315" y="290"/>
                  </a:cubicBezTo>
                  <a:cubicBezTo>
                    <a:pt x="4322" y="297"/>
                    <a:pt x="4332" y="302"/>
                    <a:pt x="4343" y="304"/>
                  </a:cubicBezTo>
                  <a:cubicBezTo>
                    <a:pt x="4355" y="306"/>
                    <a:pt x="4369" y="305"/>
                    <a:pt x="4383" y="299"/>
                  </a:cubicBezTo>
                  <a:cubicBezTo>
                    <a:pt x="4392" y="295"/>
                    <a:pt x="4402" y="288"/>
                    <a:pt x="4411" y="279"/>
                  </a:cubicBezTo>
                  <a:cubicBezTo>
                    <a:pt x="4419" y="272"/>
                    <a:pt x="4427" y="263"/>
                    <a:pt x="4435" y="253"/>
                  </a:cubicBezTo>
                  <a:cubicBezTo>
                    <a:pt x="4443" y="242"/>
                    <a:pt x="4452" y="230"/>
                    <a:pt x="4461" y="216"/>
                  </a:cubicBezTo>
                  <a:cubicBezTo>
                    <a:pt x="4485" y="178"/>
                    <a:pt x="4506" y="149"/>
                    <a:pt x="4523" y="130"/>
                  </a:cubicBezTo>
                  <a:cubicBezTo>
                    <a:pt x="4540" y="110"/>
                    <a:pt x="4554" y="98"/>
                    <a:pt x="4565" y="93"/>
                  </a:cubicBezTo>
                  <a:cubicBezTo>
                    <a:pt x="4576" y="88"/>
                    <a:pt x="4583" y="94"/>
                    <a:pt x="4589" y="106"/>
                  </a:cubicBezTo>
                  <a:cubicBezTo>
                    <a:pt x="4594" y="117"/>
                    <a:pt x="4598" y="134"/>
                    <a:pt x="4602" y="153"/>
                  </a:cubicBezTo>
                  <a:cubicBezTo>
                    <a:pt x="4616" y="207"/>
                    <a:pt x="4634" y="280"/>
                    <a:pt x="4695" y="289"/>
                  </a:cubicBezTo>
                  <a:cubicBezTo>
                    <a:pt x="4732" y="294"/>
                    <a:pt x="4751" y="277"/>
                    <a:pt x="4762" y="253"/>
                  </a:cubicBezTo>
                  <a:cubicBezTo>
                    <a:pt x="4762" y="260"/>
                    <a:pt x="4762" y="260"/>
                    <a:pt x="4762" y="260"/>
                  </a:cubicBezTo>
                  <a:cubicBezTo>
                    <a:pt x="4750" y="282"/>
                    <a:pt x="4730" y="297"/>
                    <a:pt x="4694" y="292"/>
                  </a:cubicBezTo>
                  <a:cubicBezTo>
                    <a:pt x="4631" y="283"/>
                    <a:pt x="4613" y="209"/>
                    <a:pt x="4599" y="154"/>
                  </a:cubicBezTo>
                  <a:cubicBezTo>
                    <a:pt x="4595" y="135"/>
                    <a:pt x="4591" y="118"/>
                    <a:pt x="4586" y="107"/>
                  </a:cubicBezTo>
                  <a:cubicBezTo>
                    <a:pt x="4581" y="97"/>
                    <a:pt x="4575" y="92"/>
                    <a:pt x="4567" y="96"/>
                  </a:cubicBezTo>
                  <a:cubicBezTo>
                    <a:pt x="4556" y="101"/>
                    <a:pt x="4542" y="112"/>
                    <a:pt x="4525" y="132"/>
                  </a:cubicBezTo>
                  <a:cubicBezTo>
                    <a:pt x="4508" y="151"/>
                    <a:pt x="4488" y="180"/>
                    <a:pt x="4463" y="218"/>
                  </a:cubicBezTo>
                  <a:cubicBezTo>
                    <a:pt x="4455" y="232"/>
                    <a:pt x="4446" y="244"/>
                    <a:pt x="4438" y="255"/>
                  </a:cubicBezTo>
                  <a:cubicBezTo>
                    <a:pt x="4429" y="265"/>
                    <a:pt x="4421" y="274"/>
                    <a:pt x="4414" y="282"/>
                  </a:cubicBezTo>
                  <a:cubicBezTo>
                    <a:pt x="4404" y="291"/>
                    <a:pt x="4394" y="298"/>
                    <a:pt x="4384" y="302"/>
                  </a:cubicBezTo>
                  <a:cubicBezTo>
                    <a:pt x="4369" y="308"/>
                    <a:pt x="4355" y="310"/>
                    <a:pt x="4343" y="308"/>
                  </a:cubicBezTo>
                  <a:cubicBezTo>
                    <a:pt x="4330" y="305"/>
                    <a:pt x="4320" y="300"/>
                    <a:pt x="4313" y="292"/>
                  </a:cubicBezTo>
                  <a:cubicBezTo>
                    <a:pt x="4310" y="289"/>
                    <a:pt x="4307" y="285"/>
                    <a:pt x="4305" y="281"/>
                  </a:cubicBezTo>
                  <a:cubicBezTo>
                    <a:pt x="4230" y="108"/>
                    <a:pt x="4090" y="160"/>
                    <a:pt x="3872" y="241"/>
                  </a:cubicBezTo>
                  <a:cubicBezTo>
                    <a:pt x="3870" y="242"/>
                    <a:pt x="3870" y="242"/>
                    <a:pt x="3870" y="242"/>
                  </a:cubicBezTo>
                  <a:cubicBezTo>
                    <a:pt x="3482" y="387"/>
                    <a:pt x="3388" y="187"/>
                    <a:pt x="3351" y="110"/>
                  </a:cubicBezTo>
                  <a:cubicBezTo>
                    <a:pt x="3344" y="94"/>
                    <a:pt x="3339" y="83"/>
                    <a:pt x="3335" y="83"/>
                  </a:cubicBezTo>
                  <a:cubicBezTo>
                    <a:pt x="3327" y="83"/>
                    <a:pt x="3320" y="120"/>
                    <a:pt x="3298" y="222"/>
                  </a:cubicBezTo>
                  <a:cubicBezTo>
                    <a:pt x="3296" y="231"/>
                    <a:pt x="3293" y="242"/>
                    <a:pt x="3291" y="253"/>
                  </a:cubicBezTo>
                  <a:cubicBezTo>
                    <a:pt x="3277" y="337"/>
                    <a:pt x="3251" y="361"/>
                    <a:pt x="3214" y="355"/>
                  </a:cubicBezTo>
                  <a:cubicBezTo>
                    <a:pt x="3183" y="350"/>
                    <a:pt x="3144" y="321"/>
                    <a:pt x="3100" y="288"/>
                  </a:cubicBezTo>
                  <a:cubicBezTo>
                    <a:pt x="3080" y="273"/>
                    <a:pt x="3058" y="256"/>
                    <a:pt x="3035" y="241"/>
                  </a:cubicBezTo>
                  <a:cubicBezTo>
                    <a:pt x="2936" y="175"/>
                    <a:pt x="2819" y="134"/>
                    <a:pt x="2706" y="303"/>
                  </a:cubicBezTo>
                  <a:cubicBezTo>
                    <a:pt x="2664" y="367"/>
                    <a:pt x="2620" y="411"/>
                    <a:pt x="2573" y="407"/>
                  </a:cubicBezTo>
                  <a:cubicBezTo>
                    <a:pt x="2526" y="402"/>
                    <a:pt x="2476" y="349"/>
                    <a:pt x="2421" y="217"/>
                  </a:cubicBezTo>
                  <a:cubicBezTo>
                    <a:pt x="2352" y="49"/>
                    <a:pt x="2308" y="3"/>
                    <a:pt x="2257" y="24"/>
                  </a:cubicBezTo>
                  <a:cubicBezTo>
                    <a:pt x="2224" y="38"/>
                    <a:pt x="2188" y="78"/>
                    <a:pt x="2141" y="131"/>
                  </a:cubicBezTo>
                  <a:cubicBezTo>
                    <a:pt x="2134" y="139"/>
                    <a:pt x="2127" y="147"/>
                    <a:pt x="2120" y="155"/>
                  </a:cubicBezTo>
                  <a:cubicBezTo>
                    <a:pt x="2072" y="209"/>
                    <a:pt x="2031" y="253"/>
                    <a:pt x="1981" y="264"/>
                  </a:cubicBezTo>
                  <a:cubicBezTo>
                    <a:pt x="1930" y="274"/>
                    <a:pt x="1870" y="251"/>
                    <a:pt x="1783" y="169"/>
                  </a:cubicBezTo>
                  <a:cubicBezTo>
                    <a:pt x="1771" y="157"/>
                    <a:pt x="1760" y="147"/>
                    <a:pt x="1751" y="137"/>
                  </a:cubicBezTo>
                  <a:cubicBezTo>
                    <a:pt x="1728" y="114"/>
                    <a:pt x="1711" y="97"/>
                    <a:pt x="1696" y="91"/>
                  </a:cubicBezTo>
                  <a:cubicBezTo>
                    <a:pt x="1668" y="80"/>
                    <a:pt x="1646" y="110"/>
                    <a:pt x="1604" y="218"/>
                  </a:cubicBezTo>
                  <a:cubicBezTo>
                    <a:pt x="1604" y="218"/>
                    <a:pt x="1604" y="218"/>
                    <a:pt x="1604" y="218"/>
                  </a:cubicBezTo>
                  <a:cubicBezTo>
                    <a:pt x="1588" y="266"/>
                    <a:pt x="1568" y="299"/>
                    <a:pt x="1547" y="316"/>
                  </a:cubicBezTo>
                  <a:cubicBezTo>
                    <a:pt x="1543" y="320"/>
                    <a:pt x="1539" y="322"/>
                    <a:pt x="1534" y="325"/>
                  </a:cubicBezTo>
                  <a:cubicBezTo>
                    <a:pt x="1530" y="327"/>
                    <a:pt x="1526" y="328"/>
                    <a:pt x="1521" y="329"/>
                  </a:cubicBezTo>
                  <a:cubicBezTo>
                    <a:pt x="1521" y="329"/>
                    <a:pt x="1521" y="329"/>
                    <a:pt x="1521" y="329"/>
                  </a:cubicBezTo>
                  <a:cubicBezTo>
                    <a:pt x="1492" y="336"/>
                    <a:pt x="1463" y="316"/>
                    <a:pt x="1439" y="267"/>
                  </a:cubicBezTo>
                  <a:cubicBezTo>
                    <a:pt x="1439" y="267"/>
                    <a:pt x="1439" y="267"/>
                    <a:pt x="1439" y="267"/>
                  </a:cubicBezTo>
                  <a:cubicBezTo>
                    <a:pt x="1434" y="257"/>
                    <a:pt x="1430" y="247"/>
                    <a:pt x="1426" y="235"/>
                  </a:cubicBezTo>
                  <a:cubicBezTo>
                    <a:pt x="1422" y="224"/>
                    <a:pt x="1418" y="211"/>
                    <a:pt x="1414" y="197"/>
                  </a:cubicBezTo>
                  <a:cubicBezTo>
                    <a:pt x="1414" y="197"/>
                    <a:pt x="1414" y="197"/>
                    <a:pt x="1414" y="197"/>
                  </a:cubicBezTo>
                  <a:cubicBezTo>
                    <a:pt x="1414" y="197"/>
                    <a:pt x="1414" y="197"/>
                    <a:pt x="1414" y="197"/>
                  </a:cubicBezTo>
                  <a:cubicBezTo>
                    <a:pt x="1414" y="197"/>
                    <a:pt x="1414" y="197"/>
                    <a:pt x="1414" y="197"/>
                  </a:cubicBezTo>
                  <a:cubicBezTo>
                    <a:pt x="1412" y="163"/>
                    <a:pt x="1389" y="105"/>
                    <a:pt x="1358" y="70"/>
                  </a:cubicBezTo>
                  <a:cubicBezTo>
                    <a:pt x="1346" y="57"/>
                    <a:pt x="1333" y="47"/>
                    <a:pt x="1320" y="44"/>
                  </a:cubicBezTo>
                  <a:cubicBezTo>
                    <a:pt x="1307" y="41"/>
                    <a:pt x="1293" y="44"/>
                    <a:pt x="1279" y="55"/>
                  </a:cubicBezTo>
                  <a:cubicBezTo>
                    <a:pt x="1254" y="76"/>
                    <a:pt x="1230" y="124"/>
                    <a:pt x="1209" y="215"/>
                  </a:cubicBezTo>
                  <a:cubicBezTo>
                    <a:pt x="1179" y="348"/>
                    <a:pt x="1144" y="391"/>
                    <a:pt x="1107" y="387"/>
                  </a:cubicBezTo>
                  <a:cubicBezTo>
                    <a:pt x="1071" y="383"/>
                    <a:pt x="1033" y="331"/>
                    <a:pt x="994" y="275"/>
                  </a:cubicBezTo>
                  <a:cubicBezTo>
                    <a:pt x="930" y="181"/>
                    <a:pt x="825" y="219"/>
                    <a:pt x="734" y="252"/>
                  </a:cubicBezTo>
                  <a:cubicBezTo>
                    <a:pt x="692" y="267"/>
                    <a:pt x="653" y="281"/>
                    <a:pt x="622" y="282"/>
                  </a:cubicBezTo>
                  <a:cubicBezTo>
                    <a:pt x="578" y="282"/>
                    <a:pt x="549" y="255"/>
                    <a:pt x="549" y="167"/>
                  </a:cubicBezTo>
                  <a:cubicBezTo>
                    <a:pt x="549" y="131"/>
                    <a:pt x="538" y="117"/>
                    <a:pt x="522" y="117"/>
                  </a:cubicBezTo>
                  <a:cubicBezTo>
                    <a:pt x="481" y="118"/>
                    <a:pt x="404" y="201"/>
                    <a:pt x="357" y="253"/>
                  </a:cubicBezTo>
                  <a:cubicBezTo>
                    <a:pt x="351" y="259"/>
                    <a:pt x="345" y="265"/>
                    <a:pt x="340" y="271"/>
                  </a:cubicBezTo>
                  <a:cubicBezTo>
                    <a:pt x="331" y="281"/>
                    <a:pt x="322" y="287"/>
                    <a:pt x="314" y="290"/>
                  </a:cubicBezTo>
                  <a:cubicBezTo>
                    <a:pt x="306" y="293"/>
                    <a:pt x="298" y="294"/>
                    <a:pt x="292" y="292"/>
                  </a:cubicBezTo>
                  <a:cubicBezTo>
                    <a:pt x="285" y="290"/>
                    <a:pt x="278" y="286"/>
                    <a:pt x="272" y="281"/>
                  </a:cubicBezTo>
                  <a:cubicBezTo>
                    <a:pt x="260" y="269"/>
                    <a:pt x="249" y="250"/>
                    <a:pt x="241" y="228"/>
                  </a:cubicBezTo>
                  <a:cubicBezTo>
                    <a:pt x="235" y="213"/>
                    <a:pt x="231" y="204"/>
                    <a:pt x="228" y="196"/>
                  </a:cubicBezTo>
                  <a:cubicBezTo>
                    <a:pt x="184" y="84"/>
                    <a:pt x="155" y="12"/>
                    <a:pt x="133" y="9"/>
                  </a:cubicBezTo>
                  <a:cubicBezTo>
                    <a:pt x="111" y="5"/>
                    <a:pt x="93" y="67"/>
                    <a:pt x="71" y="221"/>
                  </a:cubicBezTo>
                  <a:cubicBezTo>
                    <a:pt x="51" y="355"/>
                    <a:pt x="36" y="397"/>
                    <a:pt x="22" y="395"/>
                  </a:cubicBezTo>
                  <a:cubicBezTo>
                    <a:pt x="14" y="394"/>
                    <a:pt x="7" y="382"/>
                    <a:pt x="0" y="365"/>
                  </a:cubicBezTo>
                  <a:lnTo>
                    <a:pt x="0" y="3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p:nvSpPr>
          <p:spPr bwMode="auto">
            <a:xfrm>
              <a:off x="2798730" y="2128514"/>
              <a:ext cx="8261351" cy="792163"/>
            </a:xfrm>
            <a:custGeom>
              <a:avLst/>
              <a:gdLst>
                <a:gd name="T0" fmla="*/ 55 w 4762"/>
                <a:gd name="T1" fmla="*/ 245 h 460"/>
                <a:gd name="T2" fmla="*/ 232 w 4762"/>
                <a:gd name="T3" fmla="*/ 253 h 460"/>
                <a:gd name="T4" fmla="*/ 298 w 4762"/>
                <a:gd name="T5" fmla="*/ 322 h 460"/>
                <a:gd name="T6" fmla="*/ 512 w 4762"/>
                <a:gd name="T7" fmla="*/ 126 h 460"/>
                <a:gd name="T8" fmla="*/ 724 w 4762"/>
                <a:gd name="T9" fmla="*/ 278 h 460"/>
                <a:gd name="T10" fmla="*/ 1200 w 4762"/>
                <a:gd name="T11" fmla="*/ 238 h 460"/>
                <a:gd name="T12" fmla="*/ 1353 w 4762"/>
                <a:gd name="T13" fmla="*/ 72 h 460"/>
                <a:gd name="T14" fmla="*/ 1461 w 4762"/>
                <a:gd name="T15" fmla="*/ 340 h 460"/>
                <a:gd name="T16" fmla="*/ 1516 w 4762"/>
                <a:gd name="T17" fmla="*/ 365 h 460"/>
                <a:gd name="T18" fmla="*/ 1516 w 4762"/>
                <a:gd name="T19" fmla="*/ 365 h 460"/>
                <a:gd name="T20" fmla="*/ 1597 w 4762"/>
                <a:gd name="T21" fmla="*/ 242 h 460"/>
                <a:gd name="T22" fmla="*/ 1749 w 4762"/>
                <a:gd name="T23" fmla="*/ 149 h 460"/>
                <a:gd name="T24" fmla="*/ 2116 w 4762"/>
                <a:gd name="T25" fmla="*/ 169 h 460"/>
                <a:gd name="T26" fmla="*/ 2425 w 4762"/>
                <a:gd name="T27" fmla="*/ 240 h 460"/>
                <a:gd name="T28" fmla="*/ 2996 w 4762"/>
                <a:gd name="T29" fmla="*/ 235 h 460"/>
                <a:gd name="T30" fmla="*/ 3293 w 4762"/>
                <a:gd name="T31" fmla="*/ 282 h 460"/>
                <a:gd name="T32" fmla="*/ 3340 w 4762"/>
                <a:gd name="T33" fmla="*/ 87 h 460"/>
                <a:gd name="T34" fmla="*/ 3879 w 4762"/>
                <a:gd name="T35" fmla="*/ 266 h 460"/>
                <a:gd name="T36" fmla="*/ 4329 w 4762"/>
                <a:gd name="T37" fmla="*/ 328 h 460"/>
                <a:gd name="T38" fmla="*/ 4423 w 4762"/>
                <a:gd name="T39" fmla="*/ 312 h 460"/>
                <a:gd name="T40" fmla="*/ 4535 w 4762"/>
                <a:gd name="T41" fmla="*/ 143 h 460"/>
                <a:gd name="T42" fmla="*/ 4615 w 4762"/>
                <a:gd name="T43" fmla="*/ 169 h 460"/>
                <a:gd name="T44" fmla="*/ 4762 w 4762"/>
                <a:gd name="T45" fmla="*/ 310 h 460"/>
                <a:gd name="T46" fmla="*/ 4596 w 4762"/>
                <a:gd name="T47" fmla="*/ 113 h 460"/>
                <a:gd name="T48" fmla="*/ 4475 w 4762"/>
                <a:gd name="T49" fmla="*/ 242 h 460"/>
                <a:gd name="T50" fmla="*/ 4389 w 4762"/>
                <a:gd name="T51" fmla="*/ 340 h 460"/>
                <a:gd name="T52" fmla="*/ 4316 w 4762"/>
                <a:gd name="T53" fmla="*/ 314 h 460"/>
                <a:gd name="T54" fmla="*/ 3879 w 4762"/>
                <a:gd name="T55" fmla="*/ 269 h 460"/>
                <a:gd name="T56" fmla="*/ 3303 w 4762"/>
                <a:gd name="T57" fmla="*/ 246 h 460"/>
                <a:gd name="T58" fmla="*/ 3104 w 4762"/>
                <a:gd name="T59" fmla="*/ 321 h 460"/>
                <a:gd name="T60" fmla="*/ 2574 w 4762"/>
                <a:gd name="T61" fmla="*/ 455 h 460"/>
                <a:gd name="T62" fmla="*/ 2140 w 4762"/>
                <a:gd name="T63" fmla="*/ 144 h 460"/>
                <a:gd name="T64" fmla="*/ 1780 w 4762"/>
                <a:gd name="T65" fmla="*/ 187 h 460"/>
                <a:gd name="T66" fmla="*/ 1600 w 4762"/>
                <a:gd name="T67" fmla="*/ 243 h 460"/>
                <a:gd name="T68" fmla="*/ 1530 w 4762"/>
                <a:gd name="T69" fmla="*/ 363 h 460"/>
                <a:gd name="T70" fmla="*/ 1516 w 4762"/>
                <a:gd name="T71" fmla="*/ 368 h 460"/>
                <a:gd name="T72" fmla="*/ 1515 w 4762"/>
                <a:gd name="T73" fmla="*/ 368 h 460"/>
                <a:gd name="T74" fmla="*/ 1409 w 4762"/>
                <a:gd name="T75" fmla="*/ 219 h 460"/>
                <a:gd name="T76" fmla="*/ 1314 w 4762"/>
                <a:gd name="T77" fmla="*/ 46 h 460"/>
                <a:gd name="T78" fmla="*/ 1100 w 4762"/>
                <a:gd name="T79" fmla="*/ 433 h 460"/>
                <a:gd name="T80" fmla="*/ 612 w 4762"/>
                <a:gd name="T81" fmla="*/ 314 h 460"/>
                <a:gd name="T82" fmla="*/ 346 w 4762"/>
                <a:gd name="T83" fmla="*/ 281 h 460"/>
                <a:gd name="T84" fmla="*/ 282 w 4762"/>
                <a:gd name="T85" fmla="*/ 326 h 460"/>
                <a:gd name="T86" fmla="*/ 216 w 4762"/>
                <a:gd name="T87" fmla="*/ 218 h 460"/>
                <a:gd name="T88" fmla="*/ 9 w 4762"/>
                <a:gd name="T89" fmla="*/ 44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62" h="460">
                  <a:moveTo>
                    <a:pt x="0" y="430"/>
                  </a:moveTo>
                  <a:cubicBezTo>
                    <a:pt x="3" y="435"/>
                    <a:pt x="6" y="439"/>
                    <a:pt x="9" y="439"/>
                  </a:cubicBezTo>
                  <a:cubicBezTo>
                    <a:pt x="22" y="441"/>
                    <a:pt x="35" y="393"/>
                    <a:pt x="55" y="245"/>
                  </a:cubicBezTo>
                  <a:cubicBezTo>
                    <a:pt x="78" y="70"/>
                    <a:pt x="96" y="0"/>
                    <a:pt x="120" y="3"/>
                  </a:cubicBezTo>
                  <a:cubicBezTo>
                    <a:pt x="145" y="6"/>
                    <a:pt x="174" y="89"/>
                    <a:pt x="219" y="217"/>
                  </a:cubicBezTo>
                  <a:cubicBezTo>
                    <a:pt x="223" y="228"/>
                    <a:pt x="227" y="239"/>
                    <a:pt x="232" y="253"/>
                  </a:cubicBezTo>
                  <a:cubicBezTo>
                    <a:pt x="241" y="280"/>
                    <a:pt x="253" y="303"/>
                    <a:pt x="268" y="315"/>
                  </a:cubicBezTo>
                  <a:cubicBezTo>
                    <a:pt x="272" y="319"/>
                    <a:pt x="277" y="322"/>
                    <a:pt x="282" y="323"/>
                  </a:cubicBezTo>
                  <a:cubicBezTo>
                    <a:pt x="287" y="324"/>
                    <a:pt x="293" y="324"/>
                    <a:pt x="298" y="322"/>
                  </a:cubicBezTo>
                  <a:cubicBezTo>
                    <a:pt x="307" y="319"/>
                    <a:pt x="316" y="312"/>
                    <a:pt x="326" y="300"/>
                  </a:cubicBezTo>
                  <a:cubicBezTo>
                    <a:pt x="331" y="294"/>
                    <a:pt x="337" y="287"/>
                    <a:pt x="343" y="279"/>
                  </a:cubicBezTo>
                  <a:cubicBezTo>
                    <a:pt x="391" y="221"/>
                    <a:pt x="469" y="126"/>
                    <a:pt x="512" y="126"/>
                  </a:cubicBezTo>
                  <a:cubicBezTo>
                    <a:pt x="530" y="126"/>
                    <a:pt x="542" y="142"/>
                    <a:pt x="542" y="185"/>
                  </a:cubicBezTo>
                  <a:cubicBezTo>
                    <a:pt x="542" y="282"/>
                    <a:pt x="570" y="311"/>
                    <a:pt x="612" y="311"/>
                  </a:cubicBezTo>
                  <a:cubicBezTo>
                    <a:pt x="643" y="311"/>
                    <a:pt x="682" y="295"/>
                    <a:pt x="724" y="278"/>
                  </a:cubicBezTo>
                  <a:cubicBezTo>
                    <a:pt x="817" y="240"/>
                    <a:pt x="923" y="196"/>
                    <a:pt x="989" y="305"/>
                  </a:cubicBezTo>
                  <a:cubicBezTo>
                    <a:pt x="1028" y="368"/>
                    <a:pt x="1066" y="425"/>
                    <a:pt x="1101" y="430"/>
                  </a:cubicBezTo>
                  <a:cubicBezTo>
                    <a:pt x="1136" y="434"/>
                    <a:pt x="1169" y="386"/>
                    <a:pt x="1200" y="238"/>
                  </a:cubicBezTo>
                  <a:cubicBezTo>
                    <a:pt x="1221" y="135"/>
                    <a:pt x="1246" y="80"/>
                    <a:pt x="1271" y="56"/>
                  </a:cubicBezTo>
                  <a:cubicBezTo>
                    <a:pt x="1286" y="42"/>
                    <a:pt x="1300" y="39"/>
                    <a:pt x="1314" y="43"/>
                  </a:cubicBezTo>
                  <a:cubicBezTo>
                    <a:pt x="1328" y="46"/>
                    <a:pt x="1341" y="57"/>
                    <a:pt x="1353" y="72"/>
                  </a:cubicBezTo>
                  <a:cubicBezTo>
                    <a:pt x="1386" y="111"/>
                    <a:pt x="1409" y="179"/>
                    <a:pt x="1412" y="218"/>
                  </a:cubicBezTo>
                  <a:cubicBezTo>
                    <a:pt x="1413" y="223"/>
                    <a:pt x="1414" y="228"/>
                    <a:pt x="1415" y="232"/>
                  </a:cubicBezTo>
                  <a:cubicBezTo>
                    <a:pt x="1428" y="282"/>
                    <a:pt x="1444" y="318"/>
                    <a:pt x="1461" y="340"/>
                  </a:cubicBezTo>
                  <a:cubicBezTo>
                    <a:pt x="1478" y="361"/>
                    <a:pt x="1497" y="370"/>
                    <a:pt x="1515" y="365"/>
                  </a:cubicBezTo>
                  <a:cubicBezTo>
                    <a:pt x="1515" y="365"/>
                    <a:pt x="1515" y="365"/>
                    <a:pt x="1515" y="365"/>
                  </a:cubicBezTo>
                  <a:cubicBezTo>
                    <a:pt x="1516" y="365"/>
                    <a:pt x="1516" y="365"/>
                    <a:pt x="1516" y="365"/>
                  </a:cubicBezTo>
                  <a:cubicBezTo>
                    <a:pt x="1516" y="365"/>
                    <a:pt x="1516" y="365"/>
                    <a:pt x="1516" y="365"/>
                  </a:cubicBezTo>
                  <a:cubicBezTo>
                    <a:pt x="1516" y="365"/>
                    <a:pt x="1516" y="365"/>
                    <a:pt x="1516" y="365"/>
                  </a:cubicBezTo>
                  <a:cubicBezTo>
                    <a:pt x="1516" y="365"/>
                    <a:pt x="1516" y="365"/>
                    <a:pt x="1516" y="365"/>
                  </a:cubicBezTo>
                  <a:cubicBezTo>
                    <a:pt x="1520" y="364"/>
                    <a:pt x="1524" y="362"/>
                    <a:pt x="1528" y="360"/>
                  </a:cubicBezTo>
                  <a:cubicBezTo>
                    <a:pt x="1532" y="358"/>
                    <a:pt x="1536" y="354"/>
                    <a:pt x="1540" y="351"/>
                  </a:cubicBezTo>
                  <a:cubicBezTo>
                    <a:pt x="1562" y="331"/>
                    <a:pt x="1581" y="295"/>
                    <a:pt x="1597" y="242"/>
                  </a:cubicBezTo>
                  <a:cubicBezTo>
                    <a:pt x="1597" y="242"/>
                    <a:pt x="1597" y="242"/>
                    <a:pt x="1597" y="242"/>
                  </a:cubicBezTo>
                  <a:cubicBezTo>
                    <a:pt x="1639" y="121"/>
                    <a:pt x="1661" y="85"/>
                    <a:pt x="1691" y="95"/>
                  </a:cubicBezTo>
                  <a:cubicBezTo>
                    <a:pt x="1707" y="100"/>
                    <a:pt x="1725" y="121"/>
                    <a:pt x="1749" y="149"/>
                  </a:cubicBezTo>
                  <a:cubicBezTo>
                    <a:pt x="1759" y="160"/>
                    <a:pt x="1770" y="172"/>
                    <a:pt x="1782" y="185"/>
                  </a:cubicBezTo>
                  <a:cubicBezTo>
                    <a:pt x="1868" y="276"/>
                    <a:pt x="1928" y="303"/>
                    <a:pt x="1978" y="291"/>
                  </a:cubicBezTo>
                  <a:cubicBezTo>
                    <a:pt x="2028" y="279"/>
                    <a:pt x="2068" y="229"/>
                    <a:pt x="2116" y="169"/>
                  </a:cubicBezTo>
                  <a:cubicBezTo>
                    <a:pt x="2124" y="159"/>
                    <a:pt x="2131" y="151"/>
                    <a:pt x="2138" y="142"/>
                  </a:cubicBezTo>
                  <a:cubicBezTo>
                    <a:pt x="2188" y="79"/>
                    <a:pt x="2225" y="31"/>
                    <a:pt x="2260" y="19"/>
                  </a:cubicBezTo>
                  <a:cubicBezTo>
                    <a:pt x="2312" y="0"/>
                    <a:pt x="2357" y="54"/>
                    <a:pt x="2425" y="240"/>
                  </a:cubicBezTo>
                  <a:cubicBezTo>
                    <a:pt x="2479" y="388"/>
                    <a:pt x="2528" y="447"/>
                    <a:pt x="2574" y="452"/>
                  </a:cubicBezTo>
                  <a:cubicBezTo>
                    <a:pt x="2620" y="457"/>
                    <a:pt x="2663" y="408"/>
                    <a:pt x="2705" y="337"/>
                  </a:cubicBezTo>
                  <a:cubicBezTo>
                    <a:pt x="2803" y="171"/>
                    <a:pt x="2905" y="181"/>
                    <a:pt x="2996" y="235"/>
                  </a:cubicBezTo>
                  <a:cubicBezTo>
                    <a:pt x="3035" y="259"/>
                    <a:pt x="3072" y="290"/>
                    <a:pt x="3106" y="319"/>
                  </a:cubicBezTo>
                  <a:cubicBezTo>
                    <a:pt x="3151" y="357"/>
                    <a:pt x="3190" y="390"/>
                    <a:pt x="3222" y="395"/>
                  </a:cubicBezTo>
                  <a:cubicBezTo>
                    <a:pt x="3255" y="399"/>
                    <a:pt x="3280" y="372"/>
                    <a:pt x="3293" y="282"/>
                  </a:cubicBezTo>
                  <a:cubicBezTo>
                    <a:pt x="3293" y="282"/>
                    <a:pt x="3293" y="282"/>
                    <a:pt x="3293" y="282"/>
                  </a:cubicBezTo>
                  <a:cubicBezTo>
                    <a:pt x="3296" y="269"/>
                    <a:pt x="3298" y="257"/>
                    <a:pt x="3300" y="246"/>
                  </a:cubicBezTo>
                  <a:cubicBezTo>
                    <a:pt x="3322" y="129"/>
                    <a:pt x="3330" y="87"/>
                    <a:pt x="3340" y="87"/>
                  </a:cubicBezTo>
                  <a:cubicBezTo>
                    <a:pt x="3346" y="87"/>
                    <a:pt x="3352" y="100"/>
                    <a:pt x="3360" y="119"/>
                  </a:cubicBezTo>
                  <a:cubicBezTo>
                    <a:pt x="3396" y="205"/>
                    <a:pt x="3490" y="429"/>
                    <a:pt x="3878" y="266"/>
                  </a:cubicBezTo>
                  <a:cubicBezTo>
                    <a:pt x="3879" y="266"/>
                    <a:pt x="3879" y="266"/>
                    <a:pt x="3879" y="266"/>
                  </a:cubicBezTo>
                  <a:cubicBezTo>
                    <a:pt x="3915" y="251"/>
                    <a:pt x="3949" y="236"/>
                    <a:pt x="3981" y="224"/>
                  </a:cubicBezTo>
                  <a:cubicBezTo>
                    <a:pt x="4145" y="160"/>
                    <a:pt x="4255" y="146"/>
                    <a:pt x="4319" y="313"/>
                  </a:cubicBezTo>
                  <a:cubicBezTo>
                    <a:pt x="4321" y="318"/>
                    <a:pt x="4325" y="324"/>
                    <a:pt x="4329" y="328"/>
                  </a:cubicBezTo>
                  <a:cubicBezTo>
                    <a:pt x="4336" y="334"/>
                    <a:pt x="4345" y="338"/>
                    <a:pt x="4355" y="340"/>
                  </a:cubicBezTo>
                  <a:cubicBezTo>
                    <a:pt x="4365" y="342"/>
                    <a:pt x="4376" y="341"/>
                    <a:pt x="4388" y="337"/>
                  </a:cubicBezTo>
                  <a:cubicBezTo>
                    <a:pt x="4399" y="332"/>
                    <a:pt x="4411" y="324"/>
                    <a:pt x="4423" y="312"/>
                  </a:cubicBezTo>
                  <a:cubicBezTo>
                    <a:pt x="4431" y="304"/>
                    <a:pt x="4438" y="294"/>
                    <a:pt x="4447" y="282"/>
                  </a:cubicBezTo>
                  <a:cubicBezTo>
                    <a:pt x="4455" y="270"/>
                    <a:pt x="4464" y="256"/>
                    <a:pt x="4472" y="241"/>
                  </a:cubicBezTo>
                  <a:cubicBezTo>
                    <a:pt x="4497" y="197"/>
                    <a:pt x="4518" y="165"/>
                    <a:pt x="4535" y="143"/>
                  </a:cubicBezTo>
                  <a:cubicBezTo>
                    <a:pt x="4552" y="120"/>
                    <a:pt x="4566" y="107"/>
                    <a:pt x="4577" y="101"/>
                  </a:cubicBezTo>
                  <a:cubicBezTo>
                    <a:pt x="4587" y="96"/>
                    <a:pt x="4593" y="101"/>
                    <a:pt x="4599" y="111"/>
                  </a:cubicBezTo>
                  <a:cubicBezTo>
                    <a:pt x="4605" y="123"/>
                    <a:pt x="4610" y="145"/>
                    <a:pt x="4615" y="169"/>
                  </a:cubicBezTo>
                  <a:cubicBezTo>
                    <a:pt x="4629" y="230"/>
                    <a:pt x="4647" y="313"/>
                    <a:pt x="4708" y="322"/>
                  </a:cubicBezTo>
                  <a:cubicBezTo>
                    <a:pt x="4733" y="326"/>
                    <a:pt x="4750" y="319"/>
                    <a:pt x="4762" y="305"/>
                  </a:cubicBezTo>
                  <a:cubicBezTo>
                    <a:pt x="4762" y="310"/>
                    <a:pt x="4762" y="310"/>
                    <a:pt x="4762" y="310"/>
                  </a:cubicBezTo>
                  <a:cubicBezTo>
                    <a:pt x="4750" y="323"/>
                    <a:pt x="4733" y="330"/>
                    <a:pt x="4707" y="326"/>
                  </a:cubicBezTo>
                  <a:cubicBezTo>
                    <a:pt x="4644" y="316"/>
                    <a:pt x="4626" y="232"/>
                    <a:pt x="4612" y="170"/>
                  </a:cubicBezTo>
                  <a:cubicBezTo>
                    <a:pt x="4607" y="145"/>
                    <a:pt x="4602" y="124"/>
                    <a:pt x="4596" y="113"/>
                  </a:cubicBezTo>
                  <a:cubicBezTo>
                    <a:pt x="4591" y="104"/>
                    <a:pt x="4586" y="100"/>
                    <a:pt x="4579" y="104"/>
                  </a:cubicBezTo>
                  <a:cubicBezTo>
                    <a:pt x="4568" y="110"/>
                    <a:pt x="4554" y="123"/>
                    <a:pt x="4537" y="145"/>
                  </a:cubicBezTo>
                  <a:cubicBezTo>
                    <a:pt x="4520" y="167"/>
                    <a:pt x="4500" y="199"/>
                    <a:pt x="4475" y="242"/>
                  </a:cubicBezTo>
                  <a:cubicBezTo>
                    <a:pt x="4466" y="258"/>
                    <a:pt x="4458" y="272"/>
                    <a:pt x="4449" y="284"/>
                  </a:cubicBezTo>
                  <a:cubicBezTo>
                    <a:pt x="4441" y="296"/>
                    <a:pt x="4433" y="306"/>
                    <a:pt x="4425" y="314"/>
                  </a:cubicBezTo>
                  <a:cubicBezTo>
                    <a:pt x="4413" y="327"/>
                    <a:pt x="4401" y="335"/>
                    <a:pt x="4389" y="340"/>
                  </a:cubicBezTo>
                  <a:cubicBezTo>
                    <a:pt x="4377" y="344"/>
                    <a:pt x="4365" y="345"/>
                    <a:pt x="4354" y="343"/>
                  </a:cubicBezTo>
                  <a:cubicBezTo>
                    <a:pt x="4344" y="342"/>
                    <a:pt x="4334" y="337"/>
                    <a:pt x="4327" y="330"/>
                  </a:cubicBezTo>
                  <a:cubicBezTo>
                    <a:pt x="4322" y="326"/>
                    <a:pt x="4318" y="320"/>
                    <a:pt x="4316" y="314"/>
                  </a:cubicBezTo>
                  <a:cubicBezTo>
                    <a:pt x="4253" y="150"/>
                    <a:pt x="4144" y="164"/>
                    <a:pt x="3982" y="227"/>
                  </a:cubicBezTo>
                  <a:cubicBezTo>
                    <a:pt x="3950" y="239"/>
                    <a:pt x="3916" y="254"/>
                    <a:pt x="3880" y="269"/>
                  </a:cubicBezTo>
                  <a:cubicBezTo>
                    <a:pt x="3879" y="269"/>
                    <a:pt x="3879" y="269"/>
                    <a:pt x="3879" y="269"/>
                  </a:cubicBezTo>
                  <a:cubicBezTo>
                    <a:pt x="3488" y="433"/>
                    <a:pt x="3393" y="207"/>
                    <a:pt x="3357" y="120"/>
                  </a:cubicBezTo>
                  <a:cubicBezTo>
                    <a:pt x="3349" y="102"/>
                    <a:pt x="3344" y="90"/>
                    <a:pt x="3340" y="90"/>
                  </a:cubicBezTo>
                  <a:cubicBezTo>
                    <a:pt x="3333" y="90"/>
                    <a:pt x="3325" y="131"/>
                    <a:pt x="3303" y="246"/>
                  </a:cubicBezTo>
                  <a:cubicBezTo>
                    <a:pt x="3301" y="258"/>
                    <a:pt x="3299" y="270"/>
                    <a:pt x="3296" y="282"/>
                  </a:cubicBezTo>
                  <a:cubicBezTo>
                    <a:pt x="3283" y="375"/>
                    <a:pt x="3257" y="403"/>
                    <a:pt x="3221" y="398"/>
                  </a:cubicBezTo>
                  <a:cubicBezTo>
                    <a:pt x="3189" y="393"/>
                    <a:pt x="3149" y="359"/>
                    <a:pt x="3104" y="321"/>
                  </a:cubicBezTo>
                  <a:cubicBezTo>
                    <a:pt x="3070" y="293"/>
                    <a:pt x="3033" y="261"/>
                    <a:pt x="2994" y="238"/>
                  </a:cubicBezTo>
                  <a:cubicBezTo>
                    <a:pt x="2905" y="185"/>
                    <a:pt x="2805" y="175"/>
                    <a:pt x="2708" y="339"/>
                  </a:cubicBezTo>
                  <a:cubicBezTo>
                    <a:pt x="2665" y="410"/>
                    <a:pt x="2621" y="460"/>
                    <a:pt x="2574" y="455"/>
                  </a:cubicBezTo>
                  <a:cubicBezTo>
                    <a:pt x="2527" y="450"/>
                    <a:pt x="2476" y="390"/>
                    <a:pt x="2422" y="241"/>
                  </a:cubicBezTo>
                  <a:cubicBezTo>
                    <a:pt x="2354" y="58"/>
                    <a:pt x="2311" y="4"/>
                    <a:pt x="2261" y="22"/>
                  </a:cubicBezTo>
                  <a:cubicBezTo>
                    <a:pt x="2227" y="34"/>
                    <a:pt x="2190" y="81"/>
                    <a:pt x="2140" y="144"/>
                  </a:cubicBezTo>
                  <a:cubicBezTo>
                    <a:pt x="2133" y="153"/>
                    <a:pt x="2126" y="163"/>
                    <a:pt x="2119" y="171"/>
                  </a:cubicBezTo>
                  <a:cubicBezTo>
                    <a:pt x="2070" y="232"/>
                    <a:pt x="2029" y="282"/>
                    <a:pt x="1978" y="294"/>
                  </a:cubicBezTo>
                  <a:cubicBezTo>
                    <a:pt x="1928" y="306"/>
                    <a:pt x="1867" y="280"/>
                    <a:pt x="1780" y="187"/>
                  </a:cubicBezTo>
                  <a:cubicBezTo>
                    <a:pt x="1768" y="174"/>
                    <a:pt x="1757" y="162"/>
                    <a:pt x="1747" y="151"/>
                  </a:cubicBezTo>
                  <a:cubicBezTo>
                    <a:pt x="1723" y="123"/>
                    <a:pt x="1705" y="103"/>
                    <a:pt x="1690" y="98"/>
                  </a:cubicBezTo>
                  <a:cubicBezTo>
                    <a:pt x="1663" y="89"/>
                    <a:pt x="1641" y="124"/>
                    <a:pt x="1600" y="243"/>
                  </a:cubicBezTo>
                  <a:cubicBezTo>
                    <a:pt x="1600" y="243"/>
                    <a:pt x="1600" y="243"/>
                    <a:pt x="1600" y="243"/>
                  </a:cubicBezTo>
                  <a:cubicBezTo>
                    <a:pt x="1584" y="296"/>
                    <a:pt x="1564" y="333"/>
                    <a:pt x="1543" y="353"/>
                  </a:cubicBezTo>
                  <a:cubicBezTo>
                    <a:pt x="1538" y="357"/>
                    <a:pt x="1534" y="360"/>
                    <a:pt x="1530" y="363"/>
                  </a:cubicBezTo>
                  <a:cubicBezTo>
                    <a:pt x="1525" y="365"/>
                    <a:pt x="1521" y="367"/>
                    <a:pt x="1517" y="368"/>
                  </a:cubicBezTo>
                  <a:cubicBezTo>
                    <a:pt x="1517" y="368"/>
                    <a:pt x="1517" y="368"/>
                    <a:pt x="1517" y="368"/>
                  </a:cubicBezTo>
                  <a:cubicBezTo>
                    <a:pt x="1516" y="368"/>
                    <a:pt x="1516" y="368"/>
                    <a:pt x="1516" y="368"/>
                  </a:cubicBezTo>
                  <a:cubicBezTo>
                    <a:pt x="1516" y="368"/>
                    <a:pt x="1516" y="368"/>
                    <a:pt x="1516" y="368"/>
                  </a:cubicBezTo>
                  <a:cubicBezTo>
                    <a:pt x="1516" y="368"/>
                    <a:pt x="1516" y="368"/>
                    <a:pt x="1515" y="368"/>
                  </a:cubicBezTo>
                  <a:cubicBezTo>
                    <a:pt x="1515" y="368"/>
                    <a:pt x="1515" y="368"/>
                    <a:pt x="1515" y="368"/>
                  </a:cubicBezTo>
                  <a:cubicBezTo>
                    <a:pt x="1496" y="373"/>
                    <a:pt x="1477" y="364"/>
                    <a:pt x="1459" y="342"/>
                  </a:cubicBezTo>
                  <a:cubicBezTo>
                    <a:pt x="1441" y="319"/>
                    <a:pt x="1425" y="283"/>
                    <a:pt x="1412" y="233"/>
                  </a:cubicBezTo>
                  <a:cubicBezTo>
                    <a:pt x="1411" y="228"/>
                    <a:pt x="1410" y="224"/>
                    <a:pt x="1409" y="219"/>
                  </a:cubicBezTo>
                  <a:cubicBezTo>
                    <a:pt x="1409" y="219"/>
                    <a:pt x="1409" y="219"/>
                    <a:pt x="1409" y="219"/>
                  </a:cubicBezTo>
                  <a:cubicBezTo>
                    <a:pt x="1406" y="180"/>
                    <a:pt x="1383" y="113"/>
                    <a:pt x="1351" y="74"/>
                  </a:cubicBezTo>
                  <a:cubicBezTo>
                    <a:pt x="1339" y="60"/>
                    <a:pt x="1327" y="49"/>
                    <a:pt x="1314" y="46"/>
                  </a:cubicBezTo>
                  <a:cubicBezTo>
                    <a:pt x="1301" y="42"/>
                    <a:pt x="1287" y="46"/>
                    <a:pt x="1273" y="58"/>
                  </a:cubicBezTo>
                  <a:cubicBezTo>
                    <a:pt x="1249" y="82"/>
                    <a:pt x="1224" y="136"/>
                    <a:pt x="1203" y="239"/>
                  </a:cubicBezTo>
                  <a:cubicBezTo>
                    <a:pt x="1172" y="389"/>
                    <a:pt x="1137" y="438"/>
                    <a:pt x="1100" y="433"/>
                  </a:cubicBezTo>
                  <a:cubicBezTo>
                    <a:pt x="1064" y="428"/>
                    <a:pt x="1025" y="370"/>
                    <a:pt x="987" y="306"/>
                  </a:cubicBezTo>
                  <a:cubicBezTo>
                    <a:pt x="922" y="200"/>
                    <a:pt x="817" y="243"/>
                    <a:pt x="725" y="281"/>
                  </a:cubicBezTo>
                  <a:cubicBezTo>
                    <a:pt x="683" y="298"/>
                    <a:pt x="644" y="314"/>
                    <a:pt x="612" y="314"/>
                  </a:cubicBezTo>
                  <a:cubicBezTo>
                    <a:pt x="568" y="314"/>
                    <a:pt x="539" y="284"/>
                    <a:pt x="539" y="185"/>
                  </a:cubicBezTo>
                  <a:cubicBezTo>
                    <a:pt x="538" y="144"/>
                    <a:pt x="528" y="129"/>
                    <a:pt x="512" y="129"/>
                  </a:cubicBezTo>
                  <a:cubicBezTo>
                    <a:pt x="471" y="129"/>
                    <a:pt x="393" y="223"/>
                    <a:pt x="346" y="281"/>
                  </a:cubicBezTo>
                  <a:cubicBezTo>
                    <a:pt x="339" y="289"/>
                    <a:pt x="333" y="296"/>
                    <a:pt x="329" y="302"/>
                  </a:cubicBezTo>
                  <a:cubicBezTo>
                    <a:pt x="318" y="314"/>
                    <a:pt x="308" y="322"/>
                    <a:pt x="299" y="325"/>
                  </a:cubicBezTo>
                  <a:cubicBezTo>
                    <a:pt x="293" y="327"/>
                    <a:pt x="287" y="327"/>
                    <a:pt x="282" y="326"/>
                  </a:cubicBezTo>
                  <a:cubicBezTo>
                    <a:pt x="276" y="325"/>
                    <a:pt x="271" y="322"/>
                    <a:pt x="266" y="318"/>
                  </a:cubicBezTo>
                  <a:cubicBezTo>
                    <a:pt x="251" y="305"/>
                    <a:pt x="239" y="281"/>
                    <a:pt x="229" y="254"/>
                  </a:cubicBezTo>
                  <a:cubicBezTo>
                    <a:pt x="225" y="243"/>
                    <a:pt x="221" y="230"/>
                    <a:pt x="216" y="218"/>
                  </a:cubicBezTo>
                  <a:cubicBezTo>
                    <a:pt x="172" y="91"/>
                    <a:pt x="143" y="9"/>
                    <a:pt x="120" y="6"/>
                  </a:cubicBezTo>
                  <a:cubicBezTo>
                    <a:pt x="98" y="3"/>
                    <a:pt x="81" y="73"/>
                    <a:pt x="58" y="245"/>
                  </a:cubicBezTo>
                  <a:cubicBezTo>
                    <a:pt x="38" y="396"/>
                    <a:pt x="23" y="444"/>
                    <a:pt x="9" y="442"/>
                  </a:cubicBezTo>
                  <a:cubicBezTo>
                    <a:pt x="6" y="442"/>
                    <a:pt x="3" y="439"/>
                    <a:pt x="0" y="436"/>
                  </a:cubicBezTo>
                  <a:lnTo>
                    <a:pt x="0" y="4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p:nvSpPr>
          <p:spPr bwMode="auto">
            <a:xfrm>
              <a:off x="2798730" y="2084064"/>
              <a:ext cx="8261351" cy="882650"/>
            </a:xfrm>
            <a:custGeom>
              <a:avLst/>
              <a:gdLst>
                <a:gd name="T0" fmla="*/ 108 w 4762"/>
                <a:gd name="T1" fmla="*/ 3 h 513"/>
                <a:gd name="T2" fmla="*/ 247 w 4762"/>
                <a:gd name="T3" fmla="*/ 341 h 513"/>
                <a:gd name="T4" fmla="*/ 315 w 4762"/>
                <a:gd name="T5" fmla="*/ 334 h 513"/>
                <a:gd name="T6" fmla="*/ 532 w 4762"/>
                <a:gd name="T7" fmla="*/ 206 h 513"/>
                <a:gd name="T8" fmla="*/ 982 w 4762"/>
                <a:gd name="T9" fmla="*/ 340 h 513"/>
                <a:gd name="T10" fmla="*/ 1265 w 4762"/>
                <a:gd name="T11" fmla="*/ 62 h 513"/>
                <a:gd name="T12" fmla="*/ 1407 w 4762"/>
                <a:gd name="T13" fmla="*/ 243 h 513"/>
                <a:gd name="T14" fmla="*/ 1508 w 4762"/>
                <a:gd name="T15" fmla="*/ 407 h 513"/>
                <a:gd name="T16" fmla="*/ 1523 w 4762"/>
                <a:gd name="T17" fmla="*/ 401 h 513"/>
                <a:gd name="T18" fmla="*/ 1593 w 4762"/>
                <a:gd name="T19" fmla="*/ 270 h 513"/>
                <a:gd name="T20" fmla="*/ 1779 w 4762"/>
                <a:gd name="T21" fmla="*/ 206 h 513"/>
                <a:gd name="T22" fmla="*/ 2136 w 4762"/>
                <a:gd name="T23" fmla="*/ 159 h 513"/>
                <a:gd name="T24" fmla="*/ 2575 w 4762"/>
                <a:gd name="T25" fmla="*/ 504 h 513"/>
                <a:gd name="T26" fmla="*/ 3111 w 4762"/>
                <a:gd name="T27" fmla="*/ 355 h 513"/>
                <a:gd name="T28" fmla="*/ 3298 w 4762"/>
                <a:gd name="T29" fmla="*/ 314 h 513"/>
                <a:gd name="T30" fmla="*/ 3365 w 4762"/>
                <a:gd name="T31" fmla="*/ 133 h 513"/>
                <a:gd name="T32" fmla="*/ 4056 w 4762"/>
                <a:gd name="T33" fmla="*/ 223 h 513"/>
                <a:gd name="T34" fmla="*/ 4367 w 4762"/>
                <a:gd name="T35" fmla="*/ 379 h 513"/>
                <a:gd name="T36" fmla="*/ 4458 w 4762"/>
                <a:gd name="T37" fmla="*/ 314 h 513"/>
                <a:gd name="T38" fmla="*/ 4590 w 4762"/>
                <a:gd name="T39" fmla="*/ 113 h 513"/>
                <a:gd name="T40" fmla="*/ 4721 w 4762"/>
                <a:gd name="T41" fmla="*/ 359 h 513"/>
                <a:gd name="T42" fmla="*/ 4720 w 4762"/>
                <a:gd name="T43" fmla="*/ 362 h 513"/>
                <a:gd name="T44" fmla="*/ 4591 w 4762"/>
                <a:gd name="T45" fmla="*/ 116 h 513"/>
                <a:gd name="T46" fmla="*/ 4461 w 4762"/>
                <a:gd name="T47" fmla="*/ 316 h 513"/>
                <a:gd name="T48" fmla="*/ 4366 w 4762"/>
                <a:gd name="T49" fmla="*/ 382 h 513"/>
                <a:gd name="T50" fmla="*/ 4057 w 4762"/>
                <a:gd name="T51" fmla="*/ 226 h 513"/>
                <a:gd name="T52" fmla="*/ 3362 w 4762"/>
                <a:gd name="T53" fmla="*/ 134 h 513"/>
                <a:gd name="T54" fmla="*/ 3301 w 4762"/>
                <a:gd name="T55" fmla="*/ 314 h 513"/>
                <a:gd name="T56" fmla="*/ 3108 w 4762"/>
                <a:gd name="T57" fmla="*/ 358 h 513"/>
                <a:gd name="T58" fmla="*/ 2575 w 4762"/>
                <a:gd name="T59" fmla="*/ 507 h 513"/>
                <a:gd name="T60" fmla="*/ 2139 w 4762"/>
                <a:gd name="T61" fmla="*/ 160 h 513"/>
                <a:gd name="T62" fmla="*/ 1777 w 4762"/>
                <a:gd name="T63" fmla="*/ 208 h 513"/>
                <a:gd name="T64" fmla="*/ 1596 w 4762"/>
                <a:gd name="T65" fmla="*/ 271 h 513"/>
                <a:gd name="T66" fmla="*/ 1512 w 4762"/>
                <a:gd name="T67" fmla="*/ 410 h 513"/>
                <a:gd name="T68" fmla="*/ 1458 w 4762"/>
                <a:gd name="T69" fmla="*/ 386 h 513"/>
                <a:gd name="T70" fmla="*/ 1403 w 4762"/>
                <a:gd name="T71" fmla="*/ 243 h 513"/>
                <a:gd name="T72" fmla="*/ 1268 w 4762"/>
                <a:gd name="T73" fmla="*/ 64 h 513"/>
                <a:gd name="T74" fmla="*/ 979 w 4762"/>
                <a:gd name="T75" fmla="*/ 341 h 513"/>
                <a:gd name="T76" fmla="*/ 529 w 4762"/>
                <a:gd name="T77" fmla="*/ 206 h 513"/>
                <a:gd name="T78" fmla="*/ 317 w 4762"/>
                <a:gd name="T79" fmla="*/ 336 h 513"/>
                <a:gd name="T80" fmla="*/ 244 w 4762"/>
                <a:gd name="T81" fmla="*/ 343 h 513"/>
                <a:gd name="T82" fmla="*/ 107 w 4762"/>
                <a:gd name="T83" fmla="*/ 6 h 513"/>
                <a:gd name="T84" fmla="*/ 0 w 4762"/>
                <a:gd name="T85" fmla="*/ 48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62" h="513">
                  <a:moveTo>
                    <a:pt x="0" y="488"/>
                  </a:moveTo>
                  <a:cubicBezTo>
                    <a:pt x="12" y="479"/>
                    <a:pt x="24" y="421"/>
                    <a:pt x="42" y="273"/>
                  </a:cubicBezTo>
                  <a:cubicBezTo>
                    <a:pt x="65" y="79"/>
                    <a:pt x="84" y="0"/>
                    <a:pt x="108" y="3"/>
                  </a:cubicBezTo>
                  <a:cubicBezTo>
                    <a:pt x="133" y="6"/>
                    <a:pt x="162" y="98"/>
                    <a:pt x="207" y="241"/>
                  </a:cubicBezTo>
                  <a:cubicBezTo>
                    <a:pt x="211" y="254"/>
                    <a:pt x="216" y="268"/>
                    <a:pt x="220" y="281"/>
                  </a:cubicBezTo>
                  <a:cubicBezTo>
                    <a:pt x="228" y="305"/>
                    <a:pt x="237" y="326"/>
                    <a:pt x="247" y="341"/>
                  </a:cubicBezTo>
                  <a:cubicBezTo>
                    <a:pt x="254" y="350"/>
                    <a:pt x="261" y="356"/>
                    <a:pt x="268" y="359"/>
                  </a:cubicBezTo>
                  <a:cubicBezTo>
                    <a:pt x="276" y="362"/>
                    <a:pt x="284" y="361"/>
                    <a:pt x="293" y="356"/>
                  </a:cubicBezTo>
                  <a:cubicBezTo>
                    <a:pt x="300" y="352"/>
                    <a:pt x="307" y="345"/>
                    <a:pt x="315" y="334"/>
                  </a:cubicBezTo>
                  <a:cubicBezTo>
                    <a:pt x="320" y="327"/>
                    <a:pt x="326" y="320"/>
                    <a:pt x="332" y="311"/>
                  </a:cubicBezTo>
                  <a:cubicBezTo>
                    <a:pt x="380" y="246"/>
                    <a:pt x="459" y="140"/>
                    <a:pt x="502" y="140"/>
                  </a:cubicBezTo>
                  <a:cubicBezTo>
                    <a:pt x="520" y="140"/>
                    <a:pt x="532" y="158"/>
                    <a:pt x="532" y="206"/>
                  </a:cubicBezTo>
                  <a:cubicBezTo>
                    <a:pt x="532" y="314"/>
                    <a:pt x="560" y="347"/>
                    <a:pt x="602" y="346"/>
                  </a:cubicBezTo>
                  <a:cubicBezTo>
                    <a:pt x="633" y="346"/>
                    <a:pt x="673" y="329"/>
                    <a:pt x="715" y="309"/>
                  </a:cubicBezTo>
                  <a:cubicBezTo>
                    <a:pt x="808" y="267"/>
                    <a:pt x="915" y="219"/>
                    <a:pt x="982" y="340"/>
                  </a:cubicBezTo>
                  <a:cubicBezTo>
                    <a:pt x="1020" y="410"/>
                    <a:pt x="1058" y="474"/>
                    <a:pt x="1094" y="479"/>
                  </a:cubicBezTo>
                  <a:cubicBezTo>
                    <a:pt x="1129" y="484"/>
                    <a:pt x="1163" y="430"/>
                    <a:pt x="1193" y="265"/>
                  </a:cubicBezTo>
                  <a:cubicBezTo>
                    <a:pt x="1215" y="150"/>
                    <a:pt x="1240" y="88"/>
                    <a:pt x="1265" y="62"/>
                  </a:cubicBezTo>
                  <a:cubicBezTo>
                    <a:pt x="1280" y="47"/>
                    <a:pt x="1294" y="44"/>
                    <a:pt x="1308" y="48"/>
                  </a:cubicBezTo>
                  <a:cubicBezTo>
                    <a:pt x="1322" y="51"/>
                    <a:pt x="1335" y="63"/>
                    <a:pt x="1347" y="79"/>
                  </a:cubicBezTo>
                  <a:cubicBezTo>
                    <a:pt x="1380" y="122"/>
                    <a:pt x="1404" y="199"/>
                    <a:pt x="1407" y="243"/>
                  </a:cubicBezTo>
                  <a:cubicBezTo>
                    <a:pt x="1410" y="260"/>
                    <a:pt x="1414" y="275"/>
                    <a:pt x="1418" y="290"/>
                  </a:cubicBezTo>
                  <a:cubicBezTo>
                    <a:pt x="1430" y="333"/>
                    <a:pt x="1445" y="365"/>
                    <a:pt x="1461" y="384"/>
                  </a:cubicBezTo>
                  <a:cubicBezTo>
                    <a:pt x="1476" y="403"/>
                    <a:pt x="1492" y="411"/>
                    <a:pt x="1508" y="407"/>
                  </a:cubicBezTo>
                  <a:cubicBezTo>
                    <a:pt x="1509" y="407"/>
                    <a:pt x="1510" y="407"/>
                    <a:pt x="1511" y="407"/>
                  </a:cubicBezTo>
                  <a:cubicBezTo>
                    <a:pt x="1511" y="407"/>
                    <a:pt x="1511" y="407"/>
                    <a:pt x="1511" y="407"/>
                  </a:cubicBezTo>
                  <a:cubicBezTo>
                    <a:pt x="1515" y="406"/>
                    <a:pt x="1519" y="404"/>
                    <a:pt x="1523" y="401"/>
                  </a:cubicBezTo>
                  <a:cubicBezTo>
                    <a:pt x="1528" y="398"/>
                    <a:pt x="1532" y="395"/>
                    <a:pt x="1536" y="391"/>
                  </a:cubicBezTo>
                  <a:cubicBezTo>
                    <a:pt x="1557" y="369"/>
                    <a:pt x="1577" y="329"/>
                    <a:pt x="1592" y="270"/>
                  </a:cubicBezTo>
                  <a:cubicBezTo>
                    <a:pt x="1593" y="270"/>
                    <a:pt x="1593" y="270"/>
                    <a:pt x="1593" y="270"/>
                  </a:cubicBezTo>
                  <a:cubicBezTo>
                    <a:pt x="1634" y="137"/>
                    <a:pt x="1657" y="96"/>
                    <a:pt x="1685" y="105"/>
                  </a:cubicBezTo>
                  <a:cubicBezTo>
                    <a:pt x="1702" y="110"/>
                    <a:pt x="1721" y="134"/>
                    <a:pt x="1746" y="166"/>
                  </a:cubicBezTo>
                  <a:cubicBezTo>
                    <a:pt x="1756" y="178"/>
                    <a:pt x="1767" y="191"/>
                    <a:pt x="1779" y="206"/>
                  </a:cubicBezTo>
                  <a:cubicBezTo>
                    <a:pt x="1866" y="308"/>
                    <a:pt x="1926" y="337"/>
                    <a:pt x="1976" y="324"/>
                  </a:cubicBezTo>
                  <a:cubicBezTo>
                    <a:pt x="2026" y="311"/>
                    <a:pt x="2066" y="256"/>
                    <a:pt x="2115" y="189"/>
                  </a:cubicBezTo>
                  <a:cubicBezTo>
                    <a:pt x="2122" y="179"/>
                    <a:pt x="2129" y="168"/>
                    <a:pt x="2136" y="159"/>
                  </a:cubicBezTo>
                  <a:cubicBezTo>
                    <a:pt x="2188" y="86"/>
                    <a:pt x="2227" y="31"/>
                    <a:pt x="2263" y="19"/>
                  </a:cubicBezTo>
                  <a:cubicBezTo>
                    <a:pt x="2313" y="3"/>
                    <a:pt x="2358" y="65"/>
                    <a:pt x="2425" y="267"/>
                  </a:cubicBezTo>
                  <a:cubicBezTo>
                    <a:pt x="2480" y="432"/>
                    <a:pt x="2529" y="498"/>
                    <a:pt x="2575" y="504"/>
                  </a:cubicBezTo>
                  <a:cubicBezTo>
                    <a:pt x="2621" y="509"/>
                    <a:pt x="2665" y="454"/>
                    <a:pt x="2707" y="375"/>
                  </a:cubicBezTo>
                  <a:cubicBezTo>
                    <a:pt x="2797" y="208"/>
                    <a:pt x="2889" y="202"/>
                    <a:pt x="2974" y="247"/>
                  </a:cubicBezTo>
                  <a:cubicBezTo>
                    <a:pt x="3023" y="273"/>
                    <a:pt x="3069" y="316"/>
                    <a:pt x="3111" y="355"/>
                  </a:cubicBezTo>
                  <a:cubicBezTo>
                    <a:pt x="3156" y="398"/>
                    <a:pt x="3196" y="436"/>
                    <a:pt x="3228" y="440"/>
                  </a:cubicBezTo>
                  <a:cubicBezTo>
                    <a:pt x="3261" y="444"/>
                    <a:pt x="3285" y="413"/>
                    <a:pt x="3298" y="314"/>
                  </a:cubicBezTo>
                  <a:cubicBezTo>
                    <a:pt x="3298" y="314"/>
                    <a:pt x="3298" y="314"/>
                    <a:pt x="3298" y="314"/>
                  </a:cubicBezTo>
                  <a:cubicBezTo>
                    <a:pt x="3301" y="300"/>
                    <a:pt x="3303" y="286"/>
                    <a:pt x="3305" y="274"/>
                  </a:cubicBezTo>
                  <a:cubicBezTo>
                    <a:pt x="3328" y="144"/>
                    <a:pt x="3336" y="97"/>
                    <a:pt x="3346" y="97"/>
                  </a:cubicBezTo>
                  <a:cubicBezTo>
                    <a:pt x="3352" y="97"/>
                    <a:pt x="3357" y="111"/>
                    <a:pt x="3365" y="133"/>
                  </a:cubicBezTo>
                  <a:cubicBezTo>
                    <a:pt x="3402" y="228"/>
                    <a:pt x="3496" y="478"/>
                    <a:pt x="3886" y="297"/>
                  </a:cubicBezTo>
                  <a:cubicBezTo>
                    <a:pt x="3887" y="296"/>
                    <a:pt x="3887" y="296"/>
                    <a:pt x="3887" y="296"/>
                  </a:cubicBezTo>
                  <a:cubicBezTo>
                    <a:pt x="3950" y="267"/>
                    <a:pt x="4006" y="241"/>
                    <a:pt x="4056" y="223"/>
                  </a:cubicBezTo>
                  <a:cubicBezTo>
                    <a:pt x="4185" y="178"/>
                    <a:pt x="4274" y="189"/>
                    <a:pt x="4330" y="348"/>
                  </a:cubicBezTo>
                  <a:cubicBezTo>
                    <a:pt x="4333" y="356"/>
                    <a:pt x="4338" y="363"/>
                    <a:pt x="4344" y="369"/>
                  </a:cubicBezTo>
                  <a:cubicBezTo>
                    <a:pt x="4350" y="374"/>
                    <a:pt x="4358" y="378"/>
                    <a:pt x="4367" y="379"/>
                  </a:cubicBezTo>
                  <a:cubicBezTo>
                    <a:pt x="4375" y="381"/>
                    <a:pt x="4385" y="380"/>
                    <a:pt x="4395" y="377"/>
                  </a:cubicBezTo>
                  <a:cubicBezTo>
                    <a:pt x="4408" y="372"/>
                    <a:pt x="4421" y="363"/>
                    <a:pt x="4434" y="348"/>
                  </a:cubicBezTo>
                  <a:cubicBezTo>
                    <a:pt x="4442" y="338"/>
                    <a:pt x="4450" y="327"/>
                    <a:pt x="4458" y="314"/>
                  </a:cubicBezTo>
                  <a:cubicBezTo>
                    <a:pt x="4467" y="301"/>
                    <a:pt x="4475" y="285"/>
                    <a:pt x="4484" y="268"/>
                  </a:cubicBezTo>
                  <a:cubicBezTo>
                    <a:pt x="4509" y="220"/>
                    <a:pt x="4530" y="184"/>
                    <a:pt x="4547" y="159"/>
                  </a:cubicBezTo>
                  <a:cubicBezTo>
                    <a:pt x="4564" y="134"/>
                    <a:pt x="4578" y="119"/>
                    <a:pt x="4590" y="113"/>
                  </a:cubicBezTo>
                  <a:cubicBezTo>
                    <a:pt x="4598" y="108"/>
                    <a:pt x="4604" y="111"/>
                    <a:pt x="4609" y="120"/>
                  </a:cubicBezTo>
                  <a:cubicBezTo>
                    <a:pt x="4617" y="133"/>
                    <a:pt x="4622" y="158"/>
                    <a:pt x="4628" y="188"/>
                  </a:cubicBezTo>
                  <a:cubicBezTo>
                    <a:pt x="4641" y="257"/>
                    <a:pt x="4659" y="349"/>
                    <a:pt x="4721" y="359"/>
                  </a:cubicBezTo>
                  <a:cubicBezTo>
                    <a:pt x="4738" y="362"/>
                    <a:pt x="4752" y="359"/>
                    <a:pt x="4762" y="352"/>
                  </a:cubicBezTo>
                  <a:cubicBezTo>
                    <a:pt x="4762" y="356"/>
                    <a:pt x="4762" y="356"/>
                    <a:pt x="4762" y="356"/>
                  </a:cubicBezTo>
                  <a:cubicBezTo>
                    <a:pt x="4751" y="363"/>
                    <a:pt x="4738" y="365"/>
                    <a:pt x="4720" y="362"/>
                  </a:cubicBezTo>
                  <a:cubicBezTo>
                    <a:pt x="4657" y="351"/>
                    <a:pt x="4638" y="258"/>
                    <a:pt x="4624" y="189"/>
                  </a:cubicBezTo>
                  <a:cubicBezTo>
                    <a:pt x="4619" y="159"/>
                    <a:pt x="4614" y="134"/>
                    <a:pt x="4606" y="122"/>
                  </a:cubicBezTo>
                  <a:cubicBezTo>
                    <a:pt x="4602" y="115"/>
                    <a:pt x="4598" y="112"/>
                    <a:pt x="4591" y="116"/>
                  </a:cubicBezTo>
                  <a:cubicBezTo>
                    <a:pt x="4580" y="122"/>
                    <a:pt x="4567" y="136"/>
                    <a:pt x="4550" y="161"/>
                  </a:cubicBezTo>
                  <a:cubicBezTo>
                    <a:pt x="4532" y="186"/>
                    <a:pt x="4512" y="221"/>
                    <a:pt x="4487" y="269"/>
                  </a:cubicBezTo>
                  <a:cubicBezTo>
                    <a:pt x="4478" y="287"/>
                    <a:pt x="4469" y="302"/>
                    <a:pt x="4461" y="316"/>
                  </a:cubicBezTo>
                  <a:cubicBezTo>
                    <a:pt x="4453" y="329"/>
                    <a:pt x="4444" y="340"/>
                    <a:pt x="4437" y="350"/>
                  </a:cubicBezTo>
                  <a:cubicBezTo>
                    <a:pt x="4423" y="366"/>
                    <a:pt x="4409" y="375"/>
                    <a:pt x="4396" y="380"/>
                  </a:cubicBezTo>
                  <a:cubicBezTo>
                    <a:pt x="4385" y="383"/>
                    <a:pt x="4375" y="384"/>
                    <a:pt x="4366" y="382"/>
                  </a:cubicBezTo>
                  <a:cubicBezTo>
                    <a:pt x="4357" y="381"/>
                    <a:pt x="4349" y="377"/>
                    <a:pt x="4342" y="371"/>
                  </a:cubicBezTo>
                  <a:cubicBezTo>
                    <a:pt x="4335" y="365"/>
                    <a:pt x="4330" y="358"/>
                    <a:pt x="4327" y="349"/>
                  </a:cubicBezTo>
                  <a:cubicBezTo>
                    <a:pt x="4272" y="193"/>
                    <a:pt x="4184" y="182"/>
                    <a:pt x="4057" y="226"/>
                  </a:cubicBezTo>
                  <a:cubicBezTo>
                    <a:pt x="4007" y="244"/>
                    <a:pt x="3951" y="270"/>
                    <a:pt x="3888" y="299"/>
                  </a:cubicBezTo>
                  <a:cubicBezTo>
                    <a:pt x="3887" y="300"/>
                    <a:pt x="3887" y="300"/>
                    <a:pt x="3887" y="300"/>
                  </a:cubicBezTo>
                  <a:cubicBezTo>
                    <a:pt x="3494" y="482"/>
                    <a:pt x="3399" y="230"/>
                    <a:pt x="3362" y="134"/>
                  </a:cubicBezTo>
                  <a:cubicBezTo>
                    <a:pt x="3355" y="113"/>
                    <a:pt x="3350" y="100"/>
                    <a:pt x="3346" y="100"/>
                  </a:cubicBezTo>
                  <a:cubicBezTo>
                    <a:pt x="3338" y="100"/>
                    <a:pt x="3330" y="146"/>
                    <a:pt x="3308" y="274"/>
                  </a:cubicBezTo>
                  <a:cubicBezTo>
                    <a:pt x="3306" y="287"/>
                    <a:pt x="3304" y="300"/>
                    <a:pt x="3301" y="314"/>
                  </a:cubicBezTo>
                  <a:cubicBezTo>
                    <a:pt x="3301" y="314"/>
                    <a:pt x="3301" y="314"/>
                    <a:pt x="3301" y="314"/>
                  </a:cubicBezTo>
                  <a:cubicBezTo>
                    <a:pt x="3288" y="415"/>
                    <a:pt x="3262" y="448"/>
                    <a:pt x="3228" y="443"/>
                  </a:cubicBezTo>
                  <a:cubicBezTo>
                    <a:pt x="3195" y="439"/>
                    <a:pt x="3154" y="401"/>
                    <a:pt x="3108" y="358"/>
                  </a:cubicBezTo>
                  <a:cubicBezTo>
                    <a:pt x="3067" y="319"/>
                    <a:pt x="3021" y="276"/>
                    <a:pt x="2972" y="250"/>
                  </a:cubicBezTo>
                  <a:cubicBezTo>
                    <a:pt x="2889" y="205"/>
                    <a:pt x="2798" y="211"/>
                    <a:pt x="2710" y="377"/>
                  </a:cubicBezTo>
                  <a:cubicBezTo>
                    <a:pt x="2667" y="457"/>
                    <a:pt x="2623" y="513"/>
                    <a:pt x="2575" y="507"/>
                  </a:cubicBezTo>
                  <a:cubicBezTo>
                    <a:pt x="2527" y="501"/>
                    <a:pt x="2477" y="434"/>
                    <a:pt x="2422" y="268"/>
                  </a:cubicBezTo>
                  <a:cubicBezTo>
                    <a:pt x="2356" y="69"/>
                    <a:pt x="2312" y="7"/>
                    <a:pt x="2264" y="22"/>
                  </a:cubicBezTo>
                  <a:cubicBezTo>
                    <a:pt x="2229" y="34"/>
                    <a:pt x="2191" y="88"/>
                    <a:pt x="2139" y="160"/>
                  </a:cubicBezTo>
                  <a:cubicBezTo>
                    <a:pt x="2132" y="170"/>
                    <a:pt x="2125" y="180"/>
                    <a:pt x="2117" y="190"/>
                  </a:cubicBezTo>
                  <a:cubicBezTo>
                    <a:pt x="2069" y="258"/>
                    <a:pt x="2028" y="314"/>
                    <a:pt x="1976" y="327"/>
                  </a:cubicBezTo>
                  <a:cubicBezTo>
                    <a:pt x="1925" y="341"/>
                    <a:pt x="1864" y="311"/>
                    <a:pt x="1777" y="208"/>
                  </a:cubicBezTo>
                  <a:cubicBezTo>
                    <a:pt x="1764" y="193"/>
                    <a:pt x="1753" y="180"/>
                    <a:pt x="1744" y="167"/>
                  </a:cubicBezTo>
                  <a:cubicBezTo>
                    <a:pt x="1718" y="136"/>
                    <a:pt x="1700" y="113"/>
                    <a:pt x="1684" y="108"/>
                  </a:cubicBezTo>
                  <a:cubicBezTo>
                    <a:pt x="1658" y="100"/>
                    <a:pt x="1636" y="140"/>
                    <a:pt x="1596" y="271"/>
                  </a:cubicBezTo>
                  <a:cubicBezTo>
                    <a:pt x="1580" y="330"/>
                    <a:pt x="1560" y="371"/>
                    <a:pt x="1538" y="393"/>
                  </a:cubicBezTo>
                  <a:cubicBezTo>
                    <a:pt x="1534" y="397"/>
                    <a:pt x="1530" y="401"/>
                    <a:pt x="1525" y="404"/>
                  </a:cubicBezTo>
                  <a:cubicBezTo>
                    <a:pt x="1521" y="407"/>
                    <a:pt x="1516" y="409"/>
                    <a:pt x="1512" y="410"/>
                  </a:cubicBezTo>
                  <a:cubicBezTo>
                    <a:pt x="1512" y="410"/>
                    <a:pt x="1512" y="410"/>
                    <a:pt x="1512" y="410"/>
                  </a:cubicBezTo>
                  <a:cubicBezTo>
                    <a:pt x="1511" y="410"/>
                    <a:pt x="1510" y="410"/>
                    <a:pt x="1509" y="411"/>
                  </a:cubicBezTo>
                  <a:cubicBezTo>
                    <a:pt x="1492" y="414"/>
                    <a:pt x="1474" y="406"/>
                    <a:pt x="1458" y="386"/>
                  </a:cubicBezTo>
                  <a:cubicBezTo>
                    <a:pt x="1442" y="366"/>
                    <a:pt x="1427" y="335"/>
                    <a:pt x="1415" y="291"/>
                  </a:cubicBezTo>
                  <a:cubicBezTo>
                    <a:pt x="1411" y="276"/>
                    <a:pt x="1407" y="261"/>
                    <a:pt x="1403" y="244"/>
                  </a:cubicBezTo>
                  <a:cubicBezTo>
                    <a:pt x="1403" y="243"/>
                    <a:pt x="1403" y="243"/>
                    <a:pt x="1403" y="243"/>
                  </a:cubicBezTo>
                  <a:cubicBezTo>
                    <a:pt x="1401" y="200"/>
                    <a:pt x="1377" y="124"/>
                    <a:pt x="1344" y="81"/>
                  </a:cubicBezTo>
                  <a:cubicBezTo>
                    <a:pt x="1333" y="65"/>
                    <a:pt x="1320" y="54"/>
                    <a:pt x="1307" y="51"/>
                  </a:cubicBezTo>
                  <a:cubicBezTo>
                    <a:pt x="1294" y="47"/>
                    <a:pt x="1281" y="51"/>
                    <a:pt x="1268" y="64"/>
                  </a:cubicBezTo>
                  <a:cubicBezTo>
                    <a:pt x="1243" y="90"/>
                    <a:pt x="1218" y="151"/>
                    <a:pt x="1196" y="266"/>
                  </a:cubicBezTo>
                  <a:cubicBezTo>
                    <a:pt x="1166" y="433"/>
                    <a:pt x="1131" y="487"/>
                    <a:pt x="1093" y="482"/>
                  </a:cubicBezTo>
                  <a:cubicBezTo>
                    <a:pt x="1056" y="477"/>
                    <a:pt x="1018" y="412"/>
                    <a:pt x="979" y="341"/>
                  </a:cubicBezTo>
                  <a:cubicBezTo>
                    <a:pt x="914" y="223"/>
                    <a:pt x="808" y="271"/>
                    <a:pt x="716" y="312"/>
                  </a:cubicBezTo>
                  <a:cubicBezTo>
                    <a:pt x="674" y="332"/>
                    <a:pt x="634" y="350"/>
                    <a:pt x="602" y="350"/>
                  </a:cubicBezTo>
                  <a:cubicBezTo>
                    <a:pt x="558" y="350"/>
                    <a:pt x="529" y="316"/>
                    <a:pt x="529" y="206"/>
                  </a:cubicBezTo>
                  <a:cubicBezTo>
                    <a:pt x="528" y="161"/>
                    <a:pt x="518" y="143"/>
                    <a:pt x="502" y="143"/>
                  </a:cubicBezTo>
                  <a:cubicBezTo>
                    <a:pt x="461" y="143"/>
                    <a:pt x="383" y="248"/>
                    <a:pt x="335" y="313"/>
                  </a:cubicBezTo>
                  <a:cubicBezTo>
                    <a:pt x="328" y="322"/>
                    <a:pt x="322" y="330"/>
                    <a:pt x="317" y="336"/>
                  </a:cubicBezTo>
                  <a:cubicBezTo>
                    <a:pt x="309" y="347"/>
                    <a:pt x="302" y="354"/>
                    <a:pt x="294" y="359"/>
                  </a:cubicBezTo>
                  <a:cubicBezTo>
                    <a:pt x="285" y="364"/>
                    <a:pt x="276" y="365"/>
                    <a:pt x="267" y="362"/>
                  </a:cubicBezTo>
                  <a:cubicBezTo>
                    <a:pt x="259" y="359"/>
                    <a:pt x="251" y="352"/>
                    <a:pt x="244" y="343"/>
                  </a:cubicBezTo>
                  <a:cubicBezTo>
                    <a:pt x="234" y="328"/>
                    <a:pt x="225" y="306"/>
                    <a:pt x="217" y="282"/>
                  </a:cubicBezTo>
                  <a:cubicBezTo>
                    <a:pt x="213" y="269"/>
                    <a:pt x="208" y="255"/>
                    <a:pt x="204" y="242"/>
                  </a:cubicBezTo>
                  <a:cubicBezTo>
                    <a:pt x="159" y="100"/>
                    <a:pt x="130" y="9"/>
                    <a:pt x="107" y="6"/>
                  </a:cubicBezTo>
                  <a:cubicBezTo>
                    <a:pt x="86" y="4"/>
                    <a:pt x="68" y="82"/>
                    <a:pt x="45" y="273"/>
                  </a:cubicBezTo>
                  <a:cubicBezTo>
                    <a:pt x="27" y="424"/>
                    <a:pt x="13" y="483"/>
                    <a:pt x="0" y="491"/>
                  </a:cubicBezTo>
                  <a:lnTo>
                    <a:pt x="0" y="4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3"/>
            <p:cNvSpPr>
              <a:spLocks/>
            </p:cNvSpPr>
            <p:nvPr/>
          </p:nvSpPr>
          <p:spPr bwMode="auto">
            <a:xfrm>
              <a:off x="2798730" y="2041201"/>
              <a:ext cx="8261351" cy="971550"/>
            </a:xfrm>
            <a:custGeom>
              <a:avLst/>
              <a:gdLst>
                <a:gd name="T0" fmla="*/ 95 w 4762"/>
                <a:gd name="T1" fmla="*/ 2 h 564"/>
                <a:gd name="T2" fmla="*/ 237 w 4762"/>
                <a:gd name="T3" fmla="*/ 377 h 564"/>
                <a:gd name="T4" fmla="*/ 303 w 4762"/>
                <a:gd name="T5" fmla="*/ 368 h 564"/>
                <a:gd name="T6" fmla="*/ 522 w 4762"/>
                <a:gd name="T7" fmla="*/ 226 h 564"/>
                <a:gd name="T8" fmla="*/ 974 w 4762"/>
                <a:gd name="T9" fmla="*/ 373 h 564"/>
                <a:gd name="T10" fmla="*/ 1260 w 4762"/>
                <a:gd name="T11" fmla="*/ 67 h 564"/>
                <a:gd name="T12" fmla="*/ 1341 w 4762"/>
                <a:gd name="T13" fmla="*/ 85 h 564"/>
                <a:gd name="T14" fmla="*/ 1460 w 4762"/>
                <a:gd name="T15" fmla="*/ 428 h 564"/>
                <a:gd name="T16" fmla="*/ 1506 w 4762"/>
                <a:gd name="T17" fmla="*/ 447 h 564"/>
                <a:gd name="T18" fmla="*/ 1519 w 4762"/>
                <a:gd name="T19" fmla="*/ 441 h 564"/>
                <a:gd name="T20" fmla="*/ 1588 w 4762"/>
                <a:gd name="T21" fmla="*/ 296 h 564"/>
                <a:gd name="T22" fmla="*/ 1776 w 4762"/>
                <a:gd name="T23" fmla="*/ 226 h 564"/>
                <a:gd name="T24" fmla="*/ 2135 w 4762"/>
                <a:gd name="T25" fmla="*/ 174 h 564"/>
                <a:gd name="T26" fmla="*/ 2577 w 4762"/>
                <a:gd name="T27" fmla="*/ 554 h 564"/>
                <a:gd name="T28" fmla="*/ 3115 w 4762"/>
                <a:gd name="T29" fmla="*/ 391 h 564"/>
                <a:gd name="T30" fmla="*/ 3303 w 4762"/>
                <a:gd name="T31" fmla="*/ 345 h 564"/>
                <a:gd name="T32" fmla="*/ 3371 w 4762"/>
                <a:gd name="T33" fmla="*/ 145 h 564"/>
                <a:gd name="T34" fmla="*/ 4095 w 4762"/>
                <a:gd name="T35" fmla="*/ 235 h 564"/>
                <a:gd name="T36" fmla="*/ 4379 w 4762"/>
                <a:gd name="T37" fmla="*/ 417 h 564"/>
                <a:gd name="T38" fmla="*/ 4470 w 4762"/>
                <a:gd name="T39" fmla="*/ 345 h 564"/>
                <a:gd name="T40" fmla="*/ 4602 w 4762"/>
                <a:gd name="T41" fmla="*/ 123 h 564"/>
                <a:gd name="T42" fmla="*/ 4734 w 4762"/>
                <a:gd name="T43" fmla="*/ 395 h 564"/>
                <a:gd name="T44" fmla="*/ 4733 w 4762"/>
                <a:gd name="T45" fmla="*/ 398 h 564"/>
                <a:gd name="T46" fmla="*/ 4604 w 4762"/>
                <a:gd name="T47" fmla="*/ 126 h 564"/>
                <a:gd name="T48" fmla="*/ 4473 w 4762"/>
                <a:gd name="T49" fmla="*/ 347 h 564"/>
                <a:gd name="T50" fmla="*/ 4378 w 4762"/>
                <a:gd name="T51" fmla="*/ 420 h 564"/>
                <a:gd name="T52" fmla="*/ 4096 w 4762"/>
                <a:gd name="T53" fmla="*/ 238 h 564"/>
                <a:gd name="T54" fmla="*/ 3368 w 4762"/>
                <a:gd name="T55" fmla="*/ 146 h 564"/>
                <a:gd name="T56" fmla="*/ 3307 w 4762"/>
                <a:gd name="T57" fmla="*/ 345 h 564"/>
                <a:gd name="T58" fmla="*/ 3113 w 4762"/>
                <a:gd name="T59" fmla="*/ 393 h 564"/>
                <a:gd name="T60" fmla="*/ 2576 w 4762"/>
                <a:gd name="T61" fmla="*/ 558 h 564"/>
                <a:gd name="T62" fmla="*/ 2138 w 4762"/>
                <a:gd name="T63" fmla="*/ 175 h 564"/>
                <a:gd name="T64" fmla="*/ 1773 w 4762"/>
                <a:gd name="T65" fmla="*/ 228 h 564"/>
                <a:gd name="T66" fmla="*/ 1591 w 4762"/>
                <a:gd name="T67" fmla="*/ 297 h 564"/>
                <a:gd name="T68" fmla="*/ 1521 w 4762"/>
                <a:gd name="T69" fmla="*/ 444 h 564"/>
                <a:gd name="T70" fmla="*/ 1507 w 4762"/>
                <a:gd name="T71" fmla="*/ 451 h 564"/>
                <a:gd name="T72" fmla="*/ 1457 w 4762"/>
                <a:gd name="T73" fmla="*/ 430 h 564"/>
                <a:gd name="T74" fmla="*/ 1398 w 4762"/>
                <a:gd name="T75" fmla="*/ 267 h 564"/>
                <a:gd name="T76" fmla="*/ 1262 w 4762"/>
                <a:gd name="T77" fmla="*/ 69 h 564"/>
                <a:gd name="T78" fmla="*/ 1086 w 4762"/>
                <a:gd name="T79" fmla="*/ 530 h 564"/>
                <a:gd name="T80" fmla="*/ 592 w 4762"/>
                <a:gd name="T81" fmla="*/ 384 h 564"/>
                <a:gd name="T82" fmla="*/ 323 w 4762"/>
                <a:gd name="T83" fmla="*/ 344 h 564"/>
                <a:gd name="T84" fmla="*/ 256 w 4762"/>
                <a:gd name="T85" fmla="*/ 398 h 564"/>
                <a:gd name="T86" fmla="*/ 192 w 4762"/>
                <a:gd name="T87" fmla="*/ 266 h 564"/>
                <a:gd name="T88" fmla="*/ 0 w 4762"/>
                <a:gd name="T89" fmla="*/ 51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62" h="564">
                  <a:moveTo>
                    <a:pt x="0" y="504"/>
                  </a:moveTo>
                  <a:cubicBezTo>
                    <a:pt x="8" y="469"/>
                    <a:pt x="18" y="405"/>
                    <a:pt x="29" y="300"/>
                  </a:cubicBezTo>
                  <a:cubicBezTo>
                    <a:pt x="52" y="87"/>
                    <a:pt x="71" y="0"/>
                    <a:pt x="95" y="2"/>
                  </a:cubicBezTo>
                  <a:cubicBezTo>
                    <a:pt x="120" y="5"/>
                    <a:pt x="150" y="107"/>
                    <a:pt x="195" y="265"/>
                  </a:cubicBezTo>
                  <a:cubicBezTo>
                    <a:pt x="200" y="279"/>
                    <a:pt x="204" y="294"/>
                    <a:pt x="208" y="309"/>
                  </a:cubicBezTo>
                  <a:cubicBezTo>
                    <a:pt x="216" y="337"/>
                    <a:pt x="226" y="361"/>
                    <a:pt x="237" y="377"/>
                  </a:cubicBezTo>
                  <a:cubicBezTo>
                    <a:pt x="243" y="386"/>
                    <a:pt x="250" y="392"/>
                    <a:pt x="257" y="395"/>
                  </a:cubicBezTo>
                  <a:cubicBezTo>
                    <a:pt x="264" y="398"/>
                    <a:pt x="272" y="397"/>
                    <a:pt x="280" y="392"/>
                  </a:cubicBezTo>
                  <a:cubicBezTo>
                    <a:pt x="287" y="387"/>
                    <a:pt x="295" y="380"/>
                    <a:pt x="303" y="368"/>
                  </a:cubicBezTo>
                  <a:cubicBezTo>
                    <a:pt x="308" y="360"/>
                    <a:pt x="314" y="352"/>
                    <a:pt x="321" y="342"/>
                  </a:cubicBezTo>
                  <a:cubicBezTo>
                    <a:pt x="369" y="270"/>
                    <a:pt x="448" y="154"/>
                    <a:pt x="491" y="153"/>
                  </a:cubicBezTo>
                  <a:cubicBezTo>
                    <a:pt x="510" y="153"/>
                    <a:pt x="521" y="174"/>
                    <a:pt x="522" y="226"/>
                  </a:cubicBezTo>
                  <a:cubicBezTo>
                    <a:pt x="522" y="345"/>
                    <a:pt x="550" y="381"/>
                    <a:pt x="592" y="381"/>
                  </a:cubicBezTo>
                  <a:cubicBezTo>
                    <a:pt x="624" y="381"/>
                    <a:pt x="663" y="361"/>
                    <a:pt x="706" y="340"/>
                  </a:cubicBezTo>
                  <a:cubicBezTo>
                    <a:pt x="799" y="293"/>
                    <a:pt x="907" y="240"/>
                    <a:pt x="974" y="373"/>
                  </a:cubicBezTo>
                  <a:cubicBezTo>
                    <a:pt x="1013" y="451"/>
                    <a:pt x="1051" y="521"/>
                    <a:pt x="1087" y="527"/>
                  </a:cubicBezTo>
                  <a:cubicBezTo>
                    <a:pt x="1122" y="532"/>
                    <a:pt x="1156" y="473"/>
                    <a:pt x="1187" y="291"/>
                  </a:cubicBezTo>
                  <a:cubicBezTo>
                    <a:pt x="1208" y="163"/>
                    <a:pt x="1234" y="96"/>
                    <a:pt x="1260" y="67"/>
                  </a:cubicBezTo>
                  <a:cubicBezTo>
                    <a:pt x="1260" y="67"/>
                    <a:pt x="1260" y="67"/>
                    <a:pt x="1260" y="67"/>
                  </a:cubicBezTo>
                  <a:cubicBezTo>
                    <a:pt x="1274" y="51"/>
                    <a:pt x="1288" y="47"/>
                    <a:pt x="1302" y="51"/>
                  </a:cubicBezTo>
                  <a:cubicBezTo>
                    <a:pt x="1316" y="55"/>
                    <a:pt x="1329" y="68"/>
                    <a:pt x="1341" y="85"/>
                  </a:cubicBezTo>
                  <a:cubicBezTo>
                    <a:pt x="1374" y="133"/>
                    <a:pt x="1399" y="219"/>
                    <a:pt x="1401" y="267"/>
                  </a:cubicBezTo>
                  <a:cubicBezTo>
                    <a:pt x="1407" y="297"/>
                    <a:pt x="1414" y="323"/>
                    <a:pt x="1421" y="345"/>
                  </a:cubicBezTo>
                  <a:cubicBezTo>
                    <a:pt x="1432" y="383"/>
                    <a:pt x="1446" y="411"/>
                    <a:pt x="1460" y="428"/>
                  </a:cubicBezTo>
                  <a:cubicBezTo>
                    <a:pt x="1474" y="444"/>
                    <a:pt x="1488" y="451"/>
                    <a:pt x="1502" y="448"/>
                  </a:cubicBezTo>
                  <a:cubicBezTo>
                    <a:pt x="1504" y="448"/>
                    <a:pt x="1505" y="448"/>
                    <a:pt x="1506" y="447"/>
                  </a:cubicBezTo>
                  <a:cubicBezTo>
                    <a:pt x="1506" y="447"/>
                    <a:pt x="1506" y="447"/>
                    <a:pt x="1506" y="447"/>
                  </a:cubicBezTo>
                  <a:cubicBezTo>
                    <a:pt x="1506" y="447"/>
                    <a:pt x="1506" y="447"/>
                    <a:pt x="1506" y="447"/>
                  </a:cubicBezTo>
                  <a:cubicBezTo>
                    <a:pt x="1506" y="447"/>
                    <a:pt x="1506" y="447"/>
                    <a:pt x="1506" y="447"/>
                  </a:cubicBezTo>
                  <a:cubicBezTo>
                    <a:pt x="1510" y="446"/>
                    <a:pt x="1515" y="444"/>
                    <a:pt x="1519" y="441"/>
                  </a:cubicBezTo>
                  <a:cubicBezTo>
                    <a:pt x="1523" y="438"/>
                    <a:pt x="1527" y="434"/>
                    <a:pt x="1531" y="430"/>
                  </a:cubicBezTo>
                  <a:cubicBezTo>
                    <a:pt x="1553" y="406"/>
                    <a:pt x="1573" y="361"/>
                    <a:pt x="1588" y="296"/>
                  </a:cubicBezTo>
                  <a:cubicBezTo>
                    <a:pt x="1588" y="296"/>
                    <a:pt x="1588" y="296"/>
                    <a:pt x="1588" y="296"/>
                  </a:cubicBezTo>
                  <a:cubicBezTo>
                    <a:pt x="1629" y="152"/>
                    <a:pt x="1652" y="106"/>
                    <a:pt x="1680" y="114"/>
                  </a:cubicBezTo>
                  <a:cubicBezTo>
                    <a:pt x="1698" y="119"/>
                    <a:pt x="1716" y="145"/>
                    <a:pt x="1743" y="181"/>
                  </a:cubicBezTo>
                  <a:cubicBezTo>
                    <a:pt x="1753" y="195"/>
                    <a:pt x="1764" y="210"/>
                    <a:pt x="1776" y="226"/>
                  </a:cubicBezTo>
                  <a:cubicBezTo>
                    <a:pt x="1863" y="339"/>
                    <a:pt x="1923" y="371"/>
                    <a:pt x="1973" y="357"/>
                  </a:cubicBezTo>
                  <a:cubicBezTo>
                    <a:pt x="2024" y="342"/>
                    <a:pt x="2065" y="281"/>
                    <a:pt x="2113" y="207"/>
                  </a:cubicBezTo>
                  <a:cubicBezTo>
                    <a:pt x="2121" y="196"/>
                    <a:pt x="2128" y="185"/>
                    <a:pt x="2135" y="174"/>
                  </a:cubicBezTo>
                  <a:cubicBezTo>
                    <a:pt x="2189" y="91"/>
                    <a:pt x="2228" y="31"/>
                    <a:pt x="2265" y="20"/>
                  </a:cubicBezTo>
                  <a:cubicBezTo>
                    <a:pt x="2315" y="5"/>
                    <a:pt x="2359" y="75"/>
                    <a:pt x="2425" y="294"/>
                  </a:cubicBezTo>
                  <a:cubicBezTo>
                    <a:pt x="2480" y="475"/>
                    <a:pt x="2530" y="548"/>
                    <a:pt x="2577" y="554"/>
                  </a:cubicBezTo>
                  <a:cubicBezTo>
                    <a:pt x="2623" y="560"/>
                    <a:pt x="2666" y="500"/>
                    <a:pt x="2709" y="413"/>
                  </a:cubicBezTo>
                  <a:cubicBezTo>
                    <a:pt x="2793" y="240"/>
                    <a:pt x="2880" y="223"/>
                    <a:pt x="2961" y="262"/>
                  </a:cubicBezTo>
                  <a:cubicBezTo>
                    <a:pt x="3016" y="289"/>
                    <a:pt x="3068" y="343"/>
                    <a:pt x="3115" y="391"/>
                  </a:cubicBezTo>
                  <a:cubicBezTo>
                    <a:pt x="3161" y="438"/>
                    <a:pt x="3202" y="480"/>
                    <a:pt x="3234" y="484"/>
                  </a:cubicBezTo>
                  <a:cubicBezTo>
                    <a:pt x="3266" y="488"/>
                    <a:pt x="3290" y="453"/>
                    <a:pt x="3303" y="345"/>
                  </a:cubicBezTo>
                  <a:cubicBezTo>
                    <a:pt x="3303" y="345"/>
                    <a:pt x="3303" y="345"/>
                    <a:pt x="3303" y="345"/>
                  </a:cubicBezTo>
                  <a:cubicBezTo>
                    <a:pt x="3306" y="329"/>
                    <a:pt x="3308" y="315"/>
                    <a:pt x="3310" y="301"/>
                  </a:cubicBezTo>
                  <a:cubicBezTo>
                    <a:pt x="3333" y="157"/>
                    <a:pt x="3341" y="106"/>
                    <a:pt x="3351" y="106"/>
                  </a:cubicBezTo>
                  <a:cubicBezTo>
                    <a:pt x="3357" y="106"/>
                    <a:pt x="3363" y="121"/>
                    <a:pt x="3371" y="145"/>
                  </a:cubicBezTo>
                  <a:cubicBezTo>
                    <a:pt x="3407" y="251"/>
                    <a:pt x="3502" y="525"/>
                    <a:pt x="3894" y="326"/>
                  </a:cubicBezTo>
                  <a:cubicBezTo>
                    <a:pt x="3896" y="325"/>
                    <a:pt x="3896" y="325"/>
                    <a:pt x="3896" y="325"/>
                  </a:cubicBezTo>
                  <a:cubicBezTo>
                    <a:pt x="3971" y="287"/>
                    <a:pt x="4038" y="253"/>
                    <a:pt x="4095" y="235"/>
                  </a:cubicBezTo>
                  <a:cubicBezTo>
                    <a:pt x="4209" y="199"/>
                    <a:pt x="4289" y="221"/>
                    <a:pt x="4341" y="383"/>
                  </a:cubicBezTo>
                  <a:cubicBezTo>
                    <a:pt x="4344" y="393"/>
                    <a:pt x="4350" y="402"/>
                    <a:pt x="4358" y="408"/>
                  </a:cubicBezTo>
                  <a:cubicBezTo>
                    <a:pt x="4364" y="413"/>
                    <a:pt x="4371" y="416"/>
                    <a:pt x="4379" y="417"/>
                  </a:cubicBezTo>
                  <a:cubicBezTo>
                    <a:pt x="4386" y="419"/>
                    <a:pt x="4394" y="418"/>
                    <a:pt x="4403" y="416"/>
                  </a:cubicBezTo>
                  <a:cubicBezTo>
                    <a:pt x="4417" y="411"/>
                    <a:pt x="4431" y="401"/>
                    <a:pt x="4446" y="382"/>
                  </a:cubicBezTo>
                  <a:cubicBezTo>
                    <a:pt x="4453" y="372"/>
                    <a:pt x="4461" y="360"/>
                    <a:pt x="4470" y="345"/>
                  </a:cubicBezTo>
                  <a:cubicBezTo>
                    <a:pt x="4478" y="331"/>
                    <a:pt x="4487" y="314"/>
                    <a:pt x="4496" y="294"/>
                  </a:cubicBezTo>
                  <a:cubicBezTo>
                    <a:pt x="4521" y="241"/>
                    <a:pt x="4542" y="202"/>
                    <a:pt x="4559" y="175"/>
                  </a:cubicBezTo>
                  <a:cubicBezTo>
                    <a:pt x="4576" y="147"/>
                    <a:pt x="4591" y="131"/>
                    <a:pt x="4602" y="123"/>
                  </a:cubicBezTo>
                  <a:cubicBezTo>
                    <a:pt x="4609" y="119"/>
                    <a:pt x="4615" y="121"/>
                    <a:pt x="4620" y="129"/>
                  </a:cubicBezTo>
                  <a:cubicBezTo>
                    <a:pt x="4628" y="142"/>
                    <a:pt x="4634" y="171"/>
                    <a:pt x="4640" y="206"/>
                  </a:cubicBezTo>
                  <a:cubicBezTo>
                    <a:pt x="4654" y="282"/>
                    <a:pt x="4672" y="383"/>
                    <a:pt x="4734" y="395"/>
                  </a:cubicBezTo>
                  <a:cubicBezTo>
                    <a:pt x="4745" y="397"/>
                    <a:pt x="4754" y="397"/>
                    <a:pt x="4762" y="394"/>
                  </a:cubicBezTo>
                  <a:cubicBezTo>
                    <a:pt x="4762" y="398"/>
                    <a:pt x="4762" y="398"/>
                    <a:pt x="4762" y="398"/>
                  </a:cubicBezTo>
                  <a:cubicBezTo>
                    <a:pt x="4754" y="400"/>
                    <a:pt x="4744" y="400"/>
                    <a:pt x="4733" y="398"/>
                  </a:cubicBezTo>
                  <a:cubicBezTo>
                    <a:pt x="4669" y="386"/>
                    <a:pt x="4651" y="283"/>
                    <a:pt x="4637" y="207"/>
                  </a:cubicBezTo>
                  <a:cubicBezTo>
                    <a:pt x="4631" y="172"/>
                    <a:pt x="4625" y="143"/>
                    <a:pt x="4617" y="131"/>
                  </a:cubicBezTo>
                  <a:cubicBezTo>
                    <a:pt x="4614" y="125"/>
                    <a:pt x="4609" y="123"/>
                    <a:pt x="4604" y="126"/>
                  </a:cubicBezTo>
                  <a:cubicBezTo>
                    <a:pt x="4593" y="133"/>
                    <a:pt x="4579" y="149"/>
                    <a:pt x="4562" y="176"/>
                  </a:cubicBezTo>
                  <a:cubicBezTo>
                    <a:pt x="4544" y="204"/>
                    <a:pt x="4524" y="243"/>
                    <a:pt x="4499" y="296"/>
                  </a:cubicBezTo>
                  <a:cubicBezTo>
                    <a:pt x="4490" y="315"/>
                    <a:pt x="4481" y="332"/>
                    <a:pt x="4473" y="347"/>
                  </a:cubicBezTo>
                  <a:cubicBezTo>
                    <a:pt x="4464" y="362"/>
                    <a:pt x="4456" y="374"/>
                    <a:pt x="4448" y="384"/>
                  </a:cubicBezTo>
                  <a:cubicBezTo>
                    <a:pt x="4433" y="403"/>
                    <a:pt x="4418" y="414"/>
                    <a:pt x="4404" y="419"/>
                  </a:cubicBezTo>
                  <a:cubicBezTo>
                    <a:pt x="4395" y="421"/>
                    <a:pt x="4386" y="422"/>
                    <a:pt x="4378" y="420"/>
                  </a:cubicBezTo>
                  <a:cubicBezTo>
                    <a:pt x="4370" y="419"/>
                    <a:pt x="4363" y="416"/>
                    <a:pt x="4356" y="411"/>
                  </a:cubicBezTo>
                  <a:cubicBezTo>
                    <a:pt x="4348" y="404"/>
                    <a:pt x="4341" y="395"/>
                    <a:pt x="4338" y="384"/>
                  </a:cubicBezTo>
                  <a:cubicBezTo>
                    <a:pt x="4287" y="225"/>
                    <a:pt x="4208" y="202"/>
                    <a:pt x="4096" y="238"/>
                  </a:cubicBezTo>
                  <a:cubicBezTo>
                    <a:pt x="4039" y="256"/>
                    <a:pt x="3973" y="290"/>
                    <a:pt x="3897" y="328"/>
                  </a:cubicBezTo>
                  <a:cubicBezTo>
                    <a:pt x="3896" y="329"/>
                    <a:pt x="3896" y="329"/>
                    <a:pt x="3896" y="329"/>
                  </a:cubicBezTo>
                  <a:cubicBezTo>
                    <a:pt x="3500" y="530"/>
                    <a:pt x="3405" y="253"/>
                    <a:pt x="3368" y="146"/>
                  </a:cubicBezTo>
                  <a:cubicBezTo>
                    <a:pt x="3360" y="124"/>
                    <a:pt x="3355" y="109"/>
                    <a:pt x="3351" y="109"/>
                  </a:cubicBezTo>
                  <a:cubicBezTo>
                    <a:pt x="3344" y="109"/>
                    <a:pt x="3336" y="160"/>
                    <a:pt x="3314" y="301"/>
                  </a:cubicBezTo>
                  <a:cubicBezTo>
                    <a:pt x="3311" y="315"/>
                    <a:pt x="3309" y="330"/>
                    <a:pt x="3307" y="345"/>
                  </a:cubicBezTo>
                  <a:cubicBezTo>
                    <a:pt x="3307" y="345"/>
                    <a:pt x="3307" y="345"/>
                    <a:pt x="3307" y="345"/>
                  </a:cubicBezTo>
                  <a:cubicBezTo>
                    <a:pt x="3293" y="456"/>
                    <a:pt x="3268" y="491"/>
                    <a:pt x="3234" y="487"/>
                  </a:cubicBezTo>
                  <a:cubicBezTo>
                    <a:pt x="3200" y="483"/>
                    <a:pt x="3159" y="441"/>
                    <a:pt x="3113" y="393"/>
                  </a:cubicBezTo>
                  <a:cubicBezTo>
                    <a:pt x="3066" y="345"/>
                    <a:pt x="3014" y="292"/>
                    <a:pt x="2959" y="265"/>
                  </a:cubicBezTo>
                  <a:cubicBezTo>
                    <a:pt x="2880" y="227"/>
                    <a:pt x="2795" y="244"/>
                    <a:pt x="2712" y="414"/>
                  </a:cubicBezTo>
                  <a:cubicBezTo>
                    <a:pt x="2669" y="502"/>
                    <a:pt x="2624" y="564"/>
                    <a:pt x="2576" y="558"/>
                  </a:cubicBezTo>
                  <a:cubicBezTo>
                    <a:pt x="2528" y="551"/>
                    <a:pt x="2478" y="477"/>
                    <a:pt x="2422" y="295"/>
                  </a:cubicBezTo>
                  <a:cubicBezTo>
                    <a:pt x="2357" y="78"/>
                    <a:pt x="2314" y="8"/>
                    <a:pt x="2266" y="23"/>
                  </a:cubicBezTo>
                  <a:cubicBezTo>
                    <a:pt x="2230" y="34"/>
                    <a:pt x="2191" y="94"/>
                    <a:pt x="2138" y="175"/>
                  </a:cubicBezTo>
                  <a:cubicBezTo>
                    <a:pt x="2131" y="186"/>
                    <a:pt x="2124" y="197"/>
                    <a:pt x="2116" y="209"/>
                  </a:cubicBezTo>
                  <a:cubicBezTo>
                    <a:pt x="2067" y="283"/>
                    <a:pt x="2026" y="345"/>
                    <a:pt x="1974" y="360"/>
                  </a:cubicBezTo>
                  <a:cubicBezTo>
                    <a:pt x="1923" y="374"/>
                    <a:pt x="1862" y="342"/>
                    <a:pt x="1773" y="228"/>
                  </a:cubicBezTo>
                  <a:cubicBezTo>
                    <a:pt x="1761" y="212"/>
                    <a:pt x="1750" y="197"/>
                    <a:pt x="1740" y="183"/>
                  </a:cubicBezTo>
                  <a:cubicBezTo>
                    <a:pt x="1714" y="148"/>
                    <a:pt x="1696" y="122"/>
                    <a:pt x="1679" y="118"/>
                  </a:cubicBezTo>
                  <a:cubicBezTo>
                    <a:pt x="1653" y="110"/>
                    <a:pt x="1631" y="156"/>
                    <a:pt x="1591" y="297"/>
                  </a:cubicBezTo>
                  <a:cubicBezTo>
                    <a:pt x="1591" y="297"/>
                    <a:pt x="1591" y="297"/>
                    <a:pt x="1591" y="297"/>
                  </a:cubicBezTo>
                  <a:cubicBezTo>
                    <a:pt x="1576" y="362"/>
                    <a:pt x="1555" y="408"/>
                    <a:pt x="1534" y="432"/>
                  </a:cubicBezTo>
                  <a:cubicBezTo>
                    <a:pt x="1529" y="437"/>
                    <a:pt x="1525" y="441"/>
                    <a:pt x="1521" y="444"/>
                  </a:cubicBezTo>
                  <a:cubicBezTo>
                    <a:pt x="1516" y="447"/>
                    <a:pt x="1512" y="449"/>
                    <a:pt x="1507" y="451"/>
                  </a:cubicBezTo>
                  <a:cubicBezTo>
                    <a:pt x="1507" y="451"/>
                    <a:pt x="1507" y="451"/>
                    <a:pt x="1507" y="451"/>
                  </a:cubicBezTo>
                  <a:cubicBezTo>
                    <a:pt x="1507" y="451"/>
                    <a:pt x="1507" y="451"/>
                    <a:pt x="1507" y="451"/>
                  </a:cubicBezTo>
                  <a:cubicBezTo>
                    <a:pt x="1507" y="451"/>
                    <a:pt x="1507" y="451"/>
                    <a:pt x="1507" y="451"/>
                  </a:cubicBezTo>
                  <a:cubicBezTo>
                    <a:pt x="1506" y="451"/>
                    <a:pt x="1504" y="451"/>
                    <a:pt x="1503" y="452"/>
                  </a:cubicBezTo>
                  <a:cubicBezTo>
                    <a:pt x="1487" y="455"/>
                    <a:pt x="1472" y="447"/>
                    <a:pt x="1457" y="430"/>
                  </a:cubicBezTo>
                  <a:cubicBezTo>
                    <a:pt x="1443" y="412"/>
                    <a:pt x="1429" y="385"/>
                    <a:pt x="1417" y="346"/>
                  </a:cubicBezTo>
                  <a:cubicBezTo>
                    <a:pt x="1410" y="324"/>
                    <a:pt x="1404" y="297"/>
                    <a:pt x="1398" y="267"/>
                  </a:cubicBezTo>
                  <a:cubicBezTo>
                    <a:pt x="1398" y="267"/>
                    <a:pt x="1398" y="267"/>
                    <a:pt x="1398" y="267"/>
                  </a:cubicBezTo>
                  <a:cubicBezTo>
                    <a:pt x="1396" y="219"/>
                    <a:pt x="1371" y="134"/>
                    <a:pt x="1338" y="87"/>
                  </a:cubicBezTo>
                  <a:cubicBezTo>
                    <a:pt x="1327" y="70"/>
                    <a:pt x="1314" y="58"/>
                    <a:pt x="1301" y="54"/>
                  </a:cubicBezTo>
                  <a:cubicBezTo>
                    <a:pt x="1288" y="51"/>
                    <a:pt x="1275" y="55"/>
                    <a:pt x="1262" y="69"/>
                  </a:cubicBezTo>
                  <a:cubicBezTo>
                    <a:pt x="1262" y="69"/>
                    <a:pt x="1262" y="69"/>
                    <a:pt x="1262" y="69"/>
                  </a:cubicBezTo>
                  <a:cubicBezTo>
                    <a:pt x="1237" y="98"/>
                    <a:pt x="1211" y="165"/>
                    <a:pt x="1190" y="292"/>
                  </a:cubicBezTo>
                  <a:cubicBezTo>
                    <a:pt x="1159" y="476"/>
                    <a:pt x="1124" y="536"/>
                    <a:pt x="1086" y="530"/>
                  </a:cubicBezTo>
                  <a:cubicBezTo>
                    <a:pt x="1049" y="524"/>
                    <a:pt x="1011" y="453"/>
                    <a:pt x="971" y="375"/>
                  </a:cubicBezTo>
                  <a:cubicBezTo>
                    <a:pt x="906" y="244"/>
                    <a:pt x="799" y="297"/>
                    <a:pt x="707" y="343"/>
                  </a:cubicBezTo>
                  <a:cubicBezTo>
                    <a:pt x="664" y="364"/>
                    <a:pt x="624" y="384"/>
                    <a:pt x="592" y="384"/>
                  </a:cubicBezTo>
                  <a:cubicBezTo>
                    <a:pt x="548" y="384"/>
                    <a:pt x="519" y="347"/>
                    <a:pt x="518" y="226"/>
                  </a:cubicBezTo>
                  <a:cubicBezTo>
                    <a:pt x="518" y="176"/>
                    <a:pt x="508" y="157"/>
                    <a:pt x="491" y="157"/>
                  </a:cubicBezTo>
                  <a:cubicBezTo>
                    <a:pt x="450" y="157"/>
                    <a:pt x="372" y="272"/>
                    <a:pt x="323" y="344"/>
                  </a:cubicBezTo>
                  <a:cubicBezTo>
                    <a:pt x="317" y="353"/>
                    <a:pt x="311" y="362"/>
                    <a:pt x="306" y="369"/>
                  </a:cubicBezTo>
                  <a:cubicBezTo>
                    <a:pt x="298" y="382"/>
                    <a:pt x="289" y="390"/>
                    <a:pt x="282" y="395"/>
                  </a:cubicBezTo>
                  <a:cubicBezTo>
                    <a:pt x="273" y="400"/>
                    <a:pt x="264" y="401"/>
                    <a:pt x="256" y="398"/>
                  </a:cubicBezTo>
                  <a:cubicBezTo>
                    <a:pt x="248" y="395"/>
                    <a:pt x="241" y="389"/>
                    <a:pt x="235" y="379"/>
                  </a:cubicBezTo>
                  <a:cubicBezTo>
                    <a:pt x="223" y="363"/>
                    <a:pt x="213" y="338"/>
                    <a:pt x="205" y="310"/>
                  </a:cubicBezTo>
                  <a:cubicBezTo>
                    <a:pt x="201" y="295"/>
                    <a:pt x="197" y="280"/>
                    <a:pt x="192" y="266"/>
                  </a:cubicBezTo>
                  <a:cubicBezTo>
                    <a:pt x="147" y="109"/>
                    <a:pt x="118" y="8"/>
                    <a:pt x="95" y="5"/>
                  </a:cubicBezTo>
                  <a:cubicBezTo>
                    <a:pt x="73" y="3"/>
                    <a:pt x="55" y="89"/>
                    <a:pt x="32" y="300"/>
                  </a:cubicBezTo>
                  <a:cubicBezTo>
                    <a:pt x="20" y="414"/>
                    <a:pt x="10" y="480"/>
                    <a:pt x="0" y="513"/>
                  </a:cubicBezTo>
                  <a:lnTo>
                    <a:pt x="0" y="5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4"/>
            <p:cNvSpPr>
              <a:spLocks noEditPoints="1"/>
            </p:cNvSpPr>
            <p:nvPr/>
          </p:nvSpPr>
          <p:spPr bwMode="auto">
            <a:xfrm>
              <a:off x="2798730" y="1793551"/>
              <a:ext cx="8261351" cy="1495425"/>
            </a:xfrm>
            <a:custGeom>
              <a:avLst/>
              <a:gdLst>
                <a:gd name="T0" fmla="*/ 80 w 4762"/>
                <a:gd name="T1" fmla="*/ 578 h 868"/>
                <a:gd name="T2" fmla="*/ 171 w 4762"/>
                <a:gd name="T3" fmla="*/ 486 h 868"/>
                <a:gd name="T4" fmla="*/ 296 w 4762"/>
                <a:gd name="T5" fmla="*/ 575 h 868"/>
                <a:gd name="T6" fmla="*/ 411 w 4762"/>
                <a:gd name="T7" fmla="*/ 547 h 868"/>
                <a:gd name="T8" fmla="*/ 700 w 4762"/>
                <a:gd name="T9" fmla="*/ 661 h 868"/>
                <a:gd name="T10" fmla="*/ 841 w 4762"/>
                <a:gd name="T11" fmla="*/ 596 h 868"/>
                <a:gd name="T12" fmla="*/ 952 w 4762"/>
                <a:gd name="T13" fmla="*/ 508 h 868"/>
                <a:gd name="T14" fmla="*/ 1231 w 4762"/>
                <a:gd name="T15" fmla="*/ 834 h 868"/>
                <a:gd name="T16" fmla="*/ 1384 w 4762"/>
                <a:gd name="T17" fmla="*/ 430 h 868"/>
                <a:gd name="T18" fmla="*/ 1530 w 4762"/>
                <a:gd name="T19" fmla="*/ 547 h 868"/>
                <a:gd name="T20" fmla="*/ 1821 w 4762"/>
                <a:gd name="T21" fmla="*/ 542 h 868"/>
                <a:gd name="T22" fmla="*/ 1914 w 4762"/>
                <a:gd name="T23" fmla="*/ 326 h 868"/>
                <a:gd name="T24" fmla="*/ 2043 w 4762"/>
                <a:gd name="T25" fmla="*/ 548 h 868"/>
                <a:gd name="T26" fmla="*/ 2213 w 4762"/>
                <a:gd name="T27" fmla="*/ 394 h 868"/>
                <a:gd name="T28" fmla="*/ 2414 w 4762"/>
                <a:gd name="T29" fmla="*/ 556 h 868"/>
                <a:gd name="T30" fmla="*/ 2598 w 4762"/>
                <a:gd name="T31" fmla="*/ 368 h 868"/>
                <a:gd name="T32" fmla="*/ 2653 w 4762"/>
                <a:gd name="T33" fmla="*/ 479 h 868"/>
                <a:gd name="T34" fmla="*/ 2785 w 4762"/>
                <a:gd name="T35" fmla="*/ 731 h 868"/>
                <a:gd name="T36" fmla="*/ 2910 w 4762"/>
                <a:gd name="T37" fmla="*/ 530 h 868"/>
                <a:gd name="T38" fmla="*/ 3240 w 4762"/>
                <a:gd name="T39" fmla="*/ 281 h 868"/>
                <a:gd name="T40" fmla="*/ 3324 w 4762"/>
                <a:gd name="T41" fmla="*/ 595 h 868"/>
                <a:gd name="T42" fmla="*/ 3518 w 4762"/>
                <a:gd name="T43" fmla="*/ 432 h 868"/>
                <a:gd name="T44" fmla="*/ 3771 w 4762"/>
                <a:gd name="T45" fmla="*/ 390 h 868"/>
                <a:gd name="T46" fmla="*/ 3904 w 4762"/>
                <a:gd name="T47" fmla="*/ 507 h 868"/>
                <a:gd name="T48" fmla="*/ 4024 w 4762"/>
                <a:gd name="T49" fmla="*/ 473 h 868"/>
                <a:gd name="T50" fmla="*/ 4317 w 4762"/>
                <a:gd name="T51" fmla="*/ 571 h 868"/>
                <a:gd name="T52" fmla="*/ 4438 w 4762"/>
                <a:gd name="T53" fmla="*/ 552 h 868"/>
                <a:gd name="T54" fmla="*/ 4537 w 4762"/>
                <a:gd name="T55" fmla="*/ 539 h 868"/>
                <a:gd name="T56" fmla="*/ 4714 w 4762"/>
                <a:gd name="T57" fmla="*/ 549 h 868"/>
                <a:gd name="T58" fmla="*/ 4672 w 4762"/>
                <a:gd name="T59" fmla="*/ 365 h 868"/>
                <a:gd name="T60" fmla="*/ 4504 w 4762"/>
                <a:gd name="T61" fmla="*/ 497 h 868"/>
                <a:gd name="T62" fmla="*/ 4393 w 4762"/>
                <a:gd name="T63" fmla="*/ 330 h 868"/>
                <a:gd name="T64" fmla="*/ 4249 w 4762"/>
                <a:gd name="T65" fmla="*/ 370 h 868"/>
                <a:gd name="T66" fmla="*/ 4003 w 4762"/>
                <a:gd name="T67" fmla="*/ 539 h 868"/>
                <a:gd name="T68" fmla="*/ 3833 w 4762"/>
                <a:gd name="T69" fmla="*/ 530 h 868"/>
                <a:gd name="T70" fmla="*/ 3698 w 4762"/>
                <a:gd name="T71" fmla="*/ 867 h 868"/>
                <a:gd name="T72" fmla="*/ 3389 w 4762"/>
                <a:gd name="T73" fmla="*/ 321 h 868"/>
                <a:gd name="T74" fmla="*/ 3314 w 4762"/>
                <a:gd name="T75" fmla="*/ 595 h 868"/>
                <a:gd name="T76" fmla="*/ 3140 w 4762"/>
                <a:gd name="T77" fmla="*/ 535 h 868"/>
                <a:gd name="T78" fmla="*/ 2881 w 4762"/>
                <a:gd name="T79" fmla="*/ 514 h 868"/>
                <a:gd name="T80" fmla="*/ 2767 w 4762"/>
                <a:gd name="T81" fmla="*/ 436 h 868"/>
                <a:gd name="T82" fmla="*/ 2642 w 4762"/>
                <a:gd name="T83" fmla="*/ 599 h 868"/>
                <a:gd name="T84" fmla="*/ 2564 w 4762"/>
                <a:gd name="T85" fmla="*/ 581 h 868"/>
                <a:gd name="T86" fmla="*/ 2321 w 4762"/>
                <a:gd name="T87" fmla="*/ 441 h 868"/>
                <a:gd name="T88" fmla="*/ 2162 w 4762"/>
                <a:gd name="T89" fmla="*/ 504 h 868"/>
                <a:gd name="T90" fmla="*/ 2016 w 4762"/>
                <a:gd name="T91" fmla="*/ 465 h 868"/>
                <a:gd name="T92" fmla="*/ 1912 w 4762"/>
                <a:gd name="T93" fmla="*/ 330 h 868"/>
                <a:gd name="T94" fmla="*/ 1748 w 4762"/>
                <a:gd name="T95" fmla="*/ 353 h 868"/>
                <a:gd name="T96" fmla="*/ 1507 w 4762"/>
                <a:gd name="T97" fmla="*/ 429 h 868"/>
                <a:gd name="T98" fmla="*/ 1351 w 4762"/>
                <a:gd name="T99" fmla="*/ 530 h 868"/>
                <a:gd name="T100" fmla="*/ 1197 w 4762"/>
                <a:gd name="T101" fmla="*/ 836 h 868"/>
                <a:gd name="T102" fmla="*/ 875 w 4762"/>
                <a:gd name="T103" fmla="*/ 471 h 868"/>
                <a:gd name="T104" fmla="*/ 824 w 4762"/>
                <a:gd name="T105" fmla="*/ 577 h 868"/>
                <a:gd name="T106" fmla="*/ 570 w 4762"/>
                <a:gd name="T107" fmla="*/ 509 h 868"/>
                <a:gd name="T108" fmla="*/ 370 w 4762"/>
                <a:gd name="T109" fmla="*/ 203 h 868"/>
                <a:gd name="T110" fmla="*/ 262 w 4762"/>
                <a:gd name="T111" fmla="*/ 536 h 868"/>
                <a:gd name="T112" fmla="*/ 125 w 4762"/>
                <a:gd name="T113" fmla="*/ 458 h 868"/>
                <a:gd name="T114" fmla="*/ 69 w 4762"/>
                <a:gd name="T115" fmla="*/ 569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2" h="868">
                  <a:moveTo>
                    <a:pt x="0" y="495"/>
                  </a:moveTo>
                  <a:cubicBezTo>
                    <a:pt x="9" y="483"/>
                    <a:pt x="16" y="469"/>
                    <a:pt x="22" y="458"/>
                  </a:cubicBezTo>
                  <a:cubicBezTo>
                    <a:pt x="31" y="440"/>
                    <a:pt x="38" y="427"/>
                    <a:pt x="45" y="427"/>
                  </a:cubicBezTo>
                  <a:cubicBezTo>
                    <a:pt x="53" y="426"/>
                    <a:pt x="59" y="445"/>
                    <a:pt x="64" y="498"/>
                  </a:cubicBezTo>
                  <a:cubicBezTo>
                    <a:pt x="64" y="498"/>
                    <a:pt x="64" y="498"/>
                    <a:pt x="64" y="498"/>
                  </a:cubicBezTo>
                  <a:cubicBezTo>
                    <a:pt x="66" y="531"/>
                    <a:pt x="69" y="555"/>
                    <a:pt x="73" y="568"/>
                  </a:cubicBezTo>
                  <a:cubicBezTo>
                    <a:pt x="74" y="572"/>
                    <a:pt x="76" y="575"/>
                    <a:pt x="77" y="577"/>
                  </a:cubicBezTo>
                  <a:cubicBezTo>
                    <a:pt x="78" y="578"/>
                    <a:pt x="79" y="579"/>
                    <a:pt x="79" y="578"/>
                  </a:cubicBezTo>
                  <a:cubicBezTo>
                    <a:pt x="79" y="578"/>
                    <a:pt x="80" y="578"/>
                    <a:pt x="80" y="578"/>
                  </a:cubicBezTo>
                  <a:cubicBezTo>
                    <a:pt x="80" y="578"/>
                    <a:pt x="80" y="578"/>
                    <a:pt x="80" y="578"/>
                  </a:cubicBezTo>
                  <a:cubicBezTo>
                    <a:pt x="83" y="575"/>
                    <a:pt x="88" y="533"/>
                    <a:pt x="93" y="486"/>
                  </a:cubicBezTo>
                  <a:cubicBezTo>
                    <a:pt x="95" y="467"/>
                    <a:pt x="97" y="448"/>
                    <a:pt x="99" y="430"/>
                  </a:cubicBezTo>
                  <a:cubicBezTo>
                    <a:pt x="105" y="379"/>
                    <a:pt x="111" y="363"/>
                    <a:pt x="116" y="368"/>
                  </a:cubicBezTo>
                  <a:cubicBezTo>
                    <a:pt x="120" y="372"/>
                    <a:pt x="123" y="395"/>
                    <a:pt x="127" y="424"/>
                  </a:cubicBezTo>
                  <a:cubicBezTo>
                    <a:pt x="127" y="424"/>
                    <a:pt x="127" y="424"/>
                    <a:pt x="127" y="424"/>
                  </a:cubicBezTo>
                  <a:cubicBezTo>
                    <a:pt x="127" y="432"/>
                    <a:pt x="128" y="443"/>
                    <a:pt x="129" y="457"/>
                  </a:cubicBezTo>
                  <a:cubicBezTo>
                    <a:pt x="132" y="501"/>
                    <a:pt x="137" y="566"/>
                    <a:pt x="148" y="589"/>
                  </a:cubicBezTo>
                  <a:cubicBezTo>
                    <a:pt x="150" y="595"/>
                    <a:pt x="153" y="599"/>
                    <a:pt x="156" y="597"/>
                  </a:cubicBezTo>
                  <a:cubicBezTo>
                    <a:pt x="157" y="597"/>
                    <a:pt x="157" y="597"/>
                    <a:pt x="158" y="596"/>
                  </a:cubicBezTo>
                  <a:cubicBezTo>
                    <a:pt x="170" y="587"/>
                    <a:pt x="170" y="536"/>
                    <a:pt x="171" y="486"/>
                  </a:cubicBezTo>
                  <a:cubicBezTo>
                    <a:pt x="171" y="486"/>
                    <a:pt x="171" y="486"/>
                    <a:pt x="171" y="486"/>
                  </a:cubicBezTo>
                  <a:cubicBezTo>
                    <a:pt x="171" y="479"/>
                    <a:pt x="171" y="479"/>
                    <a:pt x="171" y="479"/>
                  </a:cubicBezTo>
                  <a:cubicBezTo>
                    <a:pt x="172" y="383"/>
                    <a:pt x="180" y="371"/>
                    <a:pt x="191" y="397"/>
                  </a:cubicBezTo>
                  <a:cubicBezTo>
                    <a:pt x="199" y="417"/>
                    <a:pt x="210" y="472"/>
                    <a:pt x="219" y="522"/>
                  </a:cubicBezTo>
                  <a:cubicBezTo>
                    <a:pt x="220" y="529"/>
                    <a:pt x="221" y="536"/>
                    <a:pt x="223" y="543"/>
                  </a:cubicBezTo>
                  <a:cubicBezTo>
                    <a:pt x="229" y="578"/>
                    <a:pt x="233" y="603"/>
                    <a:pt x="238" y="604"/>
                  </a:cubicBezTo>
                  <a:cubicBezTo>
                    <a:pt x="242" y="604"/>
                    <a:pt x="248" y="585"/>
                    <a:pt x="258" y="535"/>
                  </a:cubicBezTo>
                  <a:cubicBezTo>
                    <a:pt x="260" y="527"/>
                    <a:pt x="261" y="519"/>
                    <a:pt x="263" y="512"/>
                  </a:cubicBezTo>
                  <a:cubicBezTo>
                    <a:pt x="271" y="470"/>
                    <a:pt x="278" y="432"/>
                    <a:pt x="285" y="432"/>
                  </a:cubicBezTo>
                  <a:cubicBezTo>
                    <a:pt x="292" y="432"/>
                    <a:pt x="296" y="469"/>
                    <a:pt x="296" y="575"/>
                  </a:cubicBezTo>
                  <a:cubicBezTo>
                    <a:pt x="296" y="658"/>
                    <a:pt x="297" y="705"/>
                    <a:pt x="300" y="724"/>
                  </a:cubicBezTo>
                  <a:cubicBezTo>
                    <a:pt x="301" y="732"/>
                    <a:pt x="302" y="733"/>
                    <a:pt x="303" y="731"/>
                  </a:cubicBezTo>
                  <a:cubicBezTo>
                    <a:pt x="306" y="724"/>
                    <a:pt x="309" y="709"/>
                    <a:pt x="312" y="687"/>
                  </a:cubicBezTo>
                  <a:cubicBezTo>
                    <a:pt x="323" y="611"/>
                    <a:pt x="335" y="459"/>
                    <a:pt x="339" y="351"/>
                  </a:cubicBezTo>
                  <a:cubicBezTo>
                    <a:pt x="342" y="276"/>
                    <a:pt x="348" y="226"/>
                    <a:pt x="355" y="204"/>
                  </a:cubicBezTo>
                  <a:cubicBezTo>
                    <a:pt x="357" y="194"/>
                    <a:pt x="361" y="189"/>
                    <a:pt x="364" y="189"/>
                  </a:cubicBezTo>
                  <a:cubicBezTo>
                    <a:pt x="368" y="189"/>
                    <a:pt x="371" y="193"/>
                    <a:pt x="374" y="202"/>
                  </a:cubicBezTo>
                  <a:cubicBezTo>
                    <a:pt x="380" y="222"/>
                    <a:pt x="385" y="268"/>
                    <a:pt x="388" y="343"/>
                  </a:cubicBezTo>
                  <a:cubicBezTo>
                    <a:pt x="388" y="350"/>
                    <a:pt x="393" y="454"/>
                    <a:pt x="403" y="514"/>
                  </a:cubicBezTo>
                  <a:cubicBezTo>
                    <a:pt x="405" y="528"/>
                    <a:pt x="408" y="540"/>
                    <a:pt x="411" y="547"/>
                  </a:cubicBezTo>
                  <a:cubicBezTo>
                    <a:pt x="414" y="552"/>
                    <a:pt x="416" y="554"/>
                    <a:pt x="419" y="552"/>
                  </a:cubicBezTo>
                  <a:cubicBezTo>
                    <a:pt x="422" y="549"/>
                    <a:pt x="425" y="542"/>
                    <a:pt x="428" y="530"/>
                  </a:cubicBezTo>
                  <a:cubicBezTo>
                    <a:pt x="430" y="523"/>
                    <a:pt x="432" y="516"/>
                    <a:pt x="434" y="509"/>
                  </a:cubicBezTo>
                  <a:cubicBezTo>
                    <a:pt x="451" y="449"/>
                    <a:pt x="478" y="352"/>
                    <a:pt x="494" y="352"/>
                  </a:cubicBezTo>
                  <a:cubicBezTo>
                    <a:pt x="502" y="352"/>
                    <a:pt x="506" y="369"/>
                    <a:pt x="506" y="412"/>
                  </a:cubicBezTo>
                  <a:cubicBezTo>
                    <a:pt x="506" y="510"/>
                    <a:pt x="515" y="540"/>
                    <a:pt x="529" y="540"/>
                  </a:cubicBezTo>
                  <a:cubicBezTo>
                    <a:pt x="539" y="540"/>
                    <a:pt x="552" y="524"/>
                    <a:pt x="567" y="507"/>
                  </a:cubicBezTo>
                  <a:cubicBezTo>
                    <a:pt x="583" y="488"/>
                    <a:pt x="600" y="468"/>
                    <a:pt x="616" y="465"/>
                  </a:cubicBezTo>
                  <a:cubicBezTo>
                    <a:pt x="634" y="462"/>
                    <a:pt x="650" y="478"/>
                    <a:pt x="662" y="535"/>
                  </a:cubicBezTo>
                  <a:cubicBezTo>
                    <a:pt x="675" y="598"/>
                    <a:pt x="688" y="656"/>
                    <a:pt x="700" y="661"/>
                  </a:cubicBezTo>
                  <a:cubicBezTo>
                    <a:pt x="711" y="665"/>
                    <a:pt x="722" y="616"/>
                    <a:pt x="732" y="467"/>
                  </a:cubicBezTo>
                  <a:cubicBezTo>
                    <a:pt x="740" y="360"/>
                    <a:pt x="749" y="304"/>
                    <a:pt x="758" y="281"/>
                  </a:cubicBezTo>
                  <a:cubicBezTo>
                    <a:pt x="763" y="268"/>
                    <a:pt x="768" y="264"/>
                    <a:pt x="774" y="268"/>
                  </a:cubicBezTo>
                  <a:cubicBezTo>
                    <a:pt x="779" y="271"/>
                    <a:pt x="783" y="280"/>
                    <a:pt x="787" y="293"/>
                  </a:cubicBezTo>
                  <a:cubicBezTo>
                    <a:pt x="799" y="332"/>
                    <a:pt x="808" y="406"/>
                    <a:pt x="809" y="446"/>
                  </a:cubicBezTo>
                  <a:cubicBezTo>
                    <a:pt x="809" y="446"/>
                    <a:pt x="809" y="446"/>
                    <a:pt x="809" y="446"/>
                  </a:cubicBezTo>
                  <a:cubicBezTo>
                    <a:pt x="814" y="510"/>
                    <a:pt x="821" y="553"/>
                    <a:pt x="828" y="576"/>
                  </a:cubicBezTo>
                  <a:cubicBezTo>
                    <a:pt x="831" y="584"/>
                    <a:pt x="833" y="589"/>
                    <a:pt x="835" y="593"/>
                  </a:cubicBezTo>
                  <a:cubicBezTo>
                    <a:pt x="835" y="593"/>
                    <a:pt x="835" y="593"/>
                    <a:pt x="835" y="593"/>
                  </a:cubicBezTo>
                  <a:cubicBezTo>
                    <a:pt x="837" y="596"/>
                    <a:pt x="839" y="597"/>
                    <a:pt x="841" y="596"/>
                  </a:cubicBezTo>
                  <a:cubicBezTo>
                    <a:pt x="842" y="596"/>
                    <a:pt x="842" y="596"/>
                    <a:pt x="843" y="595"/>
                  </a:cubicBezTo>
                  <a:cubicBezTo>
                    <a:pt x="843" y="595"/>
                    <a:pt x="843" y="595"/>
                    <a:pt x="843" y="595"/>
                  </a:cubicBezTo>
                  <a:cubicBezTo>
                    <a:pt x="843" y="595"/>
                    <a:pt x="843" y="595"/>
                    <a:pt x="843" y="595"/>
                  </a:cubicBezTo>
                  <a:cubicBezTo>
                    <a:pt x="844" y="594"/>
                    <a:pt x="845" y="593"/>
                    <a:pt x="847" y="591"/>
                  </a:cubicBezTo>
                  <a:cubicBezTo>
                    <a:pt x="847" y="591"/>
                    <a:pt x="847" y="591"/>
                    <a:pt x="847" y="591"/>
                  </a:cubicBezTo>
                  <a:cubicBezTo>
                    <a:pt x="848" y="588"/>
                    <a:pt x="849" y="585"/>
                    <a:pt x="851" y="581"/>
                  </a:cubicBezTo>
                  <a:cubicBezTo>
                    <a:pt x="858" y="562"/>
                    <a:pt x="865" y="524"/>
                    <a:pt x="871" y="471"/>
                  </a:cubicBezTo>
                  <a:cubicBezTo>
                    <a:pt x="871" y="471"/>
                    <a:pt x="871" y="471"/>
                    <a:pt x="871" y="471"/>
                  </a:cubicBezTo>
                  <a:cubicBezTo>
                    <a:pt x="884" y="358"/>
                    <a:pt x="896" y="316"/>
                    <a:pt x="908" y="317"/>
                  </a:cubicBezTo>
                  <a:cubicBezTo>
                    <a:pt x="925" y="319"/>
                    <a:pt x="939" y="413"/>
                    <a:pt x="952" y="508"/>
                  </a:cubicBezTo>
                  <a:cubicBezTo>
                    <a:pt x="966" y="600"/>
                    <a:pt x="979" y="692"/>
                    <a:pt x="992" y="694"/>
                  </a:cubicBezTo>
                  <a:cubicBezTo>
                    <a:pt x="1005" y="694"/>
                    <a:pt x="1019" y="627"/>
                    <a:pt x="1036" y="432"/>
                  </a:cubicBezTo>
                  <a:cubicBezTo>
                    <a:pt x="1036" y="432"/>
                    <a:pt x="1036" y="432"/>
                    <a:pt x="1036" y="432"/>
                  </a:cubicBezTo>
                  <a:cubicBezTo>
                    <a:pt x="1052" y="211"/>
                    <a:pt x="1067" y="87"/>
                    <a:pt x="1081" y="35"/>
                  </a:cubicBezTo>
                  <a:cubicBezTo>
                    <a:pt x="1088" y="9"/>
                    <a:pt x="1095" y="0"/>
                    <a:pt x="1103" y="4"/>
                  </a:cubicBezTo>
                  <a:cubicBezTo>
                    <a:pt x="1109" y="8"/>
                    <a:pt x="1115" y="25"/>
                    <a:pt x="1121" y="51"/>
                  </a:cubicBezTo>
                  <a:cubicBezTo>
                    <a:pt x="1137" y="126"/>
                    <a:pt x="1151" y="285"/>
                    <a:pt x="1162" y="469"/>
                  </a:cubicBezTo>
                  <a:cubicBezTo>
                    <a:pt x="1173" y="665"/>
                    <a:pt x="1187" y="783"/>
                    <a:pt x="1201" y="835"/>
                  </a:cubicBezTo>
                  <a:cubicBezTo>
                    <a:pt x="1206" y="854"/>
                    <a:pt x="1211" y="864"/>
                    <a:pt x="1216" y="864"/>
                  </a:cubicBezTo>
                  <a:cubicBezTo>
                    <a:pt x="1220" y="863"/>
                    <a:pt x="1225" y="853"/>
                    <a:pt x="1231" y="834"/>
                  </a:cubicBezTo>
                  <a:cubicBezTo>
                    <a:pt x="1245" y="783"/>
                    <a:pt x="1258" y="668"/>
                    <a:pt x="1269" y="501"/>
                  </a:cubicBezTo>
                  <a:cubicBezTo>
                    <a:pt x="1274" y="418"/>
                    <a:pt x="1281" y="389"/>
                    <a:pt x="1289" y="390"/>
                  </a:cubicBezTo>
                  <a:cubicBezTo>
                    <a:pt x="1298" y="390"/>
                    <a:pt x="1306" y="421"/>
                    <a:pt x="1315" y="453"/>
                  </a:cubicBezTo>
                  <a:cubicBezTo>
                    <a:pt x="1318" y="467"/>
                    <a:pt x="1322" y="480"/>
                    <a:pt x="1326" y="492"/>
                  </a:cubicBezTo>
                  <a:cubicBezTo>
                    <a:pt x="1329" y="503"/>
                    <a:pt x="1333" y="513"/>
                    <a:pt x="1337" y="519"/>
                  </a:cubicBezTo>
                  <a:cubicBezTo>
                    <a:pt x="1341" y="525"/>
                    <a:pt x="1345" y="528"/>
                    <a:pt x="1350" y="527"/>
                  </a:cubicBezTo>
                  <a:cubicBezTo>
                    <a:pt x="1350" y="527"/>
                    <a:pt x="1350" y="527"/>
                    <a:pt x="1350" y="527"/>
                  </a:cubicBezTo>
                  <a:cubicBezTo>
                    <a:pt x="1350" y="527"/>
                    <a:pt x="1350" y="527"/>
                    <a:pt x="1350" y="527"/>
                  </a:cubicBezTo>
                  <a:cubicBezTo>
                    <a:pt x="1350" y="527"/>
                    <a:pt x="1350" y="527"/>
                    <a:pt x="1350" y="527"/>
                  </a:cubicBezTo>
                  <a:cubicBezTo>
                    <a:pt x="1363" y="523"/>
                    <a:pt x="1374" y="472"/>
                    <a:pt x="1384" y="430"/>
                  </a:cubicBezTo>
                  <a:cubicBezTo>
                    <a:pt x="1391" y="397"/>
                    <a:pt x="1398" y="369"/>
                    <a:pt x="1404" y="369"/>
                  </a:cubicBezTo>
                  <a:cubicBezTo>
                    <a:pt x="1412" y="369"/>
                    <a:pt x="1418" y="404"/>
                    <a:pt x="1422" y="507"/>
                  </a:cubicBezTo>
                  <a:cubicBezTo>
                    <a:pt x="1426" y="576"/>
                    <a:pt x="1431" y="620"/>
                    <a:pt x="1436" y="639"/>
                  </a:cubicBezTo>
                  <a:cubicBezTo>
                    <a:pt x="1438" y="645"/>
                    <a:pt x="1440" y="649"/>
                    <a:pt x="1442" y="649"/>
                  </a:cubicBezTo>
                  <a:cubicBezTo>
                    <a:pt x="1443" y="649"/>
                    <a:pt x="1445" y="646"/>
                    <a:pt x="1447" y="639"/>
                  </a:cubicBezTo>
                  <a:cubicBezTo>
                    <a:pt x="1452" y="620"/>
                    <a:pt x="1458" y="577"/>
                    <a:pt x="1461" y="511"/>
                  </a:cubicBezTo>
                  <a:cubicBezTo>
                    <a:pt x="1465" y="438"/>
                    <a:pt x="1471" y="330"/>
                    <a:pt x="1479" y="283"/>
                  </a:cubicBezTo>
                  <a:cubicBezTo>
                    <a:pt x="1489" y="227"/>
                    <a:pt x="1500" y="239"/>
                    <a:pt x="1511" y="429"/>
                  </a:cubicBezTo>
                  <a:cubicBezTo>
                    <a:pt x="1513" y="480"/>
                    <a:pt x="1519" y="519"/>
                    <a:pt x="1525" y="538"/>
                  </a:cubicBezTo>
                  <a:cubicBezTo>
                    <a:pt x="1527" y="543"/>
                    <a:pt x="1529" y="547"/>
                    <a:pt x="1530" y="547"/>
                  </a:cubicBezTo>
                  <a:cubicBezTo>
                    <a:pt x="1531" y="548"/>
                    <a:pt x="1532" y="546"/>
                    <a:pt x="1533" y="543"/>
                  </a:cubicBezTo>
                  <a:cubicBezTo>
                    <a:pt x="1537" y="534"/>
                    <a:pt x="1540" y="511"/>
                    <a:pt x="1542" y="473"/>
                  </a:cubicBezTo>
                  <a:cubicBezTo>
                    <a:pt x="1544" y="433"/>
                    <a:pt x="1552" y="419"/>
                    <a:pt x="1563" y="419"/>
                  </a:cubicBezTo>
                  <a:cubicBezTo>
                    <a:pt x="1577" y="420"/>
                    <a:pt x="1595" y="446"/>
                    <a:pt x="1615" y="474"/>
                  </a:cubicBezTo>
                  <a:cubicBezTo>
                    <a:pt x="1637" y="504"/>
                    <a:pt x="1659" y="537"/>
                    <a:pt x="1677" y="538"/>
                  </a:cubicBezTo>
                  <a:cubicBezTo>
                    <a:pt x="1691" y="539"/>
                    <a:pt x="1703" y="516"/>
                    <a:pt x="1708" y="448"/>
                  </a:cubicBezTo>
                  <a:cubicBezTo>
                    <a:pt x="1712" y="400"/>
                    <a:pt x="1720" y="371"/>
                    <a:pt x="1730" y="358"/>
                  </a:cubicBezTo>
                  <a:cubicBezTo>
                    <a:pt x="1736" y="350"/>
                    <a:pt x="1742" y="348"/>
                    <a:pt x="1750" y="350"/>
                  </a:cubicBezTo>
                  <a:cubicBezTo>
                    <a:pt x="1756" y="351"/>
                    <a:pt x="1763" y="358"/>
                    <a:pt x="1770" y="368"/>
                  </a:cubicBezTo>
                  <a:cubicBezTo>
                    <a:pt x="1790" y="397"/>
                    <a:pt x="1810" y="459"/>
                    <a:pt x="1821" y="542"/>
                  </a:cubicBezTo>
                  <a:cubicBezTo>
                    <a:pt x="1823" y="553"/>
                    <a:pt x="1826" y="563"/>
                    <a:pt x="1830" y="567"/>
                  </a:cubicBezTo>
                  <a:cubicBezTo>
                    <a:pt x="1831" y="569"/>
                    <a:pt x="1833" y="571"/>
                    <a:pt x="1835" y="571"/>
                  </a:cubicBezTo>
                  <a:cubicBezTo>
                    <a:pt x="1836" y="571"/>
                    <a:pt x="1838" y="570"/>
                    <a:pt x="1840" y="569"/>
                  </a:cubicBezTo>
                  <a:cubicBezTo>
                    <a:pt x="1845" y="565"/>
                    <a:pt x="1850" y="557"/>
                    <a:pt x="1854" y="542"/>
                  </a:cubicBezTo>
                  <a:cubicBezTo>
                    <a:pt x="1857" y="534"/>
                    <a:pt x="1860" y="523"/>
                    <a:pt x="1863" y="511"/>
                  </a:cubicBezTo>
                  <a:cubicBezTo>
                    <a:pt x="1865" y="499"/>
                    <a:pt x="1868" y="485"/>
                    <a:pt x="1872" y="469"/>
                  </a:cubicBezTo>
                  <a:cubicBezTo>
                    <a:pt x="1880" y="426"/>
                    <a:pt x="1887" y="393"/>
                    <a:pt x="1893" y="370"/>
                  </a:cubicBezTo>
                  <a:cubicBezTo>
                    <a:pt x="1899" y="348"/>
                    <a:pt x="1904" y="334"/>
                    <a:pt x="1908" y="328"/>
                  </a:cubicBezTo>
                  <a:cubicBezTo>
                    <a:pt x="1908" y="328"/>
                    <a:pt x="1908" y="328"/>
                    <a:pt x="1908" y="328"/>
                  </a:cubicBezTo>
                  <a:cubicBezTo>
                    <a:pt x="1910" y="326"/>
                    <a:pt x="1912" y="325"/>
                    <a:pt x="1914" y="326"/>
                  </a:cubicBezTo>
                  <a:cubicBezTo>
                    <a:pt x="1919" y="329"/>
                    <a:pt x="1921" y="359"/>
                    <a:pt x="1924" y="397"/>
                  </a:cubicBezTo>
                  <a:cubicBezTo>
                    <a:pt x="1929" y="459"/>
                    <a:pt x="1935" y="543"/>
                    <a:pt x="1956" y="552"/>
                  </a:cubicBezTo>
                  <a:cubicBezTo>
                    <a:pt x="1958" y="553"/>
                    <a:pt x="1960" y="552"/>
                    <a:pt x="1962" y="548"/>
                  </a:cubicBezTo>
                  <a:cubicBezTo>
                    <a:pt x="1969" y="535"/>
                    <a:pt x="1972" y="495"/>
                    <a:pt x="1974" y="454"/>
                  </a:cubicBezTo>
                  <a:cubicBezTo>
                    <a:pt x="1974" y="447"/>
                    <a:pt x="1975" y="440"/>
                    <a:pt x="1975" y="433"/>
                  </a:cubicBezTo>
                  <a:cubicBezTo>
                    <a:pt x="1979" y="376"/>
                    <a:pt x="1984" y="344"/>
                    <a:pt x="1990" y="343"/>
                  </a:cubicBezTo>
                  <a:cubicBezTo>
                    <a:pt x="1998" y="341"/>
                    <a:pt x="2006" y="369"/>
                    <a:pt x="2015" y="431"/>
                  </a:cubicBezTo>
                  <a:cubicBezTo>
                    <a:pt x="2017" y="442"/>
                    <a:pt x="2018" y="453"/>
                    <a:pt x="2020" y="464"/>
                  </a:cubicBezTo>
                  <a:cubicBezTo>
                    <a:pt x="2022" y="475"/>
                    <a:pt x="2024" y="486"/>
                    <a:pt x="2026" y="497"/>
                  </a:cubicBezTo>
                  <a:cubicBezTo>
                    <a:pt x="2032" y="525"/>
                    <a:pt x="2038" y="541"/>
                    <a:pt x="2043" y="548"/>
                  </a:cubicBezTo>
                  <a:cubicBezTo>
                    <a:pt x="2045" y="551"/>
                    <a:pt x="2047" y="552"/>
                    <a:pt x="2048" y="551"/>
                  </a:cubicBezTo>
                  <a:cubicBezTo>
                    <a:pt x="2050" y="549"/>
                    <a:pt x="2053" y="545"/>
                    <a:pt x="2055" y="539"/>
                  </a:cubicBezTo>
                  <a:cubicBezTo>
                    <a:pt x="2062" y="519"/>
                    <a:pt x="2068" y="478"/>
                    <a:pt x="2072" y="438"/>
                  </a:cubicBezTo>
                  <a:cubicBezTo>
                    <a:pt x="2073" y="428"/>
                    <a:pt x="2073" y="428"/>
                    <a:pt x="2073" y="428"/>
                  </a:cubicBezTo>
                  <a:cubicBezTo>
                    <a:pt x="2082" y="331"/>
                    <a:pt x="2088" y="274"/>
                    <a:pt x="2095" y="273"/>
                  </a:cubicBezTo>
                  <a:cubicBezTo>
                    <a:pt x="2102" y="273"/>
                    <a:pt x="2108" y="325"/>
                    <a:pt x="2118" y="442"/>
                  </a:cubicBezTo>
                  <a:cubicBezTo>
                    <a:pt x="2128" y="564"/>
                    <a:pt x="2135" y="607"/>
                    <a:pt x="2140" y="607"/>
                  </a:cubicBezTo>
                  <a:cubicBezTo>
                    <a:pt x="2146" y="606"/>
                    <a:pt x="2152" y="557"/>
                    <a:pt x="2158" y="504"/>
                  </a:cubicBezTo>
                  <a:cubicBezTo>
                    <a:pt x="2166" y="439"/>
                    <a:pt x="2175" y="367"/>
                    <a:pt x="2188" y="361"/>
                  </a:cubicBezTo>
                  <a:cubicBezTo>
                    <a:pt x="2201" y="356"/>
                    <a:pt x="2208" y="370"/>
                    <a:pt x="2213" y="394"/>
                  </a:cubicBezTo>
                  <a:cubicBezTo>
                    <a:pt x="2217" y="417"/>
                    <a:pt x="2219" y="448"/>
                    <a:pt x="2221" y="477"/>
                  </a:cubicBezTo>
                  <a:cubicBezTo>
                    <a:pt x="2224" y="530"/>
                    <a:pt x="2227" y="549"/>
                    <a:pt x="2232" y="549"/>
                  </a:cubicBezTo>
                  <a:cubicBezTo>
                    <a:pt x="2236" y="548"/>
                    <a:pt x="2242" y="534"/>
                    <a:pt x="2249" y="517"/>
                  </a:cubicBezTo>
                  <a:cubicBezTo>
                    <a:pt x="2252" y="510"/>
                    <a:pt x="2256" y="503"/>
                    <a:pt x="2259" y="495"/>
                  </a:cubicBezTo>
                  <a:cubicBezTo>
                    <a:pt x="2259" y="495"/>
                    <a:pt x="2259" y="495"/>
                    <a:pt x="2259" y="495"/>
                  </a:cubicBezTo>
                  <a:cubicBezTo>
                    <a:pt x="2270" y="468"/>
                    <a:pt x="2280" y="450"/>
                    <a:pt x="2290" y="440"/>
                  </a:cubicBezTo>
                  <a:cubicBezTo>
                    <a:pt x="2296" y="435"/>
                    <a:pt x="2302" y="432"/>
                    <a:pt x="2307" y="432"/>
                  </a:cubicBezTo>
                  <a:cubicBezTo>
                    <a:pt x="2313" y="431"/>
                    <a:pt x="2318" y="434"/>
                    <a:pt x="2324" y="439"/>
                  </a:cubicBezTo>
                  <a:cubicBezTo>
                    <a:pt x="2331" y="446"/>
                    <a:pt x="2339" y="459"/>
                    <a:pt x="2345" y="477"/>
                  </a:cubicBezTo>
                  <a:cubicBezTo>
                    <a:pt x="2371" y="545"/>
                    <a:pt x="2394" y="563"/>
                    <a:pt x="2414" y="556"/>
                  </a:cubicBezTo>
                  <a:cubicBezTo>
                    <a:pt x="2433" y="550"/>
                    <a:pt x="2451" y="524"/>
                    <a:pt x="2467" y="500"/>
                  </a:cubicBezTo>
                  <a:cubicBezTo>
                    <a:pt x="2480" y="481"/>
                    <a:pt x="2493" y="463"/>
                    <a:pt x="2505" y="457"/>
                  </a:cubicBezTo>
                  <a:cubicBezTo>
                    <a:pt x="2515" y="452"/>
                    <a:pt x="2524" y="454"/>
                    <a:pt x="2533" y="469"/>
                  </a:cubicBezTo>
                  <a:cubicBezTo>
                    <a:pt x="2533" y="469"/>
                    <a:pt x="2533" y="469"/>
                    <a:pt x="2533" y="469"/>
                  </a:cubicBezTo>
                  <a:cubicBezTo>
                    <a:pt x="2533" y="469"/>
                    <a:pt x="2533" y="469"/>
                    <a:pt x="2533" y="469"/>
                  </a:cubicBezTo>
                  <a:cubicBezTo>
                    <a:pt x="2539" y="478"/>
                    <a:pt x="2545" y="506"/>
                    <a:pt x="2551" y="532"/>
                  </a:cubicBezTo>
                  <a:cubicBezTo>
                    <a:pt x="2555" y="553"/>
                    <a:pt x="2559" y="572"/>
                    <a:pt x="2562" y="577"/>
                  </a:cubicBezTo>
                  <a:cubicBezTo>
                    <a:pt x="2566" y="570"/>
                    <a:pt x="2570" y="530"/>
                    <a:pt x="2575" y="486"/>
                  </a:cubicBezTo>
                  <a:cubicBezTo>
                    <a:pt x="2577" y="467"/>
                    <a:pt x="2579" y="448"/>
                    <a:pt x="2581" y="430"/>
                  </a:cubicBezTo>
                  <a:cubicBezTo>
                    <a:pt x="2587" y="379"/>
                    <a:pt x="2593" y="363"/>
                    <a:pt x="2598" y="368"/>
                  </a:cubicBezTo>
                  <a:cubicBezTo>
                    <a:pt x="2602" y="372"/>
                    <a:pt x="2605" y="395"/>
                    <a:pt x="2608" y="424"/>
                  </a:cubicBezTo>
                  <a:cubicBezTo>
                    <a:pt x="2608" y="424"/>
                    <a:pt x="2608" y="424"/>
                    <a:pt x="2608" y="424"/>
                  </a:cubicBezTo>
                  <a:cubicBezTo>
                    <a:pt x="2609" y="432"/>
                    <a:pt x="2610" y="443"/>
                    <a:pt x="2611" y="457"/>
                  </a:cubicBezTo>
                  <a:cubicBezTo>
                    <a:pt x="2614" y="501"/>
                    <a:pt x="2619" y="566"/>
                    <a:pt x="2629" y="589"/>
                  </a:cubicBezTo>
                  <a:cubicBezTo>
                    <a:pt x="2632" y="595"/>
                    <a:pt x="2635" y="599"/>
                    <a:pt x="2638" y="597"/>
                  </a:cubicBezTo>
                  <a:cubicBezTo>
                    <a:pt x="2639" y="597"/>
                    <a:pt x="2639" y="597"/>
                    <a:pt x="2640" y="596"/>
                  </a:cubicBezTo>
                  <a:cubicBezTo>
                    <a:pt x="2640" y="596"/>
                    <a:pt x="2640" y="596"/>
                    <a:pt x="2640" y="596"/>
                  </a:cubicBezTo>
                  <a:cubicBezTo>
                    <a:pt x="2651" y="587"/>
                    <a:pt x="2652" y="536"/>
                    <a:pt x="2653" y="486"/>
                  </a:cubicBezTo>
                  <a:cubicBezTo>
                    <a:pt x="2653" y="486"/>
                    <a:pt x="2653" y="486"/>
                    <a:pt x="2653" y="486"/>
                  </a:cubicBezTo>
                  <a:cubicBezTo>
                    <a:pt x="2653" y="479"/>
                    <a:pt x="2653" y="479"/>
                    <a:pt x="2653" y="479"/>
                  </a:cubicBezTo>
                  <a:cubicBezTo>
                    <a:pt x="2654" y="383"/>
                    <a:pt x="2662" y="371"/>
                    <a:pt x="2673" y="397"/>
                  </a:cubicBezTo>
                  <a:cubicBezTo>
                    <a:pt x="2681" y="417"/>
                    <a:pt x="2692" y="472"/>
                    <a:pt x="2701" y="522"/>
                  </a:cubicBezTo>
                  <a:cubicBezTo>
                    <a:pt x="2702" y="529"/>
                    <a:pt x="2703" y="536"/>
                    <a:pt x="2704" y="543"/>
                  </a:cubicBezTo>
                  <a:cubicBezTo>
                    <a:pt x="2711" y="578"/>
                    <a:pt x="2715" y="603"/>
                    <a:pt x="2720" y="604"/>
                  </a:cubicBezTo>
                  <a:cubicBezTo>
                    <a:pt x="2724" y="604"/>
                    <a:pt x="2730" y="585"/>
                    <a:pt x="2740" y="535"/>
                  </a:cubicBezTo>
                  <a:cubicBezTo>
                    <a:pt x="2741" y="527"/>
                    <a:pt x="2743" y="519"/>
                    <a:pt x="2744" y="512"/>
                  </a:cubicBezTo>
                  <a:cubicBezTo>
                    <a:pt x="2753" y="470"/>
                    <a:pt x="2760" y="432"/>
                    <a:pt x="2767" y="432"/>
                  </a:cubicBezTo>
                  <a:cubicBezTo>
                    <a:pt x="2774" y="432"/>
                    <a:pt x="2778" y="469"/>
                    <a:pt x="2778" y="575"/>
                  </a:cubicBezTo>
                  <a:cubicBezTo>
                    <a:pt x="2777" y="658"/>
                    <a:pt x="2779" y="705"/>
                    <a:pt x="2782" y="724"/>
                  </a:cubicBezTo>
                  <a:cubicBezTo>
                    <a:pt x="2783" y="732"/>
                    <a:pt x="2784" y="733"/>
                    <a:pt x="2785" y="731"/>
                  </a:cubicBezTo>
                  <a:cubicBezTo>
                    <a:pt x="2788" y="724"/>
                    <a:pt x="2791" y="709"/>
                    <a:pt x="2794" y="687"/>
                  </a:cubicBezTo>
                  <a:cubicBezTo>
                    <a:pt x="2805" y="611"/>
                    <a:pt x="2816" y="459"/>
                    <a:pt x="2821" y="351"/>
                  </a:cubicBezTo>
                  <a:cubicBezTo>
                    <a:pt x="2824" y="276"/>
                    <a:pt x="2830" y="226"/>
                    <a:pt x="2836" y="204"/>
                  </a:cubicBezTo>
                  <a:cubicBezTo>
                    <a:pt x="2839" y="194"/>
                    <a:pt x="2843" y="189"/>
                    <a:pt x="2846" y="189"/>
                  </a:cubicBezTo>
                  <a:cubicBezTo>
                    <a:pt x="2850" y="189"/>
                    <a:pt x="2853" y="193"/>
                    <a:pt x="2856" y="202"/>
                  </a:cubicBezTo>
                  <a:cubicBezTo>
                    <a:pt x="2862" y="222"/>
                    <a:pt x="2867" y="268"/>
                    <a:pt x="2870" y="343"/>
                  </a:cubicBezTo>
                  <a:cubicBezTo>
                    <a:pt x="2870" y="350"/>
                    <a:pt x="2874" y="454"/>
                    <a:pt x="2885" y="514"/>
                  </a:cubicBezTo>
                  <a:cubicBezTo>
                    <a:pt x="2887" y="528"/>
                    <a:pt x="2890" y="540"/>
                    <a:pt x="2893" y="547"/>
                  </a:cubicBezTo>
                  <a:cubicBezTo>
                    <a:pt x="2896" y="552"/>
                    <a:pt x="2898" y="554"/>
                    <a:pt x="2900" y="552"/>
                  </a:cubicBezTo>
                  <a:cubicBezTo>
                    <a:pt x="2903" y="549"/>
                    <a:pt x="2907" y="542"/>
                    <a:pt x="2910" y="530"/>
                  </a:cubicBezTo>
                  <a:cubicBezTo>
                    <a:pt x="2912" y="523"/>
                    <a:pt x="2914" y="516"/>
                    <a:pt x="2916" y="509"/>
                  </a:cubicBezTo>
                  <a:cubicBezTo>
                    <a:pt x="2933" y="449"/>
                    <a:pt x="2960" y="352"/>
                    <a:pt x="2976" y="352"/>
                  </a:cubicBezTo>
                  <a:cubicBezTo>
                    <a:pt x="2983" y="352"/>
                    <a:pt x="2988" y="369"/>
                    <a:pt x="2988" y="412"/>
                  </a:cubicBezTo>
                  <a:cubicBezTo>
                    <a:pt x="2988" y="510"/>
                    <a:pt x="2997" y="540"/>
                    <a:pt x="3011" y="540"/>
                  </a:cubicBezTo>
                  <a:cubicBezTo>
                    <a:pt x="3021" y="540"/>
                    <a:pt x="3034" y="524"/>
                    <a:pt x="3049" y="507"/>
                  </a:cubicBezTo>
                  <a:cubicBezTo>
                    <a:pt x="3065" y="488"/>
                    <a:pt x="3082" y="468"/>
                    <a:pt x="3098" y="465"/>
                  </a:cubicBezTo>
                  <a:cubicBezTo>
                    <a:pt x="3116" y="462"/>
                    <a:pt x="3132" y="478"/>
                    <a:pt x="3144" y="535"/>
                  </a:cubicBezTo>
                  <a:cubicBezTo>
                    <a:pt x="3157" y="598"/>
                    <a:pt x="3170" y="656"/>
                    <a:pt x="3182" y="661"/>
                  </a:cubicBezTo>
                  <a:cubicBezTo>
                    <a:pt x="3193" y="665"/>
                    <a:pt x="3204" y="616"/>
                    <a:pt x="3214" y="467"/>
                  </a:cubicBezTo>
                  <a:cubicBezTo>
                    <a:pt x="3222" y="360"/>
                    <a:pt x="3231" y="304"/>
                    <a:pt x="3240" y="281"/>
                  </a:cubicBezTo>
                  <a:cubicBezTo>
                    <a:pt x="3245" y="268"/>
                    <a:pt x="3250" y="264"/>
                    <a:pt x="3256" y="268"/>
                  </a:cubicBezTo>
                  <a:cubicBezTo>
                    <a:pt x="3261" y="271"/>
                    <a:pt x="3265" y="280"/>
                    <a:pt x="3269" y="293"/>
                  </a:cubicBezTo>
                  <a:cubicBezTo>
                    <a:pt x="3281" y="332"/>
                    <a:pt x="3290" y="406"/>
                    <a:pt x="3291" y="446"/>
                  </a:cubicBezTo>
                  <a:cubicBezTo>
                    <a:pt x="3291" y="446"/>
                    <a:pt x="3291" y="446"/>
                    <a:pt x="3291" y="446"/>
                  </a:cubicBezTo>
                  <a:cubicBezTo>
                    <a:pt x="3296" y="510"/>
                    <a:pt x="3303" y="553"/>
                    <a:pt x="3310" y="576"/>
                  </a:cubicBezTo>
                  <a:cubicBezTo>
                    <a:pt x="3312" y="584"/>
                    <a:pt x="3315" y="589"/>
                    <a:pt x="3317" y="593"/>
                  </a:cubicBezTo>
                  <a:cubicBezTo>
                    <a:pt x="3317" y="593"/>
                    <a:pt x="3317" y="593"/>
                    <a:pt x="3317" y="593"/>
                  </a:cubicBezTo>
                  <a:cubicBezTo>
                    <a:pt x="3319" y="596"/>
                    <a:pt x="3321" y="597"/>
                    <a:pt x="3323" y="596"/>
                  </a:cubicBezTo>
                  <a:cubicBezTo>
                    <a:pt x="3323" y="596"/>
                    <a:pt x="3324" y="596"/>
                    <a:pt x="3324" y="595"/>
                  </a:cubicBezTo>
                  <a:cubicBezTo>
                    <a:pt x="3324" y="595"/>
                    <a:pt x="3324" y="595"/>
                    <a:pt x="3324" y="595"/>
                  </a:cubicBezTo>
                  <a:cubicBezTo>
                    <a:pt x="3324" y="595"/>
                    <a:pt x="3324" y="595"/>
                    <a:pt x="3324" y="595"/>
                  </a:cubicBezTo>
                  <a:cubicBezTo>
                    <a:pt x="3326" y="594"/>
                    <a:pt x="3327" y="593"/>
                    <a:pt x="3328" y="591"/>
                  </a:cubicBezTo>
                  <a:cubicBezTo>
                    <a:pt x="3328" y="591"/>
                    <a:pt x="3328" y="591"/>
                    <a:pt x="3328" y="591"/>
                  </a:cubicBezTo>
                  <a:cubicBezTo>
                    <a:pt x="3330" y="588"/>
                    <a:pt x="3331" y="585"/>
                    <a:pt x="3333" y="581"/>
                  </a:cubicBezTo>
                  <a:cubicBezTo>
                    <a:pt x="3340" y="562"/>
                    <a:pt x="3347" y="524"/>
                    <a:pt x="3352" y="471"/>
                  </a:cubicBezTo>
                  <a:cubicBezTo>
                    <a:pt x="3352" y="471"/>
                    <a:pt x="3352" y="471"/>
                    <a:pt x="3352" y="471"/>
                  </a:cubicBezTo>
                  <a:cubicBezTo>
                    <a:pt x="3366" y="358"/>
                    <a:pt x="3378" y="316"/>
                    <a:pt x="3390" y="317"/>
                  </a:cubicBezTo>
                  <a:cubicBezTo>
                    <a:pt x="3407" y="319"/>
                    <a:pt x="3421" y="413"/>
                    <a:pt x="3434" y="508"/>
                  </a:cubicBezTo>
                  <a:cubicBezTo>
                    <a:pt x="3447" y="600"/>
                    <a:pt x="3461" y="692"/>
                    <a:pt x="3474" y="694"/>
                  </a:cubicBezTo>
                  <a:cubicBezTo>
                    <a:pt x="3486" y="694"/>
                    <a:pt x="3500" y="627"/>
                    <a:pt x="3518" y="432"/>
                  </a:cubicBezTo>
                  <a:cubicBezTo>
                    <a:pt x="3518" y="432"/>
                    <a:pt x="3518" y="432"/>
                    <a:pt x="3518" y="432"/>
                  </a:cubicBezTo>
                  <a:cubicBezTo>
                    <a:pt x="3534" y="211"/>
                    <a:pt x="3549" y="87"/>
                    <a:pt x="3563" y="35"/>
                  </a:cubicBezTo>
                  <a:cubicBezTo>
                    <a:pt x="3570" y="9"/>
                    <a:pt x="3577" y="0"/>
                    <a:pt x="3584" y="4"/>
                  </a:cubicBezTo>
                  <a:cubicBezTo>
                    <a:pt x="3591" y="8"/>
                    <a:pt x="3597" y="25"/>
                    <a:pt x="3603" y="51"/>
                  </a:cubicBezTo>
                  <a:cubicBezTo>
                    <a:pt x="3619" y="126"/>
                    <a:pt x="3633" y="285"/>
                    <a:pt x="3643" y="469"/>
                  </a:cubicBezTo>
                  <a:cubicBezTo>
                    <a:pt x="3655" y="665"/>
                    <a:pt x="3668" y="783"/>
                    <a:pt x="3682" y="835"/>
                  </a:cubicBezTo>
                  <a:cubicBezTo>
                    <a:pt x="3688" y="854"/>
                    <a:pt x="3693" y="864"/>
                    <a:pt x="3697" y="864"/>
                  </a:cubicBezTo>
                  <a:cubicBezTo>
                    <a:pt x="3702" y="863"/>
                    <a:pt x="3707" y="853"/>
                    <a:pt x="3712" y="834"/>
                  </a:cubicBezTo>
                  <a:cubicBezTo>
                    <a:pt x="3727" y="783"/>
                    <a:pt x="3740" y="668"/>
                    <a:pt x="3751" y="501"/>
                  </a:cubicBezTo>
                  <a:cubicBezTo>
                    <a:pt x="3756" y="418"/>
                    <a:pt x="3763" y="389"/>
                    <a:pt x="3771" y="390"/>
                  </a:cubicBezTo>
                  <a:cubicBezTo>
                    <a:pt x="3780" y="390"/>
                    <a:pt x="3788" y="421"/>
                    <a:pt x="3797" y="453"/>
                  </a:cubicBezTo>
                  <a:cubicBezTo>
                    <a:pt x="3800" y="467"/>
                    <a:pt x="3804" y="480"/>
                    <a:pt x="3807" y="492"/>
                  </a:cubicBezTo>
                  <a:cubicBezTo>
                    <a:pt x="3811" y="503"/>
                    <a:pt x="3815" y="513"/>
                    <a:pt x="3819" y="519"/>
                  </a:cubicBezTo>
                  <a:cubicBezTo>
                    <a:pt x="3823" y="525"/>
                    <a:pt x="3827" y="528"/>
                    <a:pt x="3832" y="527"/>
                  </a:cubicBezTo>
                  <a:cubicBezTo>
                    <a:pt x="3832" y="527"/>
                    <a:pt x="3832" y="527"/>
                    <a:pt x="3832" y="527"/>
                  </a:cubicBezTo>
                  <a:cubicBezTo>
                    <a:pt x="3832" y="527"/>
                    <a:pt x="3832" y="527"/>
                    <a:pt x="3832" y="527"/>
                  </a:cubicBezTo>
                  <a:cubicBezTo>
                    <a:pt x="3832" y="527"/>
                    <a:pt x="3832" y="527"/>
                    <a:pt x="3832" y="527"/>
                  </a:cubicBezTo>
                  <a:cubicBezTo>
                    <a:pt x="3845" y="523"/>
                    <a:pt x="3856" y="472"/>
                    <a:pt x="3866" y="430"/>
                  </a:cubicBezTo>
                  <a:cubicBezTo>
                    <a:pt x="3873" y="397"/>
                    <a:pt x="3879" y="369"/>
                    <a:pt x="3886" y="369"/>
                  </a:cubicBezTo>
                  <a:cubicBezTo>
                    <a:pt x="3894" y="369"/>
                    <a:pt x="3900" y="404"/>
                    <a:pt x="3904" y="507"/>
                  </a:cubicBezTo>
                  <a:cubicBezTo>
                    <a:pt x="3907" y="576"/>
                    <a:pt x="3912" y="620"/>
                    <a:pt x="3918" y="639"/>
                  </a:cubicBezTo>
                  <a:cubicBezTo>
                    <a:pt x="3920" y="645"/>
                    <a:pt x="3922" y="649"/>
                    <a:pt x="3923" y="649"/>
                  </a:cubicBezTo>
                  <a:cubicBezTo>
                    <a:pt x="3925" y="649"/>
                    <a:pt x="3926" y="646"/>
                    <a:pt x="3928" y="639"/>
                  </a:cubicBezTo>
                  <a:cubicBezTo>
                    <a:pt x="3934" y="620"/>
                    <a:pt x="3939" y="577"/>
                    <a:pt x="3943" y="511"/>
                  </a:cubicBezTo>
                  <a:cubicBezTo>
                    <a:pt x="3946" y="438"/>
                    <a:pt x="3953" y="330"/>
                    <a:pt x="3961" y="283"/>
                  </a:cubicBezTo>
                  <a:cubicBezTo>
                    <a:pt x="3971" y="227"/>
                    <a:pt x="3982" y="239"/>
                    <a:pt x="3992" y="429"/>
                  </a:cubicBezTo>
                  <a:cubicBezTo>
                    <a:pt x="3995" y="480"/>
                    <a:pt x="4001" y="519"/>
                    <a:pt x="4007" y="538"/>
                  </a:cubicBezTo>
                  <a:cubicBezTo>
                    <a:pt x="4009" y="543"/>
                    <a:pt x="4010" y="547"/>
                    <a:pt x="4012" y="547"/>
                  </a:cubicBezTo>
                  <a:cubicBezTo>
                    <a:pt x="4013" y="548"/>
                    <a:pt x="4014" y="546"/>
                    <a:pt x="4015" y="543"/>
                  </a:cubicBezTo>
                  <a:cubicBezTo>
                    <a:pt x="4019" y="534"/>
                    <a:pt x="4022" y="511"/>
                    <a:pt x="4024" y="473"/>
                  </a:cubicBezTo>
                  <a:cubicBezTo>
                    <a:pt x="4026" y="433"/>
                    <a:pt x="4033" y="419"/>
                    <a:pt x="4045" y="419"/>
                  </a:cubicBezTo>
                  <a:cubicBezTo>
                    <a:pt x="4059" y="420"/>
                    <a:pt x="4077" y="446"/>
                    <a:pt x="4097" y="474"/>
                  </a:cubicBezTo>
                  <a:cubicBezTo>
                    <a:pt x="4118" y="504"/>
                    <a:pt x="4141" y="537"/>
                    <a:pt x="4158" y="538"/>
                  </a:cubicBezTo>
                  <a:cubicBezTo>
                    <a:pt x="4173" y="539"/>
                    <a:pt x="4185" y="516"/>
                    <a:pt x="4190" y="448"/>
                  </a:cubicBezTo>
                  <a:cubicBezTo>
                    <a:pt x="4194" y="400"/>
                    <a:pt x="4201" y="371"/>
                    <a:pt x="4211" y="358"/>
                  </a:cubicBezTo>
                  <a:cubicBezTo>
                    <a:pt x="4217" y="350"/>
                    <a:pt x="4224" y="348"/>
                    <a:pt x="4231" y="350"/>
                  </a:cubicBezTo>
                  <a:cubicBezTo>
                    <a:pt x="4238" y="351"/>
                    <a:pt x="4245" y="358"/>
                    <a:pt x="4252" y="368"/>
                  </a:cubicBezTo>
                  <a:cubicBezTo>
                    <a:pt x="4272" y="397"/>
                    <a:pt x="4292" y="459"/>
                    <a:pt x="4303" y="542"/>
                  </a:cubicBezTo>
                  <a:cubicBezTo>
                    <a:pt x="4304" y="553"/>
                    <a:pt x="4307" y="563"/>
                    <a:pt x="4312" y="567"/>
                  </a:cubicBezTo>
                  <a:cubicBezTo>
                    <a:pt x="4313" y="569"/>
                    <a:pt x="4315" y="571"/>
                    <a:pt x="4317" y="571"/>
                  </a:cubicBezTo>
                  <a:cubicBezTo>
                    <a:pt x="4318" y="571"/>
                    <a:pt x="4320" y="570"/>
                    <a:pt x="4322" y="569"/>
                  </a:cubicBezTo>
                  <a:cubicBezTo>
                    <a:pt x="4327" y="565"/>
                    <a:pt x="4331" y="557"/>
                    <a:pt x="4336" y="542"/>
                  </a:cubicBezTo>
                  <a:cubicBezTo>
                    <a:pt x="4339" y="534"/>
                    <a:pt x="4341" y="523"/>
                    <a:pt x="4344" y="511"/>
                  </a:cubicBezTo>
                  <a:cubicBezTo>
                    <a:pt x="4347" y="499"/>
                    <a:pt x="4350" y="485"/>
                    <a:pt x="4353" y="469"/>
                  </a:cubicBezTo>
                  <a:cubicBezTo>
                    <a:pt x="4362" y="426"/>
                    <a:pt x="4369" y="393"/>
                    <a:pt x="4375" y="370"/>
                  </a:cubicBezTo>
                  <a:cubicBezTo>
                    <a:pt x="4381" y="348"/>
                    <a:pt x="4386" y="334"/>
                    <a:pt x="4390" y="328"/>
                  </a:cubicBezTo>
                  <a:cubicBezTo>
                    <a:pt x="4390" y="328"/>
                    <a:pt x="4390" y="328"/>
                    <a:pt x="4390" y="328"/>
                  </a:cubicBezTo>
                  <a:cubicBezTo>
                    <a:pt x="4392" y="326"/>
                    <a:pt x="4393" y="325"/>
                    <a:pt x="4395" y="326"/>
                  </a:cubicBezTo>
                  <a:cubicBezTo>
                    <a:pt x="4401" y="329"/>
                    <a:pt x="4403" y="359"/>
                    <a:pt x="4406" y="397"/>
                  </a:cubicBezTo>
                  <a:cubicBezTo>
                    <a:pt x="4411" y="459"/>
                    <a:pt x="4417" y="543"/>
                    <a:pt x="4438" y="552"/>
                  </a:cubicBezTo>
                  <a:cubicBezTo>
                    <a:pt x="4440" y="553"/>
                    <a:pt x="4442" y="552"/>
                    <a:pt x="4444" y="548"/>
                  </a:cubicBezTo>
                  <a:cubicBezTo>
                    <a:pt x="4451" y="535"/>
                    <a:pt x="4453" y="495"/>
                    <a:pt x="4456" y="454"/>
                  </a:cubicBezTo>
                  <a:cubicBezTo>
                    <a:pt x="4456" y="447"/>
                    <a:pt x="4457" y="440"/>
                    <a:pt x="4457" y="433"/>
                  </a:cubicBezTo>
                  <a:cubicBezTo>
                    <a:pt x="4460" y="376"/>
                    <a:pt x="4465" y="344"/>
                    <a:pt x="4472" y="343"/>
                  </a:cubicBezTo>
                  <a:cubicBezTo>
                    <a:pt x="4479" y="341"/>
                    <a:pt x="4488" y="369"/>
                    <a:pt x="4497" y="431"/>
                  </a:cubicBezTo>
                  <a:cubicBezTo>
                    <a:pt x="4499" y="442"/>
                    <a:pt x="4500" y="453"/>
                    <a:pt x="4502" y="464"/>
                  </a:cubicBezTo>
                  <a:cubicBezTo>
                    <a:pt x="4504" y="475"/>
                    <a:pt x="4506" y="486"/>
                    <a:pt x="4508" y="497"/>
                  </a:cubicBezTo>
                  <a:cubicBezTo>
                    <a:pt x="4514" y="525"/>
                    <a:pt x="4520" y="541"/>
                    <a:pt x="4524" y="548"/>
                  </a:cubicBezTo>
                  <a:cubicBezTo>
                    <a:pt x="4527" y="551"/>
                    <a:pt x="4528" y="552"/>
                    <a:pt x="4530" y="551"/>
                  </a:cubicBezTo>
                  <a:cubicBezTo>
                    <a:pt x="4532" y="549"/>
                    <a:pt x="4534" y="545"/>
                    <a:pt x="4537" y="539"/>
                  </a:cubicBezTo>
                  <a:cubicBezTo>
                    <a:pt x="4544" y="519"/>
                    <a:pt x="4549" y="478"/>
                    <a:pt x="4553" y="438"/>
                  </a:cubicBezTo>
                  <a:cubicBezTo>
                    <a:pt x="4554" y="428"/>
                    <a:pt x="4554" y="428"/>
                    <a:pt x="4554" y="428"/>
                  </a:cubicBezTo>
                  <a:cubicBezTo>
                    <a:pt x="4564" y="331"/>
                    <a:pt x="4570" y="274"/>
                    <a:pt x="4577" y="273"/>
                  </a:cubicBezTo>
                  <a:cubicBezTo>
                    <a:pt x="4584" y="273"/>
                    <a:pt x="4590" y="325"/>
                    <a:pt x="4600" y="442"/>
                  </a:cubicBezTo>
                  <a:cubicBezTo>
                    <a:pt x="4610" y="564"/>
                    <a:pt x="4616" y="607"/>
                    <a:pt x="4622" y="607"/>
                  </a:cubicBezTo>
                  <a:cubicBezTo>
                    <a:pt x="4628" y="606"/>
                    <a:pt x="4634" y="557"/>
                    <a:pt x="4640" y="504"/>
                  </a:cubicBezTo>
                  <a:cubicBezTo>
                    <a:pt x="4648" y="439"/>
                    <a:pt x="4657" y="367"/>
                    <a:pt x="4670" y="361"/>
                  </a:cubicBezTo>
                  <a:cubicBezTo>
                    <a:pt x="4683" y="356"/>
                    <a:pt x="4690" y="370"/>
                    <a:pt x="4695" y="394"/>
                  </a:cubicBezTo>
                  <a:cubicBezTo>
                    <a:pt x="4699" y="417"/>
                    <a:pt x="4701" y="448"/>
                    <a:pt x="4703" y="477"/>
                  </a:cubicBezTo>
                  <a:cubicBezTo>
                    <a:pt x="4706" y="530"/>
                    <a:pt x="4709" y="549"/>
                    <a:pt x="4714" y="549"/>
                  </a:cubicBezTo>
                  <a:cubicBezTo>
                    <a:pt x="4717" y="548"/>
                    <a:pt x="4724" y="534"/>
                    <a:pt x="4731" y="517"/>
                  </a:cubicBezTo>
                  <a:cubicBezTo>
                    <a:pt x="4734" y="510"/>
                    <a:pt x="4737" y="502"/>
                    <a:pt x="4741" y="495"/>
                  </a:cubicBezTo>
                  <a:cubicBezTo>
                    <a:pt x="4748" y="479"/>
                    <a:pt x="4755" y="467"/>
                    <a:pt x="4762" y="459"/>
                  </a:cubicBezTo>
                  <a:cubicBezTo>
                    <a:pt x="4762" y="465"/>
                    <a:pt x="4762" y="465"/>
                    <a:pt x="4762" y="465"/>
                  </a:cubicBezTo>
                  <a:cubicBezTo>
                    <a:pt x="4757" y="473"/>
                    <a:pt x="4751" y="483"/>
                    <a:pt x="4745" y="496"/>
                  </a:cubicBezTo>
                  <a:cubicBezTo>
                    <a:pt x="4741" y="504"/>
                    <a:pt x="4738" y="511"/>
                    <a:pt x="4735" y="518"/>
                  </a:cubicBezTo>
                  <a:cubicBezTo>
                    <a:pt x="4727" y="537"/>
                    <a:pt x="4720" y="552"/>
                    <a:pt x="4714" y="552"/>
                  </a:cubicBezTo>
                  <a:cubicBezTo>
                    <a:pt x="4707" y="553"/>
                    <a:pt x="4702" y="533"/>
                    <a:pt x="4699" y="477"/>
                  </a:cubicBezTo>
                  <a:cubicBezTo>
                    <a:pt x="4697" y="448"/>
                    <a:pt x="4695" y="417"/>
                    <a:pt x="4691" y="395"/>
                  </a:cubicBezTo>
                  <a:cubicBezTo>
                    <a:pt x="4687" y="374"/>
                    <a:pt x="4681" y="361"/>
                    <a:pt x="4672" y="365"/>
                  </a:cubicBezTo>
                  <a:cubicBezTo>
                    <a:pt x="4661" y="370"/>
                    <a:pt x="4652" y="440"/>
                    <a:pt x="4644" y="504"/>
                  </a:cubicBezTo>
                  <a:cubicBezTo>
                    <a:pt x="4637" y="559"/>
                    <a:pt x="4631" y="610"/>
                    <a:pt x="4622" y="610"/>
                  </a:cubicBezTo>
                  <a:cubicBezTo>
                    <a:pt x="4614" y="611"/>
                    <a:pt x="4606" y="567"/>
                    <a:pt x="4596" y="442"/>
                  </a:cubicBezTo>
                  <a:cubicBezTo>
                    <a:pt x="4586" y="327"/>
                    <a:pt x="4581" y="277"/>
                    <a:pt x="4577" y="277"/>
                  </a:cubicBezTo>
                  <a:cubicBezTo>
                    <a:pt x="4573" y="277"/>
                    <a:pt x="4568" y="333"/>
                    <a:pt x="4558" y="429"/>
                  </a:cubicBezTo>
                  <a:cubicBezTo>
                    <a:pt x="4557" y="438"/>
                    <a:pt x="4557" y="438"/>
                    <a:pt x="4557" y="438"/>
                  </a:cubicBezTo>
                  <a:cubicBezTo>
                    <a:pt x="4553" y="478"/>
                    <a:pt x="4548" y="519"/>
                    <a:pt x="4540" y="540"/>
                  </a:cubicBezTo>
                  <a:cubicBezTo>
                    <a:pt x="4538" y="547"/>
                    <a:pt x="4535" y="552"/>
                    <a:pt x="4532" y="554"/>
                  </a:cubicBezTo>
                  <a:cubicBezTo>
                    <a:pt x="4529" y="556"/>
                    <a:pt x="4525" y="555"/>
                    <a:pt x="4521" y="550"/>
                  </a:cubicBezTo>
                  <a:cubicBezTo>
                    <a:pt x="4516" y="543"/>
                    <a:pt x="4510" y="526"/>
                    <a:pt x="4504" y="497"/>
                  </a:cubicBezTo>
                  <a:cubicBezTo>
                    <a:pt x="4502" y="487"/>
                    <a:pt x="4500" y="476"/>
                    <a:pt x="4498" y="465"/>
                  </a:cubicBezTo>
                  <a:cubicBezTo>
                    <a:pt x="4496" y="454"/>
                    <a:pt x="4495" y="442"/>
                    <a:pt x="4493" y="431"/>
                  </a:cubicBezTo>
                  <a:cubicBezTo>
                    <a:pt x="4484" y="372"/>
                    <a:pt x="4478" y="345"/>
                    <a:pt x="4473" y="346"/>
                  </a:cubicBezTo>
                  <a:cubicBezTo>
                    <a:pt x="4468" y="347"/>
                    <a:pt x="4464" y="378"/>
                    <a:pt x="4461" y="433"/>
                  </a:cubicBezTo>
                  <a:cubicBezTo>
                    <a:pt x="4461" y="440"/>
                    <a:pt x="4460" y="447"/>
                    <a:pt x="4460" y="454"/>
                  </a:cubicBezTo>
                  <a:cubicBezTo>
                    <a:pt x="4457" y="496"/>
                    <a:pt x="4455" y="536"/>
                    <a:pt x="4447" y="550"/>
                  </a:cubicBezTo>
                  <a:cubicBezTo>
                    <a:pt x="4445" y="555"/>
                    <a:pt x="4441" y="557"/>
                    <a:pt x="4436" y="555"/>
                  </a:cubicBezTo>
                  <a:cubicBezTo>
                    <a:pt x="4413" y="545"/>
                    <a:pt x="4407" y="460"/>
                    <a:pt x="4402" y="397"/>
                  </a:cubicBezTo>
                  <a:cubicBezTo>
                    <a:pt x="4399" y="360"/>
                    <a:pt x="4397" y="331"/>
                    <a:pt x="4393" y="329"/>
                  </a:cubicBezTo>
                  <a:cubicBezTo>
                    <a:pt x="4393" y="329"/>
                    <a:pt x="4394" y="330"/>
                    <a:pt x="4393" y="330"/>
                  </a:cubicBezTo>
                  <a:cubicBezTo>
                    <a:pt x="4393" y="330"/>
                    <a:pt x="4393" y="330"/>
                    <a:pt x="4393" y="330"/>
                  </a:cubicBezTo>
                  <a:cubicBezTo>
                    <a:pt x="4390" y="336"/>
                    <a:pt x="4385" y="349"/>
                    <a:pt x="4379" y="371"/>
                  </a:cubicBezTo>
                  <a:cubicBezTo>
                    <a:pt x="4373" y="394"/>
                    <a:pt x="4366" y="426"/>
                    <a:pt x="4357" y="470"/>
                  </a:cubicBezTo>
                  <a:cubicBezTo>
                    <a:pt x="4354" y="486"/>
                    <a:pt x="4351" y="500"/>
                    <a:pt x="4348" y="512"/>
                  </a:cubicBezTo>
                  <a:cubicBezTo>
                    <a:pt x="4345" y="524"/>
                    <a:pt x="4343" y="535"/>
                    <a:pt x="4340" y="543"/>
                  </a:cubicBezTo>
                  <a:cubicBezTo>
                    <a:pt x="4335" y="558"/>
                    <a:pt x="4330" y="567"/>
                    <a:pt x="4325" y="571"/>
                  </a:cubicBezTo>
                  <a:cubicBezTo>
                    <a:pt x="4322" y="574"/>
                    <a:pt x="4319" y="575"/>
                    <a:pt x="4316" y="574"/>
                  </a:cubicBezTo>
                  <a:cubicBezTo>
                    <a:pt x="4313" y="574"/>
                    <a:pt x="4311" y="572"/>
                    <a:pt x="4308" y="570"/>
                  </a:cubicBezTo>
                  <a:cubicBezTo>
                    <a:pt x="4304" y="564"/>
                    <a:pt x="4300" y="555"/>
                    <a:pt x="4299" y="543"/>
                  </a:cubicBezTo>
                  <a:cubicBezTo>
                    <a:pt x="4288" y="460"/>
                    <a:pt x="4268" y="398"/>
                    <a:pt x="4249" y="370"/>
                  </a:cubicBezTo>
                  <a:cubicBezTo>
                    <a:pt x="4242" y="360"/>
                    <a:pt x="4236" y="355"/>
                    <a:pt x="4230" y="353"/>
                  </a:cubicBezTo>
                  <a:cubicBezTo>
                    <a:pt x="4225" y="352"/>
                    <a:pt x="4220" y="354"/>
                    <a:pt x="4215" y="360"/>
                  </a:cubicBezTo>
                  <a:cubicBezTo>
                    <a:pt x="4205" y="373"/>
                    <a:pt x="4198" y="401"/>
                    <a:pt x="4194" y="448"/>
                  </a:cubicBezTo>
                  <a:cubicBezTo>
                    <a:pt x="4189" y="519"/>
                    <a:pt x="4175" y="542"/>
                    <a:pt x="4158" y="541"/>
                  </a:cubicBezTo>
                  <a:cubicBezTo>
                    <a:pt x="4139" y="540"/>
                    <a:pt x="4115" y="507"/>
                    <a:pt x="4094" y="476"/>
                  </a:cubicBezTo>
                  <a:cubicBezTo>
                    <a:pt x="4074" y="449"/>
                    <a:pt x="4056" y="423"/>
                    <a:pt x="4044" y="423"/>
                  </a:cubicBezTo>
                  <a:cubicBezTo>
                    <a:pt x="4036" y="422"/>
                    <a:pt x="4030" y="436"/>
                    <a:pt x="4028" y="473"/>
                  </a:cubicBezTo>
                  <a:cubicBezTo>
                    <a:pt x="4026" y="512"/>
                    <a:pt x="4022" y="535"/>
                    <a:pt x="4019" y="544"/>
                  </a:cubicBezTo>
                  <a:cubicBezTo>
                    <a:pt x="4016" y="550"/>
                    <a:pt x="4013" y="552"/>
                    <a:pt x="4010" y="551"/>
                  </a:cubicBezTo>
                  <a:cubicBezTo>
                    <a:pt x="4008" y="549"/>
                    <a:pt x="4005" y="545"/>
                    <a:pt x="4003" y="539"/>
                  </a:cubicBezTo>
                  <a:cubicBezTo>
                    <a:pt x="3997" y="520"/>
                    <a:pt x="3991" y="480"/>
                    <a:pt x="3988" y="429"/>
                  </a:cubicBezTo>
                  <a:cubicBezTo>
                    <a:pt x="3979" y="266"/>
                    <a:pt x="3971" y="247"/>
                    <a:pt x="3965" y="284"/>
                  </a:cubicBezTo>
                  <a:cubicBezTo>
                    <a:pt x="3957" y="330"/>
                    <a:pt x="3950" y="439"/>
                    <a:pt x="3947" y="511"/>
                  </a:cubicBezTo>
                  <a:cubicBezTo>
                    <a:pt x="3943" y="578"/>
                    <a:pt x="3938" y="621"/>
                    <a:pt x="3932" y="640"/>
                  </a:cubicBezTo>
                  <a:cubicBezTo>
                    <a:pt x="3930" y="648"/>
                    <a:pt x="3927" y="653"/>
                    <a:pt x="3923" y="652"/>
                  </a:cubicBezTo>
                  <a:cubicBezTo>
                    <a:pt x="3920" y="652"/>
                    <a:pt x="3917" y="648"/>
                    <a:pt x="3914" y="640"/>
                  </a:cubicBezTo>
                  <a:cubicBezTo>
                    <a:pt x="3909" y="620"/>
                    <a:pt x="3903" y="576"/>
                    <a:pt x="3900" y="507"/>
                  </a:cubicBezTo>
                  <a:cubicBezTo>
                    <a:pt x="3896" y="407"/>
                    <a:pt x="3891" y="373"/>
                    <a:pt x="3886" y="373"/>
                  </a:cubicBezTo>
                  <a:cubicBezTo>
                    <a:pt x="3883" y="373"/>
                    <a:pt x="3877" y="400"/>
                    <a:pt x="3870" y="431"/>
                  </a:cubicBezTo>
                  <a:cubicBezTo>
                    <a:pt x="3860" y="474"/>
                    <a:pt x="3848" y="526"/>
                    <a:pt x="3833" y="530"/>
                  </a:cubicBezTo>
                  <a:cubicBezTo>
                    <a:pt x="3833" y="530"/>
                    <a:pt x="3833" y="530"/>
                    <a:pt x="3833" y="530"/>
                  </a:cubicBezTo>
                  <a:cubicBezTo>
                    <a:pt x="3833" y="530"/>
                    <a:pt x="3833" y="530"/>
                    <a:pt x="3833" y="530"/>
                  </a:cubicBezTo>
                  <a:cubicBezTo>
                    <a:pt x="3833" y="530"/>
                    <a:pt x="3833" y="530"/>
                    <a:pt x="3833" y="530"/>
                  </a:cubicBezTo>
                  <a:cubicBezTo>
                    <a:pt x="3826" y="532"/>
                    <a:pt x="3820" y="529"/>
                    <a:pt x="3816" y="521"/>
                  </a:cubicBezTo>
                  <a:cubicBezTo>
                    <a:pt x="3811" y="514"/>
                    <a:pt x="3807" y="504"/>
                    <a:pt x="3804" y="493"/>
                  </a:cubicBezTo>
                  <a:cubicBezTo>
                    <a:pt x="3800" y="481"/>
                    <a:pt x="3796" y="468"/>
                    <a:pt x="3793" y="454"/>
                  </a:cubicBezTo>
                  <a:cubicBezTo>
                    <a:pt x="3784" y="423"/>
                    <a:pt x="3777" y="394"/>
                    <a:pt x="3771" y="393"/>
                  </a:cubicBezTo>
                  <a:cubicBezTo>
                    <a:pt x="3765" y="393"/>
                    <a:pt x="3760" y="421"/>
                    <a:pt x="3755" y="501"/>
                  </a:cubicBezTo>
                  <a:cubicBezTo>
                    <a:pt x="3744" y="668"/>
                    <a:pt x="3731" y="783"/>
                    <a:pt x="3716" y="835"/>
                  </a:cubicBezTo>
                  <a:cubicBezTo>
                    <a:pt x="3711" y="856"/>
                    <a:pt x="3704" y="867"/>
                    <a:pt x="3698" y="867"/>
                  </a:cubicBezTo>
                  <a:cubicBezTo>
                    <a:pt x="3691" y="868"/>
                    <a:pt x="3684" y="857"/>
                    <a:pt x="3679" y="836"/>
                  </a:cubicBezTo>
                  <a:cubicBezTo>
                    <a:pt x="3665" y="784"/>
                    <a:pt x="3651" y="665"/>
                    <a:pt x="3640" y="469"/>
                  </a:cubicBezTo>
                  <a:cubicBezTo>
                    <a:pt x="3629" y="285"/>
                    <a:pt x="3615" y="127"/>
                    <a:pt x="3599" y="52"/>
                  </a:cubicBezTo>
                  <a:cubicBezTo>
                    <a:pt x="3593" y="26"/>
                    <a:pt x="3588" y="11"/>
                    <a:pt x="3582" y="8"/>
                  </a:cubicBezTo>
                  <a:cubicBezTo>
                    <a:pt x="3578" y="5"/>
                    <a:pt x="3573" y="14"/>
                    <a:pt x="3567" y="36"/>
                  </a:cubicBezTo>
                  <a:cubicBezTo>
                    <a:pt x="3553" y="88"/>
                    <a:pt x="3538" y="212"/>
                    <a:pt x="3522" y="432"/>
                  </a:cubicBezTo>
                  <a:cubicBezTo>
                    <a:pt x="3522" y="432"/>
                    <a:pt x="3522" y="432"/>
                    <a:pt x="3522" y="432"/>
                  </a:cubicBezTo>
                  <a:cubicBezTo>
                    <a:pt x="3504" y="630"/>
                    <a:pt x="3488" y="698"/>
                    <a:pt x="3474" y="697"/>
                  </a:cubicBezTo>
                  <a:cubicBezTo>
                    <a:pt x="3457" y="696"/>
                    <a:pt x="3444" y="602"/>
                    <a:pt x="3430" y="508"/>
                  </a:cubicBezTo>
                  <a:cubicBezTo>
                    <a:pt x="3417" y="415"/>
                    <a:pt x="3404" y="322"/>
                    <a:pt x="3389" y="321"/>
                  </a:cubicBezTo>
                  <a:cubicBezTo>
                    <a:pt x="3380" y="320"/>
                    <a:pt x="3369" y="361"/>
                    <a:pt x="3356" y="471"/>
                  </a:cubicBezTo>
                  <a:cubicBezTo>
                    <a:pt x="3356" y="471"/>
                    <a:pt x="3356" y="471"/>
                    <a:pt x="3356" y="471"/>
                  </a:cubicBezTo>
                  <a:cubicBezTo>
                    <a:pt x="3351" y="525"/>
                    <a:pt x="3344" y="563"/>
                    <a:pt x="3336" y="583"/>
                  </a:cubicBezTo>
                  <a:cubicBezTo>
                    <a:pt x="3335" y="586"/>
                    <a:pt x="3333" y="590"/>
                    <a:pt x="3332" y="592"/>
                  </a:cubicBezTo>
                  <a:cubicBezTo>
                    <a:pt x="3332" y="592"/>
                    <a:pt x="3332" y="592"/>
                    <a:pt x="3332" y="592"/>
                  </a:cubicBezTo>
                  <a:cubicBezTo>
                    <a:pt x="3330" y="595"/>
                    <a:pt x="3329" y="597"/>
                    <a:pt x="3327" y="598"/>
                  </a:cubicBezTo>
                  <a:cubicBezTo>
                    <a:pt x="3327" y="598"/>
                    <a:pt x="3327" y="598"/>
                    <a:pt x="3327" y="598"/>
                  </a:cubicBezTo>
                  <a:cubicBezTo>
                    <a:pt x="3327" y="598"/>
                    <a:pt x="3327" y="598"/>
                    <a:pt x="3327" y="598"/>
                  </a:cubicBezTo>
                  <a:cubicBezTo>
                    <a:pt x="3326" y="599"/>
                    <a:pt x="3325" y="600"/>
                    <a:pt x="3324" y="600"/>
                  </a:cubicBezTo>
                  <a:cubicBezTo>
                    <a:pt x="3320" y="601"/>
                    <a:pt x="3317" y="599"/>
                    <a:pt x="3314" y="595"/>
                  </a:cubicBezTo>
                  <a:cubicBezTo>
                    <a:pt x="3314" y="595"/>
                    <a:pt x="3314" y="595"/>
                    <a:pt x="3314" y="595"/>
                  </a:cubicBezTo>
                  <a:cubicBezTo>
                    <a:pt x="3311" y="591"/>
                    <a:pt x="3309" y="585"/>
                    <a:pt x="3306" y="577"/>
                  </a:cubicBezTo>
                  <a:cubicBezTo>
                    <a:pt x="3299" y="553"/>
                    <a:pt x="3292" y="510"/>
                    <a:pt x="3287" y="447"/>
                  </a:cubicBezTo>
                  <a:cubicBezTo>
                    <a:pt x="3287" y="447"/>
                    <a:pt x="3287" y="447"/>
                    <a:pt x="3287" y="447"/>
                  </a:cubicBezTo>
                  <a:cubicBezTo>
                    <a:pt x="3286" y="406"/>
                    <a:pt x="3277" y="332"/>
                    <a:pt x="3265" y="294"/>
                  </a:cubicBezTo>
                  <a:cubicBezTo>
                    <a:pt x="3261" y="282"/>
                    <a:pt x="3258" y="274"/>
                    <a:pt x="3254" y="271"/>
                  </a:cubicBezTo>
                  <a:cubicBezTo>
                    <a:pt x="3251" y="269"/>
                    <a:pt x="3247" y="272"/>
                    <a:pt x="3243" y="282"/>
                  </a:cubicBezTo>
                  <a:cubicBezTo>
                    <a:pt x="3234" y="305"/>
                    <a:pt x="3226" y="360"/>
                    <a:pt x="3218" y="467"/>
                  </a:cubicBezTo>
                  <a:cubicBezTo>
                    <a:pt x="3207" y="620"/>
                    <a:pt x="3194" y="669"/>
                    <a:pt x="3180" y="664"/>
                  </a:cubicBezTo>
                  <a:cubicBezTo>
                    <a:pt x="3167" y="659"/>
                    <a:pt x="3153" y="600"/>
                    <a:pt x="3140" y="535"/>
                  </a:cubicBezTo>
                  <a:cubicBezTo>
                    <a:pt x="3129" y="481"/>
                    <a:pt x="3114" y="466"/>
                    <a:pt x="3099" y="468"/>
                  </a:cubicBezTo>
                  <a:cubicBezTo>
                    <a:pt x="3084" y="471"/>
                    <a:pt x="3067" y="491"/>
                    <a:pt x="3052" y="509"/>
                  </a:cubicBezTo>
                  <a:cubicBezTo>
                    <a:pt x="3037" y="527"/>
                    <a:pt x="3023" y="544"/>
                    <a:pt x="3011" y="544"/>
                  </a:cubicBezTo>
                  <a:cubicBezTo>
                    <a:pt x="2995" y="544"/>
                    <a:pt x="2984" y="513"/>
                    <a:pt x="2984" y="412"/>
                  </a:cubicBezTo>
                  <a:cubicBezTo>
                    <a:pt x="2984" y="372"/>
                    <a:pt x="2981" y="356"/>
                    <a:pt x="2976" y="356"/>
                  </a:cubicBezTo>
                  <a:cubicBezTo>
                    <a:pt x="2963" y="356"/>
                    <a:pt x="2936" y="451"/>
                    <a:pt x="2920" y="510"/>
                  </a:cubicBezTo>
                  <a:cubicBezTo>
                    <a:pt x="2918" y="518"/>
                    <a:pt x="2915" y="525"/>
                    <a:pt x="2914" y="531"/>
                  </a:cubicBezTo>
                  <a:cubicBezTo>
                    <a:pt x="2910" y="543"/>
                    <a:pt x="2907" y="551"/>
                    <a:pt x="2903" y="554"/>
                  </a:cubicBezTo>
                  <a:cubicBezTo>
                    <a:pt x="2898" y="560"/>
                    <a:pt x="2893" y="557"/>
                    <a:pt x="2889" y="548"/>
                  </a:cubicBezTo>
                  <a:cubicBezTo>
                    <a:pt x="2886" y="541"/>
                    <a:pt x="2883" y="529"/>
                    <a:pt x="2881" y="514"/>
                  </a:cubicBezTo>
                  <a:cubicBezTo>
                    <a:pt x="2870" y="454"/>
                    <a:pt x="2866" y="350"/>
                    <a:pt x="2866" y="343"/>
                  </a:cubicBezTo>
                  <a:cubicBezTo>
                    <a:pt x="2863" y="269"/>
                    <a:pt x="2858" y="223"/>
                    <a:pt x="2852" y="203"/>
                  </a:cubicBezTo>
                  <a:cubicBezTo>
                    <a:pt x="2850" y="196"/>
                    <a:pt x="2848" y="193"/>
                    <a:pt x="2847" y="193"/>
                  </a:cubicBezTo>
                  <a:cubicBezTo>
                    <a:pt x="2845" y="193"/>
                    <a:pt x="2843" y="197"/>
                    <a:pt x="2840" y="205"/>
                  </a:cubicBezTo>
                  <a:cubicBezTo>
                    <a:pt x="2834" y="227"/>
                    <a:pt x="2828" y="277"/>
                    <a:pt x="2825" y="351"/>
                  </a:cubicBezTo>
                  <a:cubicBezTo>
                    <a:pt x="2820" y="460"/>
                    <a:pt x="2808" y="611"/>
                    <a:pt x="2798" y="688"/>
                  </a:cubicBezTo>
                  <a:cubicBezTo>
                    <a:pt x="2795" y="709"/>
                    <a:pt x="2792" y="725"/>
                    <a:pt x="2789" y="732"/>
                  </a:cubicBezTo>
                  <a:cubicBezTo>
                    <a:pt x="2785" y="744"/>
                    <a:pt x="2781" y="743"/>
                    <a:pt x="2778" y="725"/>
                  </a:cubicBezTo>
                  <a:cubicBezTo>
                    <a:pt x="2775" y="705"/>
                    <a:pt x="2773" y="658"/>
                    <a:pt x="2774" y="575"/>
                  </a:cubicBezTo>
                  <a:cubicBezTo>
                    <a:pt x="2774" y="472"/>
                    <a:pt x="2771" y="436"/>
                    <a:pt x="2767" y="436"/>
                  </a:cubicBezTo>
                  <a:cubicBezTo>
                    <a:pt x="2764" y="436"/>
                    <a:pt x="2756" y="473"/>
                    <a:pt x="2748" y="512"/>
                  </a:cubicBezTo>
                  <a:cubicBezTo>
                    <a:pt x="2747" y="520"/>
                    <a:pt x="2745" y="529"/>
                    <a:pt x="2744" y="536"/>
                  </a:cubicBezTo>
                  <a:cubicBezTo>
                    <a:pt x="2733" y="588"/>
                    <a:pt x="2726" y="609"/>
                    <a:pt x="2719" y="607"/>
                  </a:cubicBezTo>
                  <a:cubicBezTo>
                    <a:pt x="2712" y="606"/>
                    <a:pt x="2707" y="580"/>
                    <a:pt x="2700" y="544"/>
                  </a:cubicBezTo>
                  <a:cubicBezTo>
                    <a:pt x="2699" y="537"/>
                    <a:pt x="2698" y="530"/>
                    <a:pt x="2697" y="522"/>
                  </a:cubicBezTo>
                  <a:cubicBezTo>
                    <a:pt x="2688" y="473"/>
                    <a:pt x="2677" y="418"/>
                    <a:pt x="2669" y="398"/>
                  </a:cubicBezTo>
                  <a:cubicBezTo>
                    <a:pt x="2663" y="383"/>
                    <a:pt x="2658" y="398"/>
                    <a:pt x="2657" y="479"/>
                  </a:cubicBezTo>
                  <a:cubicBezTo>
                    <a:pt x="2657" y="486"/>
                    <a:pt x="2657" y="486"/>
                    <a:pt x="2657" y="486"/>
                  </a:cubicBezTo>
                  <a:cubicBezTo>
                    <a:pt x="2656" y="537"/>
                    <a:pt x="2655" y="589"/>
                    <a:pt x="2642" y="599"/>
                  </a:cubicBezTo>
                  <a:cubicBezTo>
                    <a:pt x="2642" y="599"/>
                    <a:pt x="2642" y="599"/>
                    <a:pt x="2642" y="599"/>
                  </a:cubicBezTo>
                  <a:cubicBezTo>
                    <a:pt x="2641" y="600"/>
                    <a:pt x="2640" y="600"/>
                    <a:pt x="2639" y="601"/>
                  </a:cubicBezTo>
                  <a:cubicBezTo>
                    <a:pt x="2634" y="603"/>
                    <a:pt x="2629" y="599"/>
                    <a:pt x="2626" y="591"/>
                  </a:cubicBezTo>
                  <a:cubicBezTo>
                    <a:pt x="2615" y="567"/>
                    <a:pt x="2610" y="502"/>
                    <a:pt x="2607" y="458"/>
                  </a:cubicBezTo>
                  <a:cubicBezTo>
                    <a:pt x="2606" y="444"/>
                    <a:pt x="2605" y="432"/>
                    <a:pt x="2604" y="424"/>
                  </a:cubicBezTo>
                  <a:cubicBezTo>
                    <a:pt x="2604" y="424"/>
                    <a:pt x="2604" y="424"/>
                    <a:pt x="2604" y="424"/>
                  </a:cubicBezTo>
                  <a:cubicBezTo>
                    <a:pt x="2601" y="396"/>
                    <a:pt x="2598" y="373"/>
                    <a:pt x="2595" y="370"/>
                  </a:cubicBezTo>
                  <a:cubicBezTo>
                    <a:pt x="2593" y="369"/>
                    <a:pt x="2590" y="385"/>
                    <a:pt x="2585" y="431"/>
                  </a:cubicBezTo>
                  <a:cubicBezTo>
                    <a:pt x="2583" y="449"/>
                    <a:pt x="2581" y="468"/>
                    <a:pt x="2579" y="486"/>
                  </a:cubicBezTo>
                  <a:cubicBezTo>
                    <a:pt x="2573" y="534"/>
                    <a:pt x="2569" y="577"/>
                    <a:pt x="2564" y="581"/>
                  </a:cubicBezTo>
                  <a:cubicBezTo>
                    <a:pt x="2564" y="581"/>
                    <a:pt x="2564" y="581"/>
                    <a:pt x="2564" y="581"/>
                  </a:cubicBezTo>
                  <a:cubicBezTo>
                    <a:pt x="2563" y="582"/>
                    <a:pt x="2561" y="582"/>
                    <a:pt x="2560" y="580"/>
                  </a:cubicBezTo>
                  <a:cubicBezTo>
                    <a:pt x="2556" y="577"/>
                    <a:pt x="2552" y="556"/>
                    <a:pt x="2547" y="533"/>
                  </a:cubicBezTo>
                  <a:cubicBezTo>
                    <a:pt x="2541" y="507"/>
                    <a:pt x="2535" y="480"/>
                    <a:pt x="2529" y="470"/>
                  </a:cubicBezTo>
                  <a:cubicBezTo>
                    <a:pt x="2529" y="470"/>
                    <a:pt x="2529" y="470"/>
                    <a:pt x="2529" y="470"/>
                  </a:cubicBezTo>
                  <a:cubicBezTo>
                    <a:pt x="2529" y="470"/>
                    <a:pt x="2529" y="470"/>
                    <a:pt x="2529" y="470"/>
                  </a:cubicBezTo>
                  <a:cubicBezTo>
                    <a:pt x="2522" y="458"/>
                    <a:pt x="2515" y="456"/>
                    <a:pt x="2507" y="460"/>
                  </a:cubicBezTo>
                  <a:cubicBezTo>
                    <a:pt x="2496" y="465"/>
                    <a:pt x="2483" y="483"/>
                    <a:pt x="2470" y="502"/>
                  </a:cubicBezTo>
                  <a:cubicBezTo>
                    <a:pt x="2454" y="527"/>
                    <a:pt x="2436" y="553"/>
                    <a:pt x="2415" y="560"/>
                  </a:cubicBezTo>
                  <a:cubicBezTo>
                    <a:pt x="2393" y="567"/>
                    <a:pt x="2368" y="549"/>
                    <a:pt x="2342" y="478"/>
                  </a:cubicBezTo>
                  <a:cubicBezTo>
                    <a:pt x="2335" y="460"/>
                    <a:pt x="2328" y="448"/>
                    <a:pt x="2321" y="441"/>
                  </a:cubicBezTo>
                  <a:cubicBezTo>
                    <a:pt x="2316" y="437"/>
                    <a:pt x="2312" y="435"/>
                    <a:pt x="2307" y="435"/>
                  </a:cubicBezTo>
                  <a:cubicBezTo>
                    <a:pt x="2303" y="435"/>
                    <a:pt x="2298" y="438"/>
                    <a:pt x="2293" y="443"/>
                  </a:cubicBezTo>
                  <a:cubicBezTo>
                    <a:pt x="2283" y="452"/>
                    <a:pt x="2273" y="470"/>
                    <a:pt x="2263" y="496"/>
                  </a:cubicBezTo>
                  <a:cubicBezTo>
                    <a:pt x="2263" y="496"/>
                    <a:pt x="2263" y="496"/>
                    <a:pt x="2263" y="496"/>
                  </a:cubicBezTo>
                  <a:cubicBezTo>
                    <a:pt x="2259" y="504"/>
                    <a:pt x="2256" y="511"/>
                    <a:pt x="2253" y="518"/>
                  </a:cubicBezTo>
                  <a:cubicBezTo>
                    <a:pt x="2245" y="537"/>
                    <a:pt x="2238" y="552"/>
                    <a:pt x="2232" y="552"/>
                  </a:cubicBezTo>
                  <a:cubicBezTo>
                    <a:pt x="2225" y="553"/>
                    <a:pt x="2220" y="533"/>
                    <a:pt x="2217" y="477"/>
                  </a:cubicBezTo>
                  <a:cubicBezTo>
                    <a:pt x="2215" y="448"/>
                    <a:pt x="2213" y="417"/>
                    <a:pt x="2209" y="395"/>
                  </a:cubicBezTo>
                  <a:cubicBezTo>
                    <a:pt x="2205" y="374"/>
                    <a:pt x="2199" y="361"/>
                    <a:pt x="2190" y="365"/>
                  </a:cubicBezTo>
                  <a:cubicBezTo>
                    <a:pt x="2179" y="370"/>
                    <a:pt x="2170" y="440"/>
                    <a:pt x="2162" y="504"/>
                  </a:cubicBezTo>
                  <a:cubicBezTo>
                    <a:pt x="2156" y="559"/>
                    <a:pt x="2149" y="610"/>
                    <a:pt x="2141" y="610"/>
                  </a:cubicBezTo>
                  <a:cubicBezTo>
                    <a:pt x="2133" y="611"/>
                    <a:pt x="2124" y="567"/>
                    <a:pt x="2114" y="442"/>
                  </a:cubicBezTo>
                  <a:cubicBezTo>
                    <a:pt x="2105" y="327"/>
                    <a:pt x="2099" y="277"/>
                    <a:pt x="2095" y="277"/>
                  </a:cubicBezTo>
                  <a:cubicBezTo>
                    <a:pt x="2091" y="277"/>
                    <a:pt x="2086" y="333"/>
                    <a:pt x="2077" y="429"/>
                  </a:cubicBezTo>
                  <a:cubicBezTo>
                    <a:pt x="2076" y="438"/>
                    <a:pt x="2076" y="438"/>
                    <a:pt x="2076" y="438"/>
                  </a:cubicBezTo>
                  <a:cubicBezTo>
                    <a:pt x="2072" y="478"/>
                    <a:pt x="2066" y="519"/>
                    <a:pt x="2059" y="540"/>
                  </a:cubicBezTo>
                  <a:cubicBezTo>
                    <a:pt x="2056" y="547"/>
                    <a:pt x="2054" y="552"/>
                    <a:pt x="2051" y="554"/>
                  </a:cubicBezTo>
                  <a:cubicBezTo>
                    <a:pt x="2047" y="556"/>
                    <a:pt x="2043" y="555"/>
                    <a:pt x="2039" y="550"/>
                  </a:cubicBezTo>
                  <a:cubicBezTo>
                    <a:pt x="2034" y="543"/>
                    <a:pt x="2029" y="526"/>
                    <a:pt x="2023" y="497"/>
                  </a:cubicBezTo>
                  <a:cubicBezTo>
                    <a:pt x="2020" y="487"/>
                    <a:pt x="2018" y="476"/>
                    <a:pt x="2016" y="465"/>
                  </a:cubicBezTo>
                  <a:cubicBezTo>
                    <a:pt x="2015" y="454"/>
                    <a:pt x="2013" y="442"/>
                    <a:pt x="2011" y="431"/>
                  </a:cubicBezTo>
                  <a:cubicBezTo>
                    <a:pt x="2002" y="372"/>
                    <a:pt x="1996" y="345"/>
                    <a:pt x="1991" y="346"/>
                  </a:cubicBezTo>
                  <a:cubicBezTo>
                    <a:pt x="1987" y="347"/>
                    <a:pt x="1983" y="378"/>
                    <a:pt x="1979" y="433"/>
                  </a:cubicBezTo>
                  <a:cubicBezTo>
                    <a:pt x="1979" y="440"/>
                    <a:pt x="1978" y="447"/>
                    <a:pt x="1978" y="454"/>
                  </a:cubicBezTo>
                  <a:cubicBezTo>
                    <a:pt x="1976" y="496"/>
                    <a:pt x="1973" y="536"/>
                    <a:pt x="1966" y="550"/>
                  </a:cubicBezTo>
                  <a:cubicBezTo>
                    <a:pt x="1963" y="555"/>
                    <a:pt x="1959" y="557"/>
                    <a:pt x="1954" y="555"/>
                  </a:cubicBezTo>
                  <a:cubicBezTo>
                    <a:pt x="1931" y="545"/>
                    <a:pt x="1925" y="460"/>
                    <a:pt x="1920" y="397"/>
                  </a:cubicBezTo>
                  <a:cubicBezTo>
                    <a:pt x="1917" y="360"/>
                    <a:pt x="1915" y="331"/>
                    <a:pt x="1912" y="329"/>
                  </a:cubicBezTo>
                  <a:cubicBezTo>
                    <a:pt x="1911" y="329"/>
                    <a:pt x="1912" y="330"/>
                    <a:pt x="1912" y="330"/>
                  </a:cubicBezTo>
                  <a:cubicBezTo>
                    <a:pt x="1912" y="330"/>
                    <a:pt x="1912" y="330"/>
                    <a:pt x="1912" y="330"/>
                  </a:cubicBezTo>
                  <a:cubicBezTo>
                    <a:pt x="1908" y="336"/>
                    <a:pt x="1903" y="349"/>
                    <a:pt x="1897" y="371"/>
                  </a:cubicBezTo>
                  <a:cubicBezTo>
                    <a:pt x="1891" y="394"/>
                    <a:pt x="1884" y="426"/>
                    <a:pt x="1875" y="470"/>
                  </a:cubicBezTo>
                  <a:cubicBezTo>
                    <a:pt x="1872" y="486"/>
                    <a:pt x="1869" y="500"/>
                    <a:pt x="1866" y="512"/>
                  </a:cubicBezTo>
                  <a:cubicBezTo>
                    <a:pt x="1864" y="524"/>
                    <a:pt x="1861" y="535"/>
                    <a:pt x="1858" y="543"/>
                  </a:cubicBezTo>
                  <a:cubicBezTo>
                    <a:pt x="1853" y="558"/>
                    <a:pt x="1848" y="567"/>
                    <a:pt x="1843" y="571"/>
                  </a:cubicBezTo>
                  <a:cubicBezTo>
                    <a:pt x="1840" y="574"/>
                    <a:pt x="1837" y="575"/>
                    <a:pt x="1834" y="574"/>
                  </a:cubicBezTo>
                  <a:cubicBezTo>
                    <a:pt x="1831" y="574"/>
                    <a:pt x="1829" y="572"/>
                    <a:pt x="1827" y="570"/>
                  </a:cubicBezTo>
                  <a:cubicBezTo>
                    <a:pt x="1822" y="564"/>
                    <a:pt x="1819" y="555"/>
                    <a:pt x="1817" y="543"/>
                  </a:cubicBezTo>
                  <a:cubicBezTo>
                    <a:pt x="1806" y="460"/>
                    <a:pt x="1787" y="398"/>
                    <a:pt x="1767" y="370"/>
                  </a:cubicBezTo>
                  <a:cubicBezTo>
                    <a:pt x="1761" y="360"/>
                    <a:pt x="1754" y="355"/>
                    <a:pt x="1748" y="353"/>
                  </a:cubicBezTo>
                  <a:cubicBezTo>
                    <a:pt x="1743" y="352"/>
                    <a:pt x="1738" y="354"/>
                    <a:pt x="1733" y="360"/>
                  </a:cubicBezTo>
                  <a:cubicBezTo>
                    <a:pt x="1723" y="373"/>
                    <a:pt x="1716" y="401"/>
                    <a:pt x="1712" y="448"/>
                  </a:cubicBezTo>
                  <a:cubicBezTo>
                    <a:pt x="1707" y="519"/>
                    <a:pt x="1694" y="542"/>
                    <a:pt x="1676" y="541"/>
                  </a:cubicBezTo>
                  <a:cubicBezTo>
                    <a:pt x="1657" y="540"/>
                    <a:pt x="1634" y="507"/>
                    <a:pt x="1612" y="476"/>
                  </a:cubicBezTo>
                  <a:cubicBezTo>
                    <a:pt x="1593" y="449"/>
                    <a:pt x="1575" y="423"/>
                    <a:pt x="1563" y="423"/>
                  </a:cubicBezTo>
                  <a:cubicBezTo>
                    <a:pt x="1554" y="422"/>
                    <a:pt x="1548" y="436"/>
                    <a:pt x="1546" y="473"/>
                  </a:cubicBezTo>
                  <a:cubicBezTo>
                    <a:pt x="1544" y="512"/>
                    <a:pt x="1541" y="535"/>
                    <a:pt x="1537" y="544"/>
                  </a:cubicBezTo>
                  <a:cubicBezTo>
                    <a:pt x="1534" y="550"/>
                    <a:pt x="1532" y="552"/>
                    <a:pt x="1528" y="551"/>
                  </a:cubicBezTo>
                  <a:cubicBezTo>
                    <a:pt x="1526" y="549"/>
                    <a:pt x="1523" y="545"/>
                    <a:pt x="1521" y="539"/>
                  </a:cubicBezTo>
                  <a:cubicBezTo>
                    <a:pt x="1515" y="520"/>
                    <a:pt x="1510" y="480"/>
                    <a:pt x="1507" y="429"/>
                  </a:cubicBezTo>
                  <a:cubicBezTo>
                    <a:pt x="1498" y="266"/>
                    <a:pt x="1490" y="247"/>
                    <a:pt x="1483" y="284"/>
                  </a:cubicBezTo>
                  <a:cubicBezTo>
                    <a:pt x="1475" y="330"/>
                    <a:pt x="1469" y="439"/>
                    <a:pt x="1465" y="511"/>
                  </a:cubicBezTo>
                  <a:cubicBezTo>
                    <a:pt x="1462" y="578"/>
                    <a:pt x="1456" y="621"/>
                    <a:pt x="1450" y="640"/>
                  </a:cubicBezTo>
                  <a:cubicBezTo>
                    <a:pt x="1448" y="648"/>
                    <a:pt x="1445" y="653"/>
                    <a:pt x="1441" y="652"/>
                  </a:cubicBezTo>
                  <a:cubicBezTo>
                    <a:pt x="1438" y="652"/>
                    <a:pt x="1435" y="648"/>
                    <a:pt x="1433" y="640"/>
                  </a:cubicBezTo>
                  <a:cubicBezTo>
                    <a:pt x="1427" y="620"/>
                    <a:pt x="1422" y="576"/>
                    <a:pt x="1418" y="507"/>
                  </a:cubicBezTo>
                  <a:cubicBezTo>
                    <a:pt x="1414" y="407"/>
                    <a:pt x="1409" y="373"/>
                    <a:pt x="1405" y="373"/>
                  </a:cubicBezTo>
                  <a:cubicBezTo>
                    <a:pt x="1401" y="373"/>
                    <a:pt x="1395" y="400"/>
                    <a:pt x="1388" y="431"/>
                  </a:cubicBezTo>
                  <a:cubicBezTo>
                    <a:pt x="1378" y="474"/>
                    <a:pt x="1366" y="526"/>
                    <a:pt x="1351" y="530"/>
                  </a:cubicBezTo>
                  <a:cubicBezTo>
                    <a:pt x="1351" y="530"/>
                    <a:pt x="1351" y="530"/>
                    <a:pt x="1351" y="530"/>
                  </a:cubicBezTo>
                  <a:cubicBezTo>
                    <a:pt x="1351" y="530"/>
                    <a:pt x="1351" y="530"/>
                    <a:pt x="1351" y="530"/>
                  </a:cubicBezTo>
                  <a:cubicBezTo>
                    <a:pt x="1351" y="530"/>
                    <a:pt x="1351" y="530"/>
                    <a:pt x="1351" y="530"/>
                  </a:cubicBezTo>
                  <a:cubicBezTo>
                    <a:pt x="1344" y="532"/>
                    <a:pt x="1339" y="529"/>
                    <a:pt x="1334" y="521"/>
                  </a:cubicBezTo>
                  <a:cubicBezTo>
                    <a:pt x="1329" y="514"/>
                    <a:pt x="1325" y="504"/>
                    <a:pt x="1322" y="493"/>
                  </a:cubicBezTo>
                  <a:cubicBezTo>
                    <a:pt x="1318" y="481"/>
                    <a:pt x="1314" y="467"/>
                    <a:pt x="1311" y="454"/>
                  </a:cubicBezTo>
                  <a:cubicBezTo>
                    <a:pt x="1303" y="423"/>
                    <a:pt x="1295" y="394"/>
                    <a:pt x="1289" y="393"/>
                  </a:cubicBezTo>
                  <a:cubicBezTo>
                    <a:pt x="1283" y="393"/>
                    <a:pt x="1278" y="421"/>
                    <a:pt x="1273" y="501"/>
                  </a:cubicBezTo>
                  <a:cubicBezTo>
                    <a:pt x="1262" y="668"/>
                    <a:pt x="1249" y="783"/>
                    <a:pt x="1235" y="835"/>
                  </a:cubicBezTo>
                  <a:cubicBezTo>
                    <a:pt x="1229" y="856"/>
                    <a:pt x="1223" y="867"/>
                    <a:pt x="1216" y="867"/>
                  </a:cubicBezTo>
                  <a:cubicBezTo>
                    <a:pt x="1209" y="868"/>
                    <a:pt x="1203" y="857"/>
                    <a:pt x="1197" y="836"/>
                  </a:cubicBezTo>
                  <a:cubicBezTo>
                    <a:pt x="1183" y="784"/>
                    <a:pt x="1169" y="665"/>
                    <a:pt x="1158" y="469"/>
                  </a:cubicBezTo>
                  <a:cubicBezTo>
                    <a:pt x="1147" y="285"/>
                    <a:pt x="1133" y="127"/>
                    <a:pt x="1117" y="52"/>
                  </a:cubicBezTo>
                  <a:cubicBezTo>
                    <a:pt x="1112" y="26"/>
                    <a:pt x="1106" y="11"/>
                    <a:pt x="1101" y="8"/>
                  </a:cubicBezTo>
                  <a:cubicBezTo>
                    <a:pt x="1096" y="5"/>
                    <a:pt x="1091" y="14"/>
                    <a:pt x="1085" y="36"/>
                  </a:cubicBezTo>
                  <a:cubicBezTo>
                    <a:pt x="1071" y="88"/>
                    <a:pt x="1056" y="212"/>
                    <a:pt x="1040" y="432"/>
                  </a:cubicBezTo>
                  <a:cubicBezTo>
                    <a:pt x="1040" y="432"/>
                    <a:pt x="1040" y="432"/>
                    <a:pt x="1040" y="432"/>
                  </a:cubicBezTo>
                  <a:cubicBezTo>
                    <a:pt x="1022" y="630"/>
                    <a:pt x="1007" y="698"/>
                    <a:pt x="992" y="697"/>
                  </a:cubicBezTo>
                  <a:cubicBezTo>
                    <a:pt x="975" y="696"/>
                    <a:pt x="962" y="602"/>
                    <a:pt x="948" y="508"/>
                  </a:cubicBezTo>
                  <a:cubicBezTo>
                    <a:pt x="935" y="415"/>
                    <a:pt x="922" y="322"/>
                    <a:pt x="908" y="321"/>
                  </a:cubicBezTo>
                  <a:cubicBezTo>
                    <a:pt x="898" y="320"/>
                    <a:pt x="888" y="361"/>
                    <a:pt x="875" y="471"/>
                  </a:cubicBezTo>
                  <a:cubicBezTo>
                    <a:pt x="875" y="471"/>
                    <a:pt x="875" y="471"/>
                    <a:pt x="875" y="471"/>
                  </a:cubicBezTo>
                  <a:cubicBezTo>
                    <a:pt x="869" y="525"/>
                    <a:pt x="862" y="563"/>
                    <a:pt x="855" y="583"/>
                  </a:cubicBezTo>
                  <a:cubicBezTo>
                    <a:pt x="853" y="586"/>
                    <a:pt x="852" y="590"/>
                    <a:pt x="850" y="592"/>
                  </a:cubicBezTo>
                  <a:cubicBezTo>
                    <a:pt x="850" y="592"/>
                    <a:pt x="850" y="592"/>
                    <a:pt x="850" y="592"/>
                  </a:cubicBezTo>
                  <a:cubicBezTo>
                    <a:pt x="849" y="595"/>
                    <a:pt x="847" y="597"/>
                    <a:pt x="845" y="598"/>
                  </a:cubicBezTo>
                  <a:cubicBezTo>
                    <a:pt x="845" y="598"/>
                    <a:pt x="845" y="598"/>
                    <a:pt x="845" y="598"/>
                  </a:cubicBezTo>
                  <a:cubicBezTo>
                    <a:pt x="844" y="599"/>
                    <a:pt x="843" y="600"/>
                    <a:pt x="842" y="600"/>
                  </a:cubicBezTo>
                  <a:cubicBezTo>
                    <a:pt x="839" y="601"/>
                    <a:pt x="835" y="599"/>
                    <a:pt x="832" y="595"/>
                  </a:cubicBezTo>
                  <a:cubicBezTo>
                    <a:pt x="832" y="595"/>
                    <a:pt x="832" y="595"/>
                    <a:pt x="832" y="595"/>
                  </a:cubicBezTo>
                  <a:cubicBezTo>
                    <a:pt x="829" y="591"/>
                    <a:pt x="827" y="585"/>
                    <a:pt x="824" y="577"/>
                  </a:cubicBezTo>
                  <a:cubicBezTo>
                    <a:pt x="817" y="553"/>
                    <a:pt x="810" y="510"/>
                    <a:pt x="805" y="447"/>
                  </a:cubicBezTo>
                  <a:cubicBezTo>
                    <a:pt x="805" y="447"/>
                    <a:pt x="805" y="447"/>
                    <a:pt x="805" y="447"/>
                  </a:cubicBezTo>
                  <a:cubicBezTo>
                    <a:pt x="804" y="406"/>
                    <a:pt x="795" y="332"/>
                    <a:pt x="783" y="294"/>
                  </a:cubicBezTo>
                  <a:cubicBezTo>
                    <a:pt x="780" y="282"/>
                    <a:pt x="776" y="274"/>
                    <a:pt x="772" y="271"/>
                  </a:cubicBezTo>
                  <a:cubicBezTo>
                    <a:pt x="769" y="269"/>
                    <a:pt x="765" y="272"/>
                    <a:pt x="762" y="282"/>
                  </a:cubicBezTo>
                  <a:cubicBezTo>
                    <a:pt x="753" y="305"/>
                    <a:pt x="744" y="360"/>
                    <a:pt x="736" y="467"/>
                  </a:cubicBezTo>
                  <a:cubicBezTo>
                    <a:pt x="726" y="620"/>
                    <a:pt x="713" y="669"/>
                    <a:pt x="699" y="664"/>
                  </a:cubicBezTo>
                  <a:cubicBezTo>
                    <a:pt x="685" y="659"/>
                    <a:pt x="672" y="600"/>
                    <a:pt x="658" y="535"/>
                  </a:cubicBezTo>
                  <a:cubicBezTo>
                    <a:pt x="647" y="481"/>
                    <a:pt x="632" y="466"/>
                    <a:pt x="617" y="468"/>
                  </a:cubicBezTo>
                  <a:cubicBezTo>
                    <a:pt x="602" y="471"/>
                    <a:pt x="585" y="491"/>
                    <a:pt x="570" y="509"/>
                  </a:cubicBezTo>
                  <a:cubicBezTo>
                    <a:pt x="555" y="527"/>
                    <a:pt x="541" y="544"/>
                    <a:pt x="529" y="544"/>
                  </a:cubicBezTo>
                  <a:cubicBezTo>
                    <a:pt x="513" y="544"/>
                    <a:pt x="502" y="513"/>
                    <a:pt x="502" y="412"/>
                  </a:cubicBezTo>
                  <a:cubicBezTo>
                    <a:pt x="502" y="372"/>
                    <a:pt x="499" y="356"/>
                    <a:pt x="494" y="356"/>
                  </a:cubicBezTo>
                  <a:cubicBezTo>
                    <a:pt x="481" y="356"/>
                    <a:pt x="455" y="451"/>
                    <a:pt x="438" y="510"/>
                  </a:cubicBezTo>
                  <a:cubicBezTo>
                    <a:pt x="436" y="518"/>
                    <a:pt x="434" y="525"/>
                    <a:pt x="432" y="531"/>
                  </a:cubicBezTo>
                  <a:cubicBezTo>
                    <a:pt x="428" y="543"/>
                    <a:pt x="425" y="551"/>
                    <a:pt x="422" y="554"/>
                  </a:cubicBezTo>
                  <a:cubicBezTo>
                    <a:pt x="416" y="560"/>
                    <a:pt x="412" y="557"/>
                    <a:pt x="408" y="548"/>
                  </a:cubicBezTo>
                  <a:cubicBezTo>
                    <a:pt x="404" y="541"/>
                    <a:pt x="402" y="529"/>
                    <a:pt x="399" y="514"/>
                  </a:cubicBezTo>
                  <a:cubicBezTo>
                    <a:pt x="389" y="454"/>
                    <a:pt x="384" y="350"/>
                    <a:pt x="384" y="343"/>
                  </a:cubicBezTo>
                  <a:cubicBezTo>
                    <a:pt x="381" y="269"/>
                    <a:pt x="376" y="223"/>
                    <a:pt x="370" y="203"/>
                  </a:cubicBezTo>
                  <a:cubicBezTo>
                    <a:pt x="368" y="196"/>
                    <a:pt x="366" y="193"/>
                    <a:pt x="365" y="193"/>
                  </a:cubicBezTo>
                  <a:cubicBezTo>
                    <a:pt x="363" y="193"/>
                    <a:pt x="361" y="197"/>
                    <a:pt x="359" y="205"/>
                  </a:cubicBezTo>
                  <a:cubicBezTo>
                    <a:pt x="352" y="227"/>
                    <a:pt x="346" y="277"/>
                    <a:pt x="343" y="351"/>
                  </a:cubicBezTo>
                  <a:cubicBezTo>
                    <a:pt x="339" y="460"/>
                    <a:pt x="327" y="611"/>
                    <a:pt x="316" y="688"/>
                  </a:cubicBezTo>
                  <a:cubicBezTo>
                    <a:pt x="313" y="709"/>
                    <a:pt x="310" y="725"/>
                    <a:pt x="307" y="732"/>
                  </a:cubicBezTo>
                  <a:cubicBezTo>
                    <a:pt x="303" y="744"/>
                    <a:pt x="299" y="743"/>
                    <a:pt x="296" y="725"/>
                  </a:cubicBezTo>
                  <a:cubicBezTo>
                    <a:pt x="293" y="705"/>
                    <a:pt x="292" y="658"/>
                    <a:pt x="292" y="575"/>
                  </a:cubicBezTo>
                  <a:cubicBezTo>
                    <a:pt x="292" y="472"/>
                    <a:pt x="289" y="436"/>
                    <a:pt x="285" y="436"/>
                  </a:cubicBezTo>
                  <a:cubicBezTo>
                    <a:pt x="282" y="436"/>
                    <a:pt x="274" y="473"/>
                    <a:pt x="267" y="512"/>
                  </a:cubicBezTo>
                  <a:cubicBezTo>
                    <a:pt x="265" y="520"/>
                    <a:pt x="263" y="529"/>
                    <a:pt x="262" y="536"/>
                  </a:cubicBezTo>
                  <a:cubicBezTo>
                    <a:pt x="251" y="588"/>
                    <a:pt x="244" y="609"/>
                    <a:pt x="237" y="607"/>
                  </a:cubicBezTo>
                  <a:cubicBezTo>
                    <a:pt x="230" y="606"/>
                    <a:pt x="225" y="580"/>
                    <a:pt x="219" y="544"/>
                  </a:cubicBezTo>
                  <a:cubicBezTo>
                    <a:pt x="218" y="537"/>
                    <a:pt x="216" y="530"/>
                    <a:pt x="215" y="522"/>
                  </a:cubicBezTo>
                  <a:cubicBezTo>
                    <a:pt x="206" y="473"/>
                    <a:pt x="196" y="418"/>
                    <a:pt x="187" y="398"/>
                  </a:cubicBezTo>
                  <a:cubicBezTo>
                    <a:pt x="181" y="383"/>
                    <a:pt x="176" y="398"/>
                    <a:pt x="175" y="479"/>
                  </a:cubicBezTo>
                  <a:cubicBezTo>
                    <a:pt x="175" y="486"/>
                    <a:pt x="175" y="486"/>
                    <a:pt x="175" y="486"/>
                  </a:cubicBezTo>
                  <a:cubicBezTo>
                    <a:pt x="174" y="537"/>
                    <a:pt x="174" y="588"/>
                    <a:pt x="161" y="599"/>
                  </a:cubicBezTo>
                  <a:cubicBezTo>
                    <a:pt x="160" y="600"/>
                    <a:pt x="159" y="600"/>
                    <a:pt x="158" y="601"/>
                  </a:cubicBezTo>
                  <a:cubicBezTo>
                    <a:pt x="152" y="603"/>
                    <a:pt x="148" y="599"/>
                    <a:pt x="144" y="591"/>
                  </a:cubicBezTo>
                  <a:cubicBezTo>
                    <a:pt x="133" y="567"/>
                    <a:pt x="128" y="502"/>
                    <a:pt x="125" y="458"/>
                  </a:cubicBezTo>
                  <a:cubicBezTo>
                    <a:pt x="124" y="444"/>
                    <a:pt x="123" y="432"/>
                    <a:pt x="123" y="424"/>
                  </a:cubicBezTo>
                  <a:cubicBezTo>
                    <a:pt x="123" y="424"/>
                    <a:pt x="123" y="424"/>
                    <a:pt x="123" y="424"/>
                  </a:cubicBezTo>
                  <a:cubicBezTo>
                    <a:pt x="120" y="396"/>
                    <a:pt x="117" y="373"/>
                    <a:pt x="113" y="370"/>
                  </a:cubicBezTo>
                  <a:cubicBezTo>
                    <a:pt x="112" y="369"/>
                    <a:pt x="109" y="385"/>
                    <a:pt x="103" y="431"/>
                  </a:cubicBezTo>
                  <a:cubicBezTo>
                    <a:pt x="101" y="449"/>
                    <a:pt x="99" y="468"/>
                    <a:pt x="97" y="486"/>
                  </a:cubicBezTo>
                  <a:cubicBezTo>
                    <a:pt x="92" y="534"/>
                    <a:pt x="87" y="577"/>
                    <a:pt x="83" y="581"/>
                  </a:cubicBezTo>
                  <a:cubicBezTo>
                    <a:pt x="83" y="581"/>
                    <a:pt x="83" y="581"/>
                    <a:pt x="83" y="581"/>
                  </a:cubicBezTo>
                  <a:cubicBezTo>
                    <a:pt x="82" y="581"/>
                    <a:pt x="81" y="582"/>
                    <a:pt x="80" y="582"/>
                  </a:cubicBezTo>
                  <a:cubicBezTo>
                    <a:pt x="78" y="583"/>
                    <a:pt x="76" y="582"/>
                    <a:pt x="74" y="579"/>
                  </a:cubicBezTo>
                  <a:cubicBezTo>
                    <a:pt x="72" y="577"/>
                    <a:pt x="71" y="573"/>
                    <a:pt x="69" y="569"/>
                  </a:cubicBezTo>
                  <a:cubicBezTo>
                    <a:pt x="65" y="556"/>
                    <a:pt x="62" y="531"/>
                    <a:pt x="60" y="499"/>
                  </a:cubicBezTo>
                  <a:cubicBezTo>
                    <a:pt x="60" y="499"/>
                    <a:pt x="60" y="499"/>
                    <a:pt x="60" y="499"/>
                  </a:cubicBezTo>
                  <a:cubicBezTo>
                    <a:pt x="55" y="448"/>
                    <a:pt x="51" y="430"/>
                    <a:pt x="45" y="431"/>
                  </a:cubicBezTo>
                  <a:cubicBezTo>
                    <a:pt x="41" y="431"/>
                    <a:pt x="34" y="443"/>
                    <a:pt x="26" y="459"/>
                  </a:cubicBezTo>
                  <a:cubicBezTo>
                    <a:pt x="19" y="472"/>
                    <a:pt x="10" y="488"/>
                    <a:pt x="0" y="502"/>
                  </a:cubicBezTo>
                  <a:cubicBezTo>
                    <a:pt x="0" y="495"/>
                    <a:pt x="0" y="495"/>
                    <a:pt x="0" y="495"/>
                  </a:cubicBezTo>
                  <a:close/>
                  <a:moveTo>
                    <a:pt x="3327" y="598"/>
                  </a:moveTo>
                  <a:cubicBezTo>
                    <a:pt x="3327" y="598"/>
                    <a:pt x="3327" y="598"/>
                    <a:pt x="3327" y="598"/>
                  </a:cubicBezTo>
                  <a:close/>
                </a:path>
              </a:pathLst>
            </a:custGeom>
            <a:solidFill>
              <a:srgbClr val="E2E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 name="矩形 2"/>
          <p:cNvSpPr/>
          <p:nvPr/>
        </p:nvSpPr>
        <p:spPr>
          <a:xfrm>
            <a:off x="7096441" y="3979442"/>
            <a:ext cx="3895021" cy="1772793"/>
          </a:xfrm>
          <a:prstGeom prst="rect">
            <a:avLst/>
          </a:prstGeom>
        </p:spPr>
        <p:txBody>
          <a:bodyPr wrap="square">
            <a:spAutoFit/>
          </a:bodyPr>
          <a:lstStyle/>
          <a:p>
            <a:pPr>
              <a:lnSpc>
                <a:spcPct val="130000"/>
              </a:lnSpc>
            </a:pPr>
            <a:r>
              <a:rPr lang="zh-CN" altLang="en-US" sz="2800" dirty="0">
                <a:solidFill>
                  <a:srgbClr val="333333"/>
                </a:solidFill>
                <a:latin typeface="微软雅黑" panose="020B0503020204020204" pitchFamily="34" charset="-122"/>
                <a:ea typeface="微软雅黑" panose="020B0503020204020204" pitchFamily="34" charset="-122"/>
              </a:rPr>
              <a:t>单位时间内完成</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周期性</a:t>
            </a: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变化的次数</a:t>
            </a: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，是描述周期</a:t>
            </a:r>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运动频繁程度</a:t>
            </a:r>
            <a:r>
              <a:rPr lang="zh-CN" altLang="en-US" sz="2800" dirty="0">
                <a:solidFill>
                  <a:srgbClr val="333333"/>
                </a:solidFill>
                <a:latin typeface="微软雅黑" panose="020B0503020204020204" pitchFamily="34" charset="-122"/>
                <a:ea typeface="微软雅黑" panose="020B0503020204020204" pitchFamily="34" charset="-122"/>
              </a:rPr>
              <a:t>的量</a:t>
            </a:r>
            <a:endParaRPr lang="zh-CN" altLang="en-US" sz="2800" dirty="0">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7096441" y="3911732"/>
            <a:ext cx="3596441" cy="0"/>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cxnSp>
        <p:nvCxnSpPr>
          <p:cNvPr id="34" name="直接连接符 33"/>
          <p:cNvCxnSpPr/>
          <p:nvPr/>
        </p:nvCxnSpPr>
        <p:spPr>
          <a:xfrm>
            <a:off x="7174196" y="5785543"/>
            <a:ext cx="3596441" cy="0"/>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1319782"/>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anim calcmode="lin" valueType="num">
                                      <p:cBhvr>
                                        <p:cTn id="20" dur="500" fill="hold"/>
                                        <p:tgtEl>
                                          <p:spTgt spid="31"/>
                                        </p:tgtEl>
                                        <p:attrNameLst>
                                          <p:attrName>ppt_x</p:attrName>
                                        </p:attrNameLst>
                                      </p:cBhvr>
                                      <p:tavLst>
                                        <p:tav tm="0">
                                          <p:val>
                                            <p:strVal val="#ppt_x"/>
                                          </p:val>
                                        </p:tav>
                                        <p:tav tm="100000">
                                          <p:val>
                                            <p:strVal val="#ppt_x"/>
                                          </p:val>
                                        </p:tav>
                                      </p:tavLst>
                                    </p:anim>
                                    <p:anim calcmode="lin" valueType="num">
                                      <p:cBhvr>
                                        <p:cTn id="21" dur="500" fill="hold"/>
                                        <p:tgtEl>
                                          <p:spTgt spid="31"/>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2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42"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频谱</a:t>
            </a:r>
          </a:p>
        </p:txBody>
      </p:sp>
      <p:pic>
        <p:nvPicPr>
          <p:cNvPr id="5" name="图片 4"/>
          <p:cNvPicPr>
            <a:picLocks noChangeAspect="1"/>
          </p:cNvPicPr>
          <p:nvPr/>
        </p:nvPicPr>
        <p:blipFill rotWithShape="1">
          <a:blip r:embed="rId2"/>
          <a:srcRect t="51725" r="39372" b="1131"/>
          <a:stretch/>
        </p:blipFill>
        <p:spPr>
          <a:xfrm>
            <a:off x="1648751" y="3923069"/>
            <a:ext cx="5293031" cy="2838053"/>
          </a:xfrm>
          <a:prstGeom prst="rect">
            <a:avLst/>
          </a:prstGeom>
        </p:spPr>
      </p:pic>
      <p:pic>
        <p:nvPicPr>
          <p:cNvPr id="4" name="图片 3"/>
          <p:cNvPicPr>
            <a:picLocks noChangeAspect="1"/>
          </p:cNvPicPr>
          <p:nvPr/>
        </p:nvPicPr>
        <p:blipFill rotWithShape="1">
          <a:blip r:embed="rId2"/>
          <a:srcRect t="1689" r="39477" b="48826"/>
          <a:stretch/>
        </p:blipFill>
        <p:spPr>
          <a:xfrm>
            <a:off x="1651471" y="1058375"/>
            <a:ext cx="5283901" cy="2979053"/>
          </a:xfrm>
          <a:prstGeom prst="rect">
            <a:avLst/>
          </a:prstGeom>
        </p:spPr>
      </p:pic>
      <p:pic>
        <p:nvPicPr>
          <p:cNvPr id="6" name="图片 5"/>
          <p:cNvPicPr>
            <a:picLocks noChangeAspect="1"/>
          </p:cNvPicPr>
          <p:nvPr/>
        </p:nvPicPr>
        <p:blipFill rotWithShape="1">
          <a:blip r:embed="rId2"/>
          <a:srcRect l="59916" t="1689" b="46349"/>
          <a:stretch/>
        </p:blipFill>
        <p:spPr>
          <a:xfrm>
            <a:off x="7168550" y="868651"/>
            <a:ext cx="3499492" cy="3128162"/>
          </a:xfrm>
          <a:prstGeom prst="rect">
            <a:avLst/>
          </a:prstGeom>
        </p:spPr>
      </p:pic>
      <p:pic>
        <p:nvPicPr>
          <p:cNvPr id="7" name="图片 6"/>
          <p:cNvPicPr>
            <a:picLocks noChangeAspect="1"/>
          </p:cNvPicPr>
          <p:nvPr/>
        </p:nvPicPr>
        <p:blipFill rotWithShape="1">
          <a:blip r:embed="rId2"/>
          <a:srcRect l="59916" t="53930" b="1131"/>
          <a:stretch/>
        </p:blipFill>
        <p:spPr>
          <a:xfrm>
            <a:off x="7168550" y="3923069"/>
            <a:ext cx="3499492" cy="2705318"/>
          </a:xfrm>
          <a:prstGeom prst="rect">
            <a:avLst/>
          </a:prstGeom>
        </p:spPr>
      </p:pic>
    </p:spTree>
    <p:extLst>
      <p:ext uri="{BB962C8B-B14F-4D97-AF65-F5344CB8AC3E}">
        <p14:creationId xmlns:p14="http://schemas.microsoft.com/office/powerpoint/2010/main" val="349022000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全球移动业务（国内）</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690418" y="729700"/>
            <a:ext cx="9587621" cy="5003558"/>
          </a:xfrm>
          <a:prstGeom prst="rect">
            <a:avLst/>
          </a:prstGeom>
        </p:spPr>
      </p:pic>
    </p:spTree>
    <p:extLst>
      <p:ext uri="{BB962C8B-B14F-4D97-AF65-F5344CB8AC3E}">
        <p14:creationId xmlns:p14="http://schemas.microsoft.com/office/powerpoint/2010/main" val="1443212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8B4F502-AEE6-4D70-927B-AC49763F54CA}" type="slidenum">
              <a:rPr lang="zh-CN" altLang="en-US" smtClean="0"/>
              <a:t>50</a:t>
            </a:fld>
            <a:endParaRPr lang="zh-CN" altLang="en-US"/>
          </a:p>
        </p:txBody>
      </p:sp>
      <p:sp>
        <p:nvSpPr>
          <p:cNvPr id="2" name="标题 1"/>
          <p:cNvSpPr>
            <a:spLocks noGrp="1"/>
          </p:cNvSpPr>
          <p:nvPr>
            <p:ph type="title" idx="4294967295"/>
          </p:nvPr>
        </p:nvSpPr>
        <p:spPr>
          <a:xfrm>
            <a:off x="5092700" y="1273970"/>
            <a:ext cx="5257800" cy="801688"/>
          </a:xfrm>
        </p:spPr>
        <p:txBody>
          <a:bodyPr>
            <a:noAutofit/>
          </a:bodyPr>
          <a:lstStyle/>
          <a:p>
            <a:r>
              <a:rPr lang="zh-CN" altLang="en-US" sz="4000" b="1" dirty="0"/>
              <a:t>傅里叶 </a:t>
            </a:r>
            <a:r>
              <a:rPr lang="en-US" altLang="zh-CN" sz="4000" b="1" dirty="0"/>
              <a:t>(1768-1830)</a:t>
            </a:r>
            <a:endParaRPr lang="zh-CN" altLang="en-US" sz="4000" b="1" dirty="0"/>
          </a:p>
        </p:txBody>
      </p:sp>
      <p:sp>
        <p:nvSpPr>
          <p:cNvPr id="3" name="内容占位符 2"/>
          <p:cNvSpPr>
            <a:spLocks noGrp="1"/>
          </p:cNvSpPr>
          <p:nvPr>
            <p:ph idx="4294967295"/>
          </p:nvPr>
        </p:nvSpPr>
        <p:spPr>
          <a:xfrm>
            <a:off x="5092700" y="2431256"/>
            <a:ext cx="6565900" cy="2991129"/>
          </a:xfrm>
        </p:spPr>
        <p:txBody>
          <a:bodyPr>
            <a:normAutofit fontScale="92500"/>
          </a:bodyPr>
          <a:lstStyle/>
          <a:p>
            <a:pPr marL="0" indent="0">
              <a:buNone/>
            </a:pPr>
            <a:r>
              <a:rPr lang="zh-CN" altLang="en-US" dirty="0"/>
              <a:t>男爵，法国数学家、物理学家</a:t>
            </a:r>
            <a:endParaRPr lang="en-US" altLang="zh-CN" dirty="0"/>
          </a:p>
          <a:p>
            <a:pPr marL="0" indent="0">
              <a:spcBef>
                <a:spcPts val="1200"/>
              </a:spcBef>
              <a:buNone/>
            </a:pPr>
            <a:r>
              <a:rPr lang="en-US" altLang="zh-CN" dirty="0"/>
              <a:t>1798</a:t>
            </a:r>
            <a:r>
              <a:rPr lang="zh-CN" altLang="en-US" dirty="0"/>
              <a:t>年随拿破仑远征埃及时任军中文书和埃及研究院秘书，</a:t>
            </a:r>
            <a:r>
              <a:rPr lang="en-US" altLang="zh-CN" dirty="0"/>
              <a:t>1817</a:t>
            </a:r>
            <a:r>
              <a:rPr lang="zh-CN" altLang="en-US" dirty="0"/>
              <a:t>年当选为科学院院士</a:t>
            </a:r>
            <a:endParaRPr lang="en-US" altLang="zh-CN" dirty="0"/>
          </a:p>
          <a:p>
            <a:pPr marL="0" indent="0">
              <a:spcBef>
                <a:spcPts val="1200"/>
              </a:spcBef>
              <a:buNone/>
            </a:pPr>
            <a:r>
              <a:rPr lang="zh-CN" altLang="en-US" dirty="0"/>
              <a:t>猜想：任何周期函数，都可以看作是不同振幅，不同相位正弦波的叠加</a:t>
            </a:r>
          </a:p>
        </p:txBody>
      </p:sp>
      <p:cxnSp>
        <p:nvCxnSpPr>
          <p:cNvPr id="5" name="直接连接符 4"/>
          <p:cNvCxnSpPr/>
          <p:nvPr/>
        </p:nvCxnSpPr>
        <p:spPr>
          <a:xfrm>
            <a:off x="4871780" y="1407107"/>
            <a:ext cx="0" cy="640558"/>
          </a:xfrm>
          <a:prstGeom prst="line">
            <a:avLst/>
          </a:prstGeom>
          <a:ln w="60325"/>
        </p:spPr>
        <p:style>
          <a:lnRef idx="3">
            <a:schemeClr val="accent2"/>
          </a:lnRef>
          <a:fillRef idx="0">
            <a:schemeClr val="accent2"/>
          </a:fillRef>
          <a:effectRef idx="2">
            <a:schemeClr val="accent2"/>
          </a:effectRef>
          <a:fontRef idx="minor">
            <a:schemeClr val="tx1"/>
          </a:fontRef>
        </p:style>
      </p:cxn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733" y="591905"/>
            <a:ext cx="4295128" cy="5243746"/>
          </a:xfrm>
          <a:prstGeom prst="rect">
            <a:avLst/>
          </a:prstGeom>
        </p:spPr>
      </p:pic>
      <p:cxnSp>
        <p:nvCxnSpPr>
          <p:cNvPr id="8" name="直接连接符 7"/>
          <p:cNvCxnSpPr/>
          <p:nvPr/>
        </p:nvCxnSpPr>
        <p:spPr>
          <a:xfrm>
            <a:off x="4871780" y="2526273"/>
            <a:ext cx="0" cy="2693427"/>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cxnSp>
        <p:nvCxnSpPr>
          <p:cNvPr id="10" name="直接连接符 9"/>
          <p:cNvCxnSpPr/>
          <p:nvPr/>
        </p:nvCxnSpPr>
        <p:spPr>
          <a:xfrm>
            <a:off x="392810" y="6096000"/>
            <a:ext cx="1104989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610600" y="5911334"/>
            <a:ext cx="1028700" cy="369332"/>
          </a:xfrm>
          <a:prstGeom prst="rect">
            <a:avLst/>
          </a:prstGeom>
          <a:solidFill>
            <a:srgbClr val="FFFFFF"/>
          </a:solidFill>
        </p:spPr>
        <p:txBody>
          <a:bodyPr wrap="square">
            <a:spAutoFit/>
          </a:bodyPr>
          <a:lstStyle/>
          <a:p>
            <a:pPr algn="ctr"/>
            <a:r>
              <a:rPr lang="en-US" altLang="zh-CN" b="1" dirty="0"/>
              <a:t>Fourier</a:t>
            </a:r>
            <a:endParaRPr lang="zh-CN" altLang="en-US" dirty="0"/>
          </a:p>
        </p:txBody>
      </p:sp>
    </p:spTree>
    <p:extLst>
      <p:ext uri="{BB962C8B-B14F-4D97-AF65-F5344CB8AC3E}">
        <p14:creationId xmlns:p14="http://schemas.microsoft.com/office/powerpoint/2010/main" val="1232563073"/>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基音与泛音</a:t>
            </a:r>
          </a:p>
        </p:txBody>
      </p:sp>
      <p:sp>
        <p:nvSpPr>
          <p:cNvPr id="3" name="内容占位符 2"/>
          <p:cNvSpPr>
            <a:spLocks noGrp="1"/>
          </p:cNvSpPr>
          <p:nvPr>
            <p:ph idx="1"/>
          </p:nvPr>
        </p:nvSpPr>
        <p:spPr>
          <a:xfrm>
            <a:off x="838200" y="1040861"/>
            <a:ext cx="11034252" cy="787940"/>
          </a:xfrm>
        </p:spPr>
        <p:txBody>
          <a:bodyPr>
            <a:normAutofit/>
          </a:bodyPr>
          <a:lstStyle/>
          <a:p>
            <a:pPr marL="0" indent="0">
              <a:buNone/>
            </a:pPr>
            <a:r>
              <a:rPr lang="zh-CN" altLang="en-US" dirty="0"/>
              <a:t>声音由发音体发出的一系列</a:t>
            </a:r>
            <a:r>
              <a:rPr lang="zh-CN" altLang="en-US" sz="3200" b="1" dirty="0"/>
              <a:t>频率、振幅</a:t>
            </a:r>
            <a:r>
              <a:rPr lang="zh-CN" altLang="en-US" dirty="0"/>
              <a:t>各不相同的振动复合而成的</a:t>
            </a:r>
          </a:p>
        </p:txBody>
      </p:sp>
      <p:sp>
        <p:nvSpPr>
          <p:cNvPr id="4" name="矩形 3"/>
          <p:cNvSpPr/>
          <p:nvPr/>
        </p:nvSpPr>
        <p:spPr>
          <a:xfrm>
            <a:off x="5173927" y="2001011"/>
            <a:ext cx="6032091" cy="4401205"/>
          </a:xfrm>
          <a:prstGeom prst="rect">
            <a:avLst/>
          </a:prstGeom>
        </p:spPr>
        <p:txBody>
          <a:bodyPr wrap="square">
            <a:spAutoFit/>
          </a:bodyPr>
          <a:lstStyle/>
          <a:p>
            <a:r>
              <a:rPr lang="zh-CN" altLang="en-US" sz="2800" b="1" dirty="0">
                <a:latin typeface="Arial" panose="020B0604020202020204" pitchFamily="34" charset="0"/>
                <a:ea typeface="微软雅黑" panose="020B0503020204020204" pitchFamily="34" charset="-122"/>
                <a:cs typeface="Arial" panose="020B0604020202020204" pitchFamily="34" charset="0"/>
              </a:rPr>
              <a:t>基音</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a:p>
            <a:r>
              <a:rPr lang="zh-CN" altLang="en-US" sz="2800" dirty="0">
                <a:latin typeface="Arial" panose="020B0604020202020204" pitchFamily="34" charset="0"/>
                <a:ea typeface="微软雅黑" panose="020B0503020204020204" pitchFamily="34" charset="-122"/>
                <a:cs typeface="Arial" panose="020B0604020202020204" pitchFamily="34" charset="0"/>
              </a:rPr>
              <a:t>这些振动中有一个</a:t>
            </a:r>
            <a:r>
              <a:rPr lang="zh-CN" altLang="en-US" sz="2800" b="1" dirty="0">
                <a:latin typeface="Arial" panose="020B0604020202020204" pitchFamily="34" charset="0"/>
                <a:ea typeface="微软雅黑" panose="020B0503020204020204" pitchFamily="34" charset="-122"/>
                <a:cs typeface="Arial" panose="020B0604020202020204" pitchFamily="34" charset="0"/>
              </a:rPr>
              <a:t>频率最低</a:t>
            </a:r>
            <a:r>
              <a:rPr lang="zh-CN" altLang="en-US" sz="2800" dirty="0">
                <a:latin typeface="Arial" panose="020B0604020202020204" pitchFamily="34" charset="0"/>
                <a:ea typeface="微软雅黑" panose="020B0503020204020204" pitchFamily="34" charset="-122"/>
                <a:cs typeface="Arial" panose="020B0604020202020204" pitchFamily="34" charset="0"/>
              </a:rPr>
              <a:t>的振动</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r>
              <a:rPr lang="zh-CN" altLang="en-US" sz="2800" b="1" dirty="0"/>
              <a:t>泛音</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a:p>
            <a:r>
              <a:rPr lang="zh-CN" altLang="en-US" sz="2800" dirty="0"/>
              <a:t>其他</a:t>
            </a:r>
            <a:r>
              <a:rPr lang="zh-CN" altLang="en-US" sz="2800" b="1" dirty="0"/>
              <a:t>不同频率</a:t>
            </a:r>
            <a:r>
              <a:rPr lang="zh-CN" altLang="en-US" sz="2800" dirty="0"/>
              <a:t>（振动的速度）的声音</a:t>
            </a:r>
            <a:endParaRPr lang="en-US" altLang="zh-CN" sz="2800" dirty="0"/>
          </a:p>
          <a:p>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r>
              <a:rPr lang="zh-CN" altLang="en-US" sz="2800" b="1" dirty="0">
                <a:latin typeface="Arial" panose="020B0604020202020204" pitchFamily="34" charset="0"/>
                <a:ea typeface="微软雅黑" panose="020B0503020204020204" pitchFamily="34" charset="-122"/>
                <a:cs typeface="Arial" panose="020B0604020202020204" pitchFamily="34" charset="0"/>
              </a:rPr>
              <a:t>特点</a:t>
            </a:r>
            <a:endParaRPr lang="en-US" altLang="zh-CN" sz="2800" b="1" dirty="0">
              <a:latin typeface="Arial" panose="020B0604020202020204" pitchFamily="34" charset="0"/>
              <a:ea typeface="微软雅黑" panose="020B0503020204020204" pitchFamily="34" charset="-122"/>
              <a:cs typeface="Arial" panose="020B0604020202020204" pitchFamily="34" charset="0"/>
            </a:endParaRPr>
          </a:p>
          <a:p>
            <a:r>
              <a:rPr lang="zh-CN" altLang="en-US" sz="2800" dirty="0">
                <a:latin typeface="Arial" panose="020B0604020202020204" pitchFamily="34" charset="0"/>
                <a:ea typeface="微软雅黑" panose="020B0503020204020204" pitchFamily="34" charset="-122"/>
                <a:cs typeface="Arial" panose="020B0604020202020204" pitchFamily="34" charset="0"/>
              </a:rPr>
              <a:t>泛音都比基音的频率高，但强度都相对较弱；泛音的组合决定了特定的音色，并能使人明确地感到基音的响度</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197" y="2151770"/>
            <a:ext cx="4057301" cy="4057301"/>
          </a:xfrm>
          <a:prstGeom prst="rect">
            <a:avLst/>
          </a:prstGeom>
        </p:spPr>
      </p:pic>
    </p:spTree>
    <p:extLst>
      <p:ext uri="{BB962C8B-B14F-4D97-AF65-F5344CB8AC3E}">
        <p14:creationId xmlns:p14="http://schemas.microsoft.com/office/powerpoint/2010/main" val="1442011353"/>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20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par>
                                <p:cTn id="15" presetID="22" presetClass="entr" presetSubtype="8" fill="hold" nodeType="withEffect">
                                  <p:stCondLst>
                                    <p:cond delay="40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22" presetClass="entr" presetSubtype="8" fill="hold" nodeType="withEffect">
                                  <p:stCondLst>
                                    <p:cond delay="20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wipe(left)">
                                      <p:cBhvr>
                                        <p:cTn id="25" dur="500"/>
                                        <p:tgtEl>
                                          <p:spTgt spid="4">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par>
                                <p:cTn id="31" presetID="22" presetClass="entr" presetSubtype="8" fill="hold" nodeType="withEffect">
                                  <p:stCondLst>
                                    <p:cond delay="20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wipe(left)">
                                      <p:cBhvr>
                                        <p:cTn id="3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2777153" y="1713238"/>
            <a:ext cx="1422400" cy="749300"/>
          </a:xfrm>
          <a:prstGeom prst="roundRect">
            <a:avLst>
              <a:gd name="adj" fmla="val 11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声波作为载体的问题</a:t>
            </a:r>
          </a:p>
        </p:txBody>
      </p:sp>
      <p:sp>
        <p:nvSpPr>
          <p:cNvPr id="3" name="内容占位符 2"/>
          <p:cNvSpPr>
            <a:spLocks noGrp="1"/>
          </p:cNvSpPr>
          <p:nvPr>
            <p:ph idx="1"/>
          </p:nvPr>
        </p:nvSpPr>
        <p:spPr>
          <a:xfrm>
            <a:off x="2847391" y="1599325"/>
            <a:ext cx="5651500" cy="724440"/>
          </a:xfrm>
        </p:spPr>
        <p:txBody>
          <a:bodyPr>
            <a:noAutofit/>
          </a:bodyPr>
          <a:lstStyle/>
          <a:p>
            <a:pPr marL="0" indent="0">
              <a:buNone/>
            </a:pPr>
            <a:r>
              <a:rPr lang="zh-CN" altLang="en-US" sz="4000" b="1" dirty="0">
                <a:solidFill>
                  <a:srgbClr val="FFFFFF"/>
                </a:solidFill>
              </a:rPr>
              <a:t>距 离 </a:t>
            </a:r>
            <a:r>
              <a:rPr lang="zh-CN" altLang="en-US" sz="4000" b="1" dirty="0"/>
              <a:t>是传输的根本问题</a:t>
            </a:r>
            <a:endParaRPr lang="en-US" altLang="zh-CN" sz="4000" b="1" dirty="0"/>
          </a:p>
          <a:p>
            <a:pPr marL="0" indent="0">
              <a:buNone/>
            </a:pPr>
            <a:endParaRPr lang="en-US" altLang="zh-CN" sz="4000" b="1" dirty="0"/>
          </a:p>
        </p:txBody>
      </p:sp>
      <p:sp>
        <p:nvSpPr>
          <p:cNvPr id="4" name="矩形 3"/>
          <p:cNvSpPr/>
          <p:nvPr/>
        </p:nvSpPr>
        <p:spPr>
          <a:xfrm>
            <a:off x="4102053" y="3778879"/>
            <a:ext cx="7103965" cy="2062103"/>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rPr>
              <a:t>声波</a:t>
            </a:r>
            <a:r>
              <a:rPr lang="zh-CN" altLang="en-US" sz="3200" dirty="0">
                <a:latin typeface="微软雅黑" panose="020B0503020204020204" pitchFamily="34" charset="-122"/>
                <a:ea typeface="微软雅黑" panose="020B0503020204020204" pitchFamily="34" charset="-122"/>
              </a:rPr>
              <a:t>频率低、传输距离有限</a:t>
            </a:r>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endParaRPr lang="en-US" altLang="zh-CN" sz="3200" dirty="0">
              <a:latin typeface="微软雅黑" panose="020B0503020204020204" pitchFamily="34" charset="-122"/>
              <a:ea typeface="微软雅黑" panose="020B0503020204020204" pitchFamily="34" charset="-122"/>
            </a:endParaRPr>
          </a:p>
          <a:p>
            <a:r>
              <a:rPr lang="zh-CN" altLang="en-US" sz="3200" b="1" dirty="0">
                <a:latin typeface="微软雅黑" panose="020B0503020204020204" pitchFamily="34" charset="-122"/>
                <a:ea typeface="微软雅黑" panose="020B0503020204020204" pitchFamily="34" charset="-122"/>
              </a:rPr>
              <a:t>载波</a:t>
            </a:r>
            <a:r>
              <a:rPr lang="zh-CN" altLang="en-US" sz="3200" dirty="0">
                <a:latin typeface="微软雅黑" panose="020B0503020204020204" pitchFamily="34" charset="-122"/>
                <a:ea typeface="微软雅黑" panose="020B0503020204020204" pitchFamily="34" charset="-122"/>
              </a:rPr>
              <a:t>频率高、传输距离远</a:t>
            </a:r>
            <a:endParaRPr lang="en-US" altLang="zh-CN" sz="3200"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203862" y="3464766"/>
            <a:ext cx="9688545"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7057" y="4044319"/>
            <a:ext cx="1379376" cy="1379376"/>
          </a:xfrm>
          <a:prstGeom prst="rect">
            <a:avLst/>
          </a:prstGeom>
        </p:spPr>
      </p:pic>
      <p:cxnSp>
        <p:nvCxnSpPr>
          <p:cNvPr id="10" name="直接箭头连接符 9"/>
          <p:cNvCxnSpPr/>
          <p:nvPr/>
        </p:nvCxnSpPr>
        <p:spPr>
          <a:xfrm>
            <a:off x="4567806" y="4315408"/>
            <a:ext cx="0" cy="937727"/>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842676686"/>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wipe(left)">
                                      <p:cBhvr>
                                        <p:cTn id="24"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无线电波作为载波</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53</a:t>
            </a:fld>
            <a:endParaRPr lang="zh-CN" altLang="en-US"/>
          </a:p>
        </p:txBody>
      </p:sp>
      <p:cxnSp>
        <p:nvCxnSpPr>
          <p:cNvPr id="5" name="直接连接符 4"/>
          <p:cNvCxnSpPr/>
          <p:nvPr/>
        </p:nvCxnSpPr>
        <p:spPr>
          <a:xfrm>
            <a:off x="0" y="3697012"/>
            <a:ext cx="12192000" cy="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361023" y="3570912"/>
            <a:ext cx="252199" cy="252200"/>
          </a:xfrm>
          <a:prstGeom prst="ellipse">
            <a:avLst/>
          </a:prstGeom>
          <a:solidFill>
            <a:srgbClr val="FFFFFF"/>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2" name="直接连接符 11"/>
          <p:cNvCxnSpPr/>
          <p:nvPr/>
        </p:nvCxnSpPr>
        <p:spPr>
          <a:xfrm>
            <a:off x="2485393" y="2835144"/>
            <a:ext cx="1730" cy="649663"/>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609335" y="1006344"/>
            <a:ext cx="2249422" cy="1815882"/>
          </a:xfrm>
          <a:prstGeom prst="rect">
            <a:avLst/>
          </a:prstGeom>
        </p:spPr>
        <p:txBody>
          <a:bodyPr wrap="square">
            <a:spAutoFit/>
          </a:bodyPr>
          <a:lstStyle/>
          <a:p>
            <a:r>
              <a:rPr lang="zh-CN" altLang="en-US" sz="3200" b="1" dirty="0">
                <a:solidFill>
                  <a:schemeClr val="accent2">
                    <a:lumMod val="75000"/>
                  </a:schemeClr>
                </a:solidFill>
                <a:latin typeface="微软雅黑" panose="020B0503020204020204" pitchFamily="34" charset="-122"/>
                <a:ea typeface="微软雅黑" panose="020B0503020204020204" pitchFamily="34" charset="-122"/>
              </a:rPr>
              <a:t>长波</a:t>
            </a:r>
            <a:endParaRPr lang="en-US" altLang="zh-CN" sz="32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地波，沿着地球表面传播，用于海上、水下、底线的通信</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300kHz</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以下</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3278965" y="4766358"/>
            <a:ext cx="2249422" cy="1815882"/>
          </a:xfrm>
          <a:prstGeom prst="rect">
            <a:avLst/>
          </a:prstGeom>
        </p:spPr>
        <p:txBody>
          <a:bodyPr wrap="square">
            <a:spAutoFit/>
          </a:bodyPr>
          <a:lstStyle/>
          <a:p>
            <a:r>
              <a:rPr lang="zh-CN" altLang="en-US" sz="3200" b="1" dirty="0">
                <a:solidFill>
                  <a:schemeClr val="accent2">
                    <a:lumMod val="75000"/>
                  </a:schemeClr>
                </a:solidFill>
                <a:latin typeface="微软雅黑" panose="020B0503020204020204" pitchFamily="34" charset="-122"/>
                <a:ea typeface="微软雅黑" panose="020B0503020204020204" pitchFamily="34" charset="-122"/>
              </a:rPr>
              <a:t>中波</a:t>
            </a:r>
            <a:endParaRPr lang="en-US" altLang="zh-CN" sz="32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地面传播，用于广播和导航，中波广播一般采用调幅</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300kHz</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3MHz</a:t>
            </a:r>
          </a:p>
        </p:txBody>
      </p:sp>
      <p:cxnSp>
        <p:nvCxnSpPr>
          <p:cNvPr id="15" name="直接连接符 14"/>
          <p:cNvCxnSpPr/>
          <p:nvPr/>
        </p:nvCxnSpPr>
        <p:spPr>
          <a:xfrm>
            <a:off x="3870474" y="4011243"/>
            <a:ext cx="1730" cy="649663"/>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3744374" y="3570912"/>
            <a:ext cx="252199" cy="252200"/>
          </a:xfrm>
          <a:prstGeom prst="ellipse">
            <a:avLst/>
          </a:prstGeom>
          <a:solidFill>
            <a:srgbClr val="FFFFFF"/>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7" name="椭圆 16"/>
          <p:cNvSpPr/>
          <p:nvPr/>
        </p:nvSpPr>
        <p:spPr>
          <a:xfrm>
            <a:off x="6088413" y="3573937"/>
            <a:ext cx="252199" cy="252200"/>
          </a:xfrm>
          <a:prstGeom prst="ellipse">
            <a:avLst/>
          </a:prstGeom>
          <a:solidFill>
            <a:srgbClr val="FFFFFF"/>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8" name="椭圆 17"/>
          <p:cNvSpPr/>
          <p:nvPr/>
        </p:nvSpPr>
        <p:spPr>
          <a:xfrm>
            <a:off x="7501650" y="3570912"/>
            <a:ext cx="252199" cy="252200"/>
          </a:xfrm>
          <a:prstGeom prst="ellipse">
            <a:avLst/>
          </a:prstGeom>
          <a:solidFill>
            <a:srgbClr val="FFFFFF"/>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9" name="直接连接符 18"/>
          <p:cNvCxnSpPr/>
          <p:nvPr/>
        </p:nvCxnSpPr>
        <p:spPr>
          <a:xfrm>
            <a:off x="6212782" y="2835144"/>
            <a:ext cx="1730" cy="649663"/>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627750" y="4038207"/>
            <a:ext cx="1730" cy="649663"/>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222342" y="1006344"/>
            <a:ext cx="2249422" cy="1815882"/>
          </a:xfrm>
          <a:prstGeom prst="rect">
            <a:avLst/>
          </a:prstGeom>
        </p:spPr>
        <p:txBody>
          <a:bodyPr wrap="square">
            <a:spAutoFit/>
          </a:bodyPr>
          <a:lstStyle/>
          <a:p>
            <a:r>
              <a:rPr lang="zh-CN" altLang="en-US" sz="3200" b="1" dirty="0">
                <a:solidFill>
                  <a:schemeClr val="accent2">
                    <a:lumMod val="75000"/>
                  </a:schemeClr>
                </a:solidFill>
                <a:latin typeface="微软雅黑" panose="020B0503020204020204" pitchFamily="34" charset="-122"/>
                <a:ea typeface="微软雅黑" panose="020B0503020204020204" pitchFamily="34" charset="-122"/>
              </a:rPr>
              <a:t>短波</a:t>
            </a:r>
            <a:endParaRPr lang="en-US" altLang="zh-CN" sz="32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电离层反射的天波传播，用于应急、抗灾、和越洋通信</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30MHz</a:t>
            </a:r>
          </a:p>
        </p:txBody>
      </p:sp>
      <p:sp>
        <p:nvSpPr>
          <p:cNvPr id="22" name="矩形 21"/>
          <p:cNvSpPr/>
          <p:nvPr/>
        </p:nvSpPr>
        <p:spPr>
          <a:xfrm>
            <a:off x="7193110" y="4766358"/>
            <a:ext cx="2464238" cy="1815882"/>
          </a:xfrm>
          <a:prstGeom prst="rect">
            <a:avLst/>
          </a:prstGeom>
        </p:spPr>
        <p:txBody>
          <a:bodyPr wrap="square">
            <a:spAutoFit/>
          </a:bodyPr>
          <a:lstStyle/>
          <a:p>
            <a:r>
              <a:rPr lang="zh-CN" altLang="en-US" sz="3200" b="1" dirty="0">
                <a:solidFill>
                  <a:schemeClr val="accent2">
                    <a:lumMod val="75000"/>
                  </a:schemeClr>
                </a:solidFill>
                <a:latin typeface="微软雅黑" panose="020B0503020204020204" pitchFamily="34" charset="-122"/>
                <a:ea typeface="微软雅黑" panose="020B0503020204020204" pitchFamily="34" charset="-122"/>
              </a:rPr>
              <a:t>微波</a:t>
            </a:r>
            <a:endParaRPr lang="en-US" altLang="zh-CN" sz="3200" b="1" dirty="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射频的较高频段，</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穿透、反射、吸收，现代多路通信</a:t>
            </a:r>
            <a:endPar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en-US" altLang="zh-CN" sz="2000" dirty="0">
                <a:solidFill>
                  <a:schemeClr val="tx1">
                    <a:lumMod val="50000"/>
                    <a:lumOff val="50000"/>
                  </a:schemeClr>
                </a:solidFill>
                <a:latin typeface="微软雅黑" panose="020B0503020204020204" pitchFamily="34" charset="-122"/>
                <a:ea typeface="微软雅黑" panose="020B0503020204020204" pitchFamily="34" charset="-122"/>
              </a:rPr>
              <a:t>300MHz~300GHz</a:t>
            </a:r>
          </a:p>
        </p:txBody>
      </p:sp>
      <p:sp>
        <p:nvSpPr>
          <p:cNvPr id="23" name="椭圆 22"/>
          <p:cNvSpPr/>
          <p:nvPr/>
        </p:nvSpPr>
        <p:spPr>
          <a:xfrm>
            <a:off x="9527230" y="3532676"/>
            <a:ext cx="252199" cy="252200"/>
          </a:xfrm>
          <a:prstGeom prst="ellipse">
            <a:avLst/>
          </a:prstGeom>
          <a:solidFill>
            <a:srgbClr val="FFFFFF"/>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4" name="椭圆 23"/>
          <p:cNvSpPr/>
          <p:nvPr/>
        </p:nvSpPr>
        <p:spPr>
          <a:xfrm>
            <a:off x="984160" y="3570912"/>
            <a:ext cx="252199" cy="252200"/>
          </a:xfrm>
          <a:prstGeom prst="ellipse">
            <a:avLst/>
          </a:prstGeom>
          <a:solidFill>
            <a:srgbClr val="FFFFFF"/>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5" name="椭圆 24"/>
          <p:cNvSpPr/>
          <p:nvPr/>
        </p:nvSpPr>
        <p:spPr>
          <a:xfrm>
            <a:off x="10940467" y="3572967"/>
            <a:ext cx="252199" cy="252200"/>
          </a:xfrm>
          <a:prstGeom prst="ellipse">
            <a:avLst/>
          </a:prstGeom>
          <a:solidFill>
            <a:srgbClr val="FFFFFF"/>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6" name="矩形 25"/>
          <p:cNvSpPr/>
          <p:nvPr/>
        </p:nvSpPr>
        <p:spPr>
          <a:xfrm>
            <a:off x="9779429" y="2733432"/>
            <a:ext cx="1161038" cy="584775"/>
          </a:xfrm>
          <a:prstGeom prst="rect">
            <a:avLst/>
          </a:prstGeom>
        </p:spPr>
        <p:txBody>
          <a:bodyPr wrap="square">
            <a:spAutoFit/>
          </a:bodyPr>
          <a:lstStyle/>
          <a:p>
            <a:pPr algn="ctr"/>
            <a:r>
              <a:rPr lang="en-US" altLang="zh-CN" sz="3200" b="1" dirty="0">
                <a:solidFill>
                  <a:schemeClr val="accent2">
                    <a:lumMod val="75000"/>
                  </a:schemeClr>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27320136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500"/>
                                        <p:tgtEl>
                                          <p:spTgt spid="1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500"/>
                                        <p:tgtEl>
                                          <p:spTgt spid="19"/>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500"/>
                                        <p:tgtEl>
                                          <p:spTgt spid="20"/>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3" grpId="0"/>
      <p:bldP spid="16" grpId="0" animBg="1"/>
      <p:bldP spid="17" grpId="0" animBg="1"/>
      <p:bldP spid="18" grpId="0" animBg="1"/>
      <p:bldP spid="21" grpId="0"/>
      <p:bldP spid="22" grpId="0"/>
      <p:bldP spid="23" grpId="0" animBg="1"/>
      <p:bldP spid="24" grpId="0" animBg="1"/>
      <p:bldP spid="25" grpId="0" animBg="1"/>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模拟信号转数字信号</a:t>
            </a:r>
          </a:p>
        </p:txBody>
      </p:sp>
      <p:sp>
        <p:nvSpPr>
          <p:cNvPr id="3" name="内容占位符 2"/>
          <p:cNvSpPr>
            <a:spLocks noGrp="1"/>
          </p:cNvSpPr>
          <p:nvPr>
            <p:ph idx="1"/>
          </p:nvPr>
        </p:nvSpPr>
        <p:spPr>
          <a:xfrm>
            <a:off x="0" y="1186783"/>
            <a:ext cx="3124200" cy="667417"/>
          </a:xfrm>
          <a:solidFill>
            <a:schemeClr val="accent1"/>
          </a:solidFill>
        </p:spPr>
        <p:txBody>
          <a:bodyPr>
            <a:normAutofit fontScale="92500" lnSpcReduction="10000"/>
          </a:bodyPr>
          <a:lstStyle/>
          <a:p>
            <a:pPr marL="0" indent="0">
              <a:buNone/>
            </a:pPr>
            <a:r>
              <a:rPr lang="en-US" altLang="zh-CN" sz="3600" dirty="0"/>
              <a:t>   </a:t>
            </a:r>
            <a:r>
              <a:rPr lang="en-US" altLang="zh-CN" sz="3500" b="1" dirty="0">
                <a:solidFill>
                  <a:srgbClr val="FFFFFF"/>
                </a:solidFill>
              </a:rPr>
              <a:t>Why</a:t>
            </a:r>
            <a:r>
              <a:rPr lang="zh-CN" altLang="en-US" sz="3500" b="1" dirty="0">
                <a:solidFill>
                  <a:srgbClr val="FFFFFF"/>
                </a:solidFill>
              </a:rPr>
              <a:t>？</a:t>
            </a:r>
            <a:endParaRPr lang="en-US" altLang="zh-CN" sz="3500" b="1" dirty="0">
              <a:solidFill>
                <a:srgbClr val="FFFFFF"/>
              </a:solidFill>
            </a:endParaRP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54</a:t>
            </a:fld>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70" y="4736053"/>
            <a:ext cx="939630" cy="1337406"/>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73678" y="2754649"/>
            <a:ext cx="1222310" cy="1222310"/>
          </a:xfrm>
          <a:prstGeom prst="rect">
            <a:avLst/>
          </a:prstGeom>
        </p:spPr>
      </p:pic>
      <p:sp>
        <p:nvSpPr>
          <p:cNvPr id="9" name="流程图: 离页连接符 8"/>
          <p:cNvSpPr/>
          <p:nvPr/>
        </p:nvSpPr>
        <p:spPr>
          <a:xfrm rot="5400000">
            <a:off x="3672829" y="2332460"/>
            <a:ext cx="755781" cy="1903446"/>
          </a:xfrm>
          <a:prstGeom prst="flowChartOffpageConnector">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ADC</a:t>
            </a:r>
            <a:endParaRPr lang="zh-CN" altLang="en-US" sz="3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1682" y="2700342"/>
            <a:ext cx="1230013" cy="1230013"/>
          </a:xfrm>
          <a:prstGeom prst="rect">
            <a:avLst/>
          </a:prstGeom>
        </p:spPr>
      </p:pic>
      <p:sp>
        <p:nvSpPr>
          <p:cNvPr id="6" name="文本框 5"/>
          <p:cNvSpPr txBox="1"/>
          <p:nvPr/>
        </p:nvSpPr>
        <p:spPr>
          <a:xfrm>
            <a:off x="5056873" y="2727495"/>
            <a:ext cx="1360549" cy="1175706"/>
          </a:xfrm>
          <a:prstGeom prst="rect">
            <a:avLst/>
          </a:prstGeom>
          <a:noFill/>
        </p:spPr>
        <p:txBody>
          <a:bodyPr wrap="square" rtlCol="0">
            <a:spAutoFit/>
          </a:bodyPr>
          <a:lstStyle/>
          <a:p>
            <a:pPr>
              <a:lnSpc>
                <a:spcPct val="110000"/>
              </a:lnSpc>
            </a:pPr>
            <a:r>
              <a:rPr lang="en-US" altLang="zh-CN" sz="3200" b="1" dirty="0">
                <a:latin typeface="Arial" panose="020B0604020202020204" pitchFamily="34" charset="0"/>
                <a:ea typeface="微软雅黑" panose="020B0503020204020204" pitchFamily="34" charset="-122"/>
                <a:cs typeface="Arial" panose="020B0604020202020204" pitchFamily="34" charset="0"/>
              </a:rPr>
              <a:t>01100</a:t>
            </a:r>
          </a:p>
          <a:p>
            <a:pPr>
              <a:lnSpc>
                <a:spcPct val="110000"/>
              </a:lnSpc>
            </a:pPr>
            <a:r>
              <a:rPr lang="en-US" altLang="zh-CN" sz="32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10001</a:t>
            </a:r>
            <a:endParaRPr lang="zh-CN" altLang="en-US" sz="32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5393" y="4611658"/>
            <a:ext cx="1215168" cy="1215168"/>
          </a:xfrm>
          <a:prstGeom prst="rect">
            <a:avLst/>
          </a:prstGeom>
        </p:spPr>
      </p:pic>
      <p:sp>
        <p:nvSpPr>
          <p:cNvPr id="14" name="流程图: 离页连接符 13"/>
          <p:cNvSpPr/>
          <p:nvPr/>
        </p:nvSpPr>
        <p:spPr>
          <a:xfrm rot="5400000">
            <a:off x="3595527" y="4267515"/>
            <a:ext cx="755781" cy="1903446"/>
          </a:xfrm>
          <a:prstGeom prst="flowChartOffpageConnector">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DAC</a:t>
            </a:r>
            <a:endParaRPr lang="zh-CN" altLang="en-US" sz="32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4"/>
          <p:cNvSpPr txBox="1"/>
          <p:nvPr/>
        </p:nvSpPr>
        <p:spPr>
          <a:xfrm>
            <a:off x="8081071" y="3683608"/>
            <a:ext cx="1360549" cy="1175706"/>
          </a:xfrm>
          <a:prstGeom prst="rect">
            <a:avLst/>
          </a:prstGeom>
          <a:noFill/>
        </p:spPr>
        <p:txBody>
          <a:bodyPr wrap="square" rtlCol="0">
            <a:spAutoFit/>
          </a:bodyPr>
          <a:lstStyle/>
          <a:p>
            <a:pPr>
              <a:lnSpc>
                <a:spcPct val="110000"/>
              </a:lnSpc>
            </a:pPr>
            <a:r>
              <a:rPr lang="en-US" altLang="zh-CN" sz="3200" b="1" dirty="0">
                <a:latin typeface="Arial" panose="020B0604020202020204" pitchFamily="34" charset="0"/>
                <a:ea typeface="微软雅黑" panose="020B0503020204020204" pitchFamily="34" charset="-122"/>
                <a:cs typeface="Arial" panose="020B0604020202020204" pitchFamily="34" charset="0"/>
              </a:rPr>
              <a:t>01100</a:t>
            </a:r>
          </a:p>
          <a:p>
            <a:pPr>
              <a:lnSpc>
                <a:spcPct val="110000"/>
              </a:lnSpc>
            </a:pPr>
            <a:r>
              <a:rPr lang="en-US" altLang="zh-CN" sz="32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10001</a:t>
            </a:r>
            <a:endParaRPr lang="zh-CN" altLang="en-US" sz="32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矩形 16"/>
          <p:cNvSpPr/>
          <p:nvPr/>
        </p:nvSpPr>
        <p:spPr>
          <a:xfrm>
            <a:off x="3238759" y="1256423"/>
            <a:ext cx="7020014" cy="523220"/>
          </a:xfrm>
          <a:prstGeom prst="rect">
            <a:avLst/>
          </a:prstGeom>
        </p:spPr>
        <p:txBody>
          <a:bodyPr wrap="square">
            <a:spAutoFit/>
          </a:bodyPr>
          <a:lstStyle/>
          <a:p>
            <a:pPr>
              <a:spcBef>
                <a:spcPts val="600"/>
              </a:spcBef>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信号传播距离有限，模拟信号放大后失真</a:t>
            </a:r>
          </a:p>
        </p:txBody>
      </p:sp>
      <p:grpSp>
        <p:nvGrpSpPr>
          <p:cNvPr id="21" name="组合 20"/>
          <p:cNvGrpSpPr/>
          <p:nvPr/>
        </p:nvGrpSpPr>
        <p:grpSpPr>
          <a:xfrm>
            <a:off x="9441620" y="2906292"/>
            <a:ext cx="2141540" cy="2687216"/>
            <a:chOff x="9441620" y="2906292"/>
            <a:chExt cx="2141540" cy="2687216"/>
          </a:xfrm>
        </p:grpSpPr>
        <p:sp>
          <p:nvSpPr>
            <p:cNvPr id="12" name="矩形 11"/>
            <p:cNvSpPr/>
            <p:nvPr/>
          </p:nvSpPr>
          <p:spPr>
            <a:xfrm>
              <a:off x="9441620" y="2906292"/>
              <a:ext cx="2141540" cy="2687216"/>
            </a:xfrm>
            <a:prstGeom prst="rect">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endParaRPr lang="en-US" altLang="zh-CN"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endParaRPr lang="en-US" altLang="zh-CN"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sz="3600" dirty="0">
                  <a:solidFill>
                    <a:schemeClr val="bg1"/>
                  </a:solidFill>
                  <a:latin typeface="Arial" panose="020B0604020202020204" pitchFamily="34" charset="0"/>
                  <a:ea typeface="微软雅黑" panose="020B0503020204020204" pitchFamily="34" charset="-122"/>
                  <a:cs typeface="Arial" panose="020B0604020202020204" pitchFamily="34" charset="0"/>
                </a:rPr>
                <a:t>Memory</a:t>
              </a: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8" name="图片 17"/>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567896" y="2996749"/>
              <a:ext cx="1905000" cy="1905000"/>
            </a:xfrm>
            <a:prstGeom prst="rect">
              <a:avLst/>
            </a:prstGeom>
          </p:spPr>
        </p:pic>
      </p:grpSp>
      <p:grpSp>
        <p:nvGrpSpPr>
          <p:cNvPr id="5" name="组合 4"/>
          <p:cNvGrpSpPr/>
          <p:nvPr/>
        </p:nvGrpSpPr>
        <p:grpSpPr>
          <a:xfrm>
            <a:off x="6494163" y="2906292"/>
            <a:ext cx="1578429" cy="2687216"/>
            <a:chOff x="6494163" y="2906292"/>
            <a:chExt cx="1578429" cy="2687216"/>
          </a:xfrm>
        </p:grpSpPr>
        <p:sp>
          <p:nvSpPr>
            <p:cNvPr id="11" name="矩形 10"/>
            <p:cNvSpPr/>
            <p:nvPr/>
          </p:nvSpPr>
          <p:spPr>
            <a:xfrm>
              <a:off x="6494163" y="2906292"/>
              <a:ext cx="1578429" cy="2687216"/>
            </a:xfrm>
            <a:prstGeom prst="rect">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endParaRPr lang="en-US" altLang="zh-CN"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ctr"/>
              <a:r>
                <a:rPr lang="en-US" altLang="zh-CN" sz="3600" dirty="0">
                  <a:solidFill>
                    <a:schemeClr val="bg1"/>
                  </a:solidFill>
                  <a:latin typeface="Arial" panose="020B0604020202020204" pitchFamily="34" charset="0"/>
                  <a:ea typeface="微软雅黑" panose="020B0503020204020204" pitchFamily="34" charset="-122"/>
                  <a:cs typeface="Arial" panose="020B0604020202020204" pitchFamily="34" charset="0"/>
                </a:rPr>
                <a:t>DSP</a:t>
              </a: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9" name="图片 18"/>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48766" y="3284183"/>
              <a:ext cx="1070831" cy="1070831"/>
            </a:xfrm>
            <a:prstGeom prst="rect">
              <a:avLst/>
            </a:prstGeom>
          </p:spPr>
        </p:pic>
      </p:grpSp>
      <p:sp>
        <p:nvSpPr>
          <p:cNvPr id="20" name="文本框 19"/>
          <p:cNvSpPr txBox="1"/>
          <p:nvPr/>
        </p:nvSpPr>
        <p:spPr>
          <a:xfrm>
            <a:off x="5160922" y="4664970"/>
            <a:ext cx="1360549" cy="1175706"/>
          </a:xfrm>
          <a:prstGeom prst="rect">
            <a:avLst/>
          </a:prstGeom>
          <a:noFill/>
        </p:spPr>
        <p:txBody>
          <a:bodyPr wrap="square" rtlCol="0">
            <a:spAutoFit/>
          </a:bodyPr>
          <a:lstStyle/>
          <a:p>
            <a:pPr>
              <a:lnSpc>
                <a:spcPct val="110000"/>
              </a:lnSpc>
            </a:pPr>
            <a:r>
              <a:rPr lang="en-US" altLang="zh-CN" sz="3200" b="1" dirty="0">
                <a:latin typeface="Arial" panose="020B0604020202020204" pitchFamily="34" charset="0"/>
                <a:ea typeface="微软雅黑" panose="020B0503020204020204" pitchFamily="34" charset="-122"/>
                <a:cs typeface="Arial" panose="020B0604020202020204" pitchFamily="34" charset="0"/>
              </a:rPr>
              <a:t>01100</a:t>
            </a:r>
          </a:p>
          <a:p>
            <a:pPr>
              <a:lnSpc>
                <a:spcPct val="110000"/>
              </a:lnSpc>
            </a:pPr>
            <a:r>
              <a:rPr lang="en-US" altLang="zh-CN" sz="32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rPr>
              <a:t>10001</a:t>
            </a:r>
            <a:endParaRPr lang="zh-CN" altLang="en-US" sz="3200" b="1" dirty="0">
              <a:solidFill>
                <a:schemeClr val="tx1">
                  <a:lumMod val="50000"/>
                  <a:lumOff val="50000"/>
                </a:schemeClr>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7662090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right)">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right)">
                                      <p:cBhvr>
                                        <p:cTn id="54" dur="500"/>
                                        <p:tgtEl>
                                          <p:spTgt spid="13"/>
                                        </p:tgtEl>
                                      </p:cBhvr>
                                    </p:animEffect>
                                  </p:childTnLst>
                                </p:cTn>
                              </p:par>
                              <p:par>
                                <p:cTn id="55" presetID="1" presetClass="entr" presetSubtype="0" fill="hold" nodeType="withEffect">
                                  <p:stCondLst>
                                    <p:cond delay="20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4" grpId="0" animBg="1"/>
      <p:bldP spid="15" grpId="0"/>
      <p:bldP spid="17" grpId="0"/>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061" y="3287268"/>
            <a:ext cx="9658153" cy="3297944"/>
          </a:xfrm>
          <a:prstGeom prst="rect">
            <a:avLst/>
          </a:prstGeom>
        </p:spPr>
      </p:pic>
      <p:cxnSp>
        <p:nvCxnSpPr>
          <p:cNvPr id="17" name="直接连接符 16"/>
          <p:cNvCxnSpPr>
            <a:stCxn id="12" idx="6"/>
          </p:cNvCxnSpPr>
          <p:nvPr/>
        </p:nvCxnSpPr>
        <p:spPr>
          <a:xfrm>
            <a:off x="1467622" y="4846598"/>
            <a:ext cx="8980615" cy="13835"/>
          </a:xfrm>
          <a:prstGeom prst="line">
            <a:avLst/>
          </a:prstGeom>
          <a:ln w="22225">
            <a:solidFill>
              <a:schemeClr val="accent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采样</a:t>
            </a:r>
          </a:p>
        </p:txBody>
      </p:sp>
      <p:sp>
        <p:nvSpPr>
          <p:cNvPr id="3" name="内容占位符 2"/>
          <p:cNvSpPr>
            <a:spLocks noGrp="1"/>
          </p:cNvSpPr>
          <p:nvPr>
            <p:ph idx="1"/>
          </p:nvPr>
        </p:nvSpPr>
        <p:spPr>
          <a:xfrm>
            <a:off x="1095532" y="1106842"/>
            <a:ext cx="9507682" cy="1951563"/>
          </a:xfrm>
        </p:spPr>
        <p:txBody>
          <a:bodyPr>
            <a:normAutofit fontScale="92500" lnSpcReduction="10000"/>
          </a:bodyPr>
          <a:lstStyle/>
          <a:p>
            <a:pPr marL="0" indent="0">
              <a:buNone/>
            </a:pPr>
            <a:r>
              <a:rPr lang="zh-CN" altLang="en-US" sz="4200" b="1" dirty="0"/>
              <a:t>奈奎斯特采样定理</a:t>
            </a:r>
            <a:endParaRPr lang="en-US" altLang="zh-CN" sz="4200" b="1" dirty="0"/>
          </a:p>
          <a:p>
            <a:pPr marL="0" indent="0">
              <a:spcBef>
                <a:spcPts val="1200"/>
              </a:spcBef>
              <a:buNone/>
            </a:pPr>
            <a:r>
              <a:rPr lang="zh-CN" altLang="en-US" dirty="0"/>
              <a:t>模拟信号以</a:t>
            </a:r>
            <a:r>
              <a:rPr lang="zh-CN" altLang="en-US" b="1" dirty="0">
                <a:solidFill>
                  <a:schemeClr val="accent2">
                    <a:lumMod val="75000"/>
                  </a:schemeClr>
                </a:solidFill>
              </a:rPr>
              <a:t>规则时间间隔</a:t>
            </a:r>
            <a:r>
              <a:rPr lang="zh-CN" altLang="en-US" dirty="0"/>
              <a:t>采样，当</a:t>
            </a:r>
            <a:r>
              <a:rPr lang="zh-CN" altLang="en-US" b="1" dirty="0">
                <a:solidFill>
                  <a:schemeClr val="accent2">
                    <a:lumMod val="75000"/>
                  </a:schemeClr>
                </a:solidFill>
              </a:rPr>
              <a:t>采样频率</a:t>
            </a:r>
            <a:r>
              <a:rPr lang="zh-CN" altLang="en-US" dirty="0"/>
              <a:t>大于信号中最高频率的</a:t>
            </a:r>
            <a:r>
              <a:rPr lang="en-US" altLang="zh-CN" b="1" dirty="0">
                <a:solidFill>
                  <a:schemeClr val="accent2">
                    <a:lumMod val="75000"/>
                  </a:schemeClr>
                </a:solidFill>
              </a:rPr>
              <a:t>2</a:t>
            </a:r>
            <a:r>
              <a:rPr lang="zh-CN" altLang="en-US" b="1" dirty="0">
                <a:solidFill>
                  <a:schemeClr val="accent2">
                    <a:lumMod val="75000"/>
                  </a:schemeClr>
                </a:solidFill>
              </a:rPr>
              <a:t>倍</a:t>
            </a:r>
            <a:r>
              <a:rPr lang="zh-CN" altLang="en-US" dirty="0"/>
              <a:t>时，采样之后的数字信号完整地保留了原始信号中的信息</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55</a:t>
            </a:fld>
            <a:endParaRPr lang="zh-CN" altLang="en-US"/>
          </a:p>
        </p:txBody>
      </p:sp>
      <p:cxnSp>
        <p:nvCxnSpPr>
          <p:cNvPr id="5" name="直接连接符 4"/>
          <p:cNvCxnSpPr/>
          <p:nvPr/>
        </p:nvCxnSpPr>
        <p:spPr>
          <a:xfrm flipH="1">
            <a:off x="945061" y="2107840"/>
            <a:ext cx="1" cy="828797"/>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cxnSp>
        <p:nvCxnSpPr>
          <p:cNvPr id="8" name="直接连接符 7"/>
          <p:cNvCxnSpPr/>
          <p:nvPr/>
        </p:nvCxnSpPr>
        <p:spPr>
          <a:xfrm>
            <a:off x="4247909" y="3469663"/>
            <a:ext cx="10140" cy="2814497"/>
          </a:xfrm>
          <a:prstGeom prst="line">
            <a:avLst/>
          </a:prstGeom>
          <a:ln w="22225">
            <a:solidFill>
              <a:schemeClr val="accent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1265188" y="4745380"/>
            <a:ext cx="202434" cy="202435"/>
          </a:xfrm>
          <a:prstGeom prst="ellipse">
            <a:avLst/>
          </a:prstGeom>
          <a:solidFill>
            <a:srgbClr val="FFFFFF"/>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3" name="椭圆 12"/>
          <p:cNvSpPr/>
          <p:nvPr/>
        </p:nvSpPr>
        <p:spPr>
          <a:xfrm>
            <a:off x="2004138" y="3339418"/>
            <a:ext cx="202434" cy="202435"/>
          </a:xfrm>
          <a:prstGeom prst="ellipse">
            <a:avLst/>
          </a:prstGeom>
          <a:solidFill>
            <a:schemeClr val="accent1"/>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4" name="椭圆 13"/>
          <p:cNvSpPr/>
          <p:nvPr/>
        </p:nvSpPr>
        <p:spPr>
          <a:xfrm>
            <a:off x="2713963" y="4745379"/>
            <a:ext cx="202434" cy="202435"/>
          </a:xfrm>
          <a:prstGeom prst="ellipse">
            <a:avLst/>
          </a:prstGeom>
          <a:solidFill>
            <a:srgbClr val="FFFFFF"/>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5" name="椭圆 14"/>
          <p:cNvSpPr/>
          <p:nvPr/>
        </p:nvSpPr>
        <p:spPr>
          <a:xfrm>
            <a:off x="3380520" y="6153915"/>
            <a:ext cx="202434" cy="202435"/>
          </a:xfrm>
          <a:prstGeom prst="ellipse">
            <a:avLst/>
          </a:prstGeom>
          <a:solidFill>
            <a:schemeClr val="accent1"/>
          </a:solidFill>
          <a:ln w="25400">
            <a:solidFill>
              <a:srgbClr val="0070C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16684458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量化</a:t>
            </a:r>
          </a:p>
        </p:txBody>
      </p:sp>
      <p:sp>
        <p:nvSpPr>
          <p:cNvPr id="3" name="内容占位符 2"/>
          <p:cNvSpPr>
            <a:spLocks noGrp="1"/>
          </p:cNvSpPr>
          <p:nvPr>
            <p:ph idx="1"/>
          </p:nvPr>
        </p:nvSpPr>
        <p:spPr>
          <a:xfrm>
            <a:off x="1049727" y="4592796"/>
            <a:ext cx="10515600" cy="1343319"/>
          </a:xfrm>
        </p:spPr>
        <p:txBody>
          <a:bodyPr/>
          <a:lstStyle/>
          <a:p>
            <a:r>
              <a:rPr lang="zh-CN" altLang="en-US" dirty="0"/>
              <a:t>采样后的脉冲信号仍然是模拟信号</a:t>
            </a:r>
            <a:endParaRPr lang="en-US" altLang="zh-CN" dirty="0"/>
          </a:p>
          <a:p>
            <a:r>
              <a:rPr lang="zh-CN" altLang="en-US" dirty="0"/>
              <a:t>采样点在“</a:t>
            </a:r>
            <a:r>
              <a:rPr lang="zh-CN" altLang="en-US" sz="3200" b="1" dirty="0">
                <a:solidFill>
                  <a:schemeClr val="accent2">
                    <a:lumMod val="75000"/>
                  </a:schemeClr>
                </a:solidFill>
              </a:rPr>
              <a:t>数值</a:t>
            </a:r>
            <a:r>
              <a:rPr lang="zh-CN" altLang="en-US" dirty="0"/>
              <a:t>”上仍然是</a:t>
            </a:r>
            <a:r>
              <a:rPr lang="zh-CN" altLang="en-US" b="1" dirty="0"/>
              <a:t>连续</a:t>
            </a:r>
            <a:r>
              <a:rPr lang="zh-CN" altLang="en-US" dirty="0"/>
              <a:t>的值</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56</a:t>
            </a:fld>
            <a:endParaRPr lang="zh-CN" altLang="en-US"/>
          </a:p>
        </p:txBody>
      </p:sp>
      <p:grpSp>
        <p:nvGrpSpPr>
          <p:cNvPr id="10" name="组合 9"/>
          <p:cNvGrpSpPr/>
          <p:nvPr/>
        </p:nvGrpSpPr>
        <p:grpSpPr>
          <a:xfrm>
            <a:off x="-7705" y="1518518"/>
            <a:ext cx="12182592" cy="2481982"/>
            <a:chOff x="1395413" y="4522788"/>
            <a:chExt cx="7215187" cy="1260475"/>
          </a:xfrm>
        </p:grpSpPr>
        <p:grpSp>
          <p:nvGrpSpPr>
            <p:cNvPr id="9" name="Group 205"/>
            <p:cNvGrpSpPr>
              <a:grpSpLocks/>
            </p:cNvGrpSpPr>
            <p:nvPr/>
          </p:nvGrpSpPr>
          <p:grpSpPr bwMode="auto">
            <a:xfrm>
              <a:off x="1395413" y="4522788"/>
              <a:ext cx="7215187" cy="1260475"/>
              <a:chOff x="879" y="2849"/>
              <a:chExt cx="4545" cy="794"/>
            </a:xfrm>
          </p:grpSpPr>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 y="2849"/>
                <a:ext cx="4545"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 y="3063"/>
                <a:ext cx="17"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 y="3108"/>
                <a:ext cx="17"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 y="3265"/>
                <a:ext cx="17" cy="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 y="3373"/>
                <a:ext cx="1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 y="3472"/>
                <a:ext cx="1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 y="3364"/>
                <a:ext cx="1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 y="3154"/>
                <a:ext cx="17"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6" y="3000"/>
                <a:ext cx="17"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3"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6" y="3279"/>
                <a:ext cx="17"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4"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6" y="3356"/>
                <a:ext cx="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5"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5" y="3529"/>
                <a:ext cx="17"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6" name="Picture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5" y="3071"/>
                <a:ext cx="17"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7" name="Picture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5" y="2946"/>
                <a:ext cx="18"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8" name="Picture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5" y="3040"/>
                <a:ext cx="18"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9" name="Picture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5" y="3119"/>
                <a:ext cx="18"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0" name="Picture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85" y="3239"/>
                <a:ext cx="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1" name="Picture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05" y="3538"/>
                <a:ext cx="17"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2" name="Picture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25" y="3452"/>
                <a:ext cx="1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3" name="Picture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45" y="3080"/>
                <a:ext cx="17"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4" name="Picture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65" y="2954"/>
                <a:ext cx="17" cy="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5" name="Picture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285" y="2886"/>
                <a:ext cx="17" cy="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6" name="Picture 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04" y="3179"/>
                <a:ext cx="17"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7" name="Picture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324" y="3250"/>
                <a:ext cx="17"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8" name="Picture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44" y="3364"/>
                <a:ext cx="1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64" y="3085"/>
                <a:ext cx="17"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0" name="Picture 3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84" y="3148"/>
                <a:ext cx="17"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1" name="Picture 3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04" y="3458"/>
                <a:ext cx="1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2" name="Picture 3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23" y="3193"/>
                <a:ext cx="17"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3" name="Picture 3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443" y="3509"/>
                <a:ext cx="1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4"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3" y="3472"/>
                <a:ext cx="17"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5" name="Picture 3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83" y="3552"/>
                <a:ext cx="17"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6" name="Picture 3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03" y="3413"/>
                <a:ext cx="1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7" name="Picture 3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523" y="3347"/>
                <a:ext cx="18"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8" name="Picture 4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542" y="3211"/>
                <a:ext cx="1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9" name="Picture 4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563" y="3336"/>
                <a:ext cx="17"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0" name="Picture 4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583" y="2929"/>
                <a:ext cx="17" cy="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1" name="Picture 4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603" y="3100"/>
                <a:ext cx="17"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2" name="Picture 4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623" y="3267"/>
                <a:ext cx="1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3" name="Picture 4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643" y="3478"/>
                <a:ext cx="17"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4" name="Picture 4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662" y="3185"/>
                <a:ext cx="17"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5" name="Picture 4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682" y="3134"/>
                <a:ext cx="17"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6" name="Picture 4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702" y="3415"/>
                <a:ext cx="1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7" name="Picture 4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722" y="3131"/>
                <a:ext cx="1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8" name="Picture 5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742" y="3211"/>
                <a:ext cx="17"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9" name="Picture 5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761" y="3543"/>
                <a:ext cx="17"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0" name="Picture 5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781" y="2937"/>
                <a:ext cx="17"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1" name="Picture 5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801" y="3111"/>
                <a:ext cx="17"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2" name="Picture 54"/>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821" y="3421"/>
                <a:ext cx="1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3" name="Picture 55"/>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841" y="3353"/>
                <a:ext cx="1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4" name="Picture 56"/>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861" y="3239"/>
                <a:ext cx="1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5" name="Picture 57"/>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880" y="3193"/>
                <a:ext cx="18"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6" name="Picture 58"/>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900" y="3270"/>
                <a:ext cx="18"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7" name="Picture 5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921" y="3387"/>
                <a:ext cx="1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8" name="Picture 60"/>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1941" y="3452"/>
                <a:ext cx="1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9" name="Picture 61"/>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961" y="3484"/>
                <a:ext cx="17" cy="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0" name="Picture 62"/>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1981" y="3441"/>
                <a:ext cx="1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1" name="Picture 63"/>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000" y="3353"/>
                <a:ext cx="1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2" name="Picture 64"/>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020" y="3282"/>
                <a:ext cx="17"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3" name="Picture 65"/>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2040" y="3228"/>
                <a:ext cx="17"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4" name="Picture 66"/>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060" y="3122"/>
                <a:ext cx="17" cy="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5" name="Picture 67"/>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080" y="3037"/>
                <a:ext cx="17" cy="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6" name="Picture 68"/>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100" y="2974"/>
                <a:ext cx="17"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7" name="Picture 6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119" y="3014"/>
                <a:ext cx="17" cy="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8" name="Picture 70"/>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139" y="3071"/>
                <a:ext cx="17"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9" name="Picture 71"/>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159" y="3128"/>
                <a:ext cx="17"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0" name="Picture 72"/>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179" y="3193"/>
                <a:ext cx="17"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1" name="Picture 73"/>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2199" y="3262"/>
                <a:ext cx="17"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2" name="Picture 74"/>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2219" y="3307"/>
                <a:ext cx="1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3" name="Picture 75"/>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2238" y="3370"/>
                <a:ext cx="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4" name="Picture 76"/>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2258" y="3421"/>
                <a:ext cx="18"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5" name="Picture 77"/>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2279" y="3498"/>
                <a:ext cx="17"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6" name="Picture 78"/>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2299" y="3549"/>
                <a:ext cx="17" cy="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7" name="Picture 79"/>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2319" y="3487"/>
                <a:ext cx="17"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8" name="Picture 80"/>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2338" y="3336"/>
                <a:ext cx="17"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9" name="Picture 81"/>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2358" y="3239"/>
                <a:ext cx="1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0" name="Picture 82"/>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2378" y="3176"/>
                <a:ext cx="17"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1" name="Picture 83"/>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2398" y="3344"/>
                <a:ext cx="1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2" name="Picture 84"/>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2418" y="3455"/>
                <a:ext cx="1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85"/>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2438" y="3247"/>
                <a:ext cx="17"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4" name="Picture 86"/>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2457" y="3188"/>
                <a:ext cx="17"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87"/>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477" y="3128"/>
                <a:ext cx="17" cy="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6" name="Picture 88"/>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2497" y="3068"/>
                <a:ext cx="17"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7" name="Picture 89"/>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2517" y="3156"/>
                <a:ext cx="17"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8" name="Picture 90"/>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2537" y="3250"/>
                <a:ext cx="17"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9" name="Picture 91"/>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2557" y="3339"/>
                <a:ext cx="1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0" name="Picture 92"/>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2576" y="3401"/>
                <a:ext cx="1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1" name="Picture 93"/>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2596" y="3432"/>
                <a:ext cx="1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2" name="Picture 94"/>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2616" y="3444"/>
                <a:ext cx="18"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3" name="Picture 95"/>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2636" y="3370"/>
                <a:ext cx="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4" name="Picture 96"/>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2657" y="3418"/>
                <a:ext cx="1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5" name="Picture 97"/>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2677" y="3450"/>
                <a:ext cx="17"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6" name="Picture 98"/>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2696" y="3378"/>
                <a:ext cx="1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7" name="Picture 99"/>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2716" y="3333"/>
                <a:ext cx="1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8" name="Picture 100"/>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2736" y="3384"/>
                <a:ext cx="1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9" name="Picture 101"/>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2756" y="3350"/>
                <a:ext cx="17"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 name="Picture 102"/>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2776" y="3287"/>
                <a:ext cx="17" cy="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 name="Picture 103"/>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2795" y="3236"/>
                <a:ext cx="1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 name="Picture 104"/>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2815" y="3114"/>
                <a:ext cx="17"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3" name="Picture 105"/>
              <p:cNvPicPr>
                <a:picLocks noChangeAspect="1" noChangeArrowheads="1"/>
              </p:cNvPicPr>
              <p:nvPr/>
            </p:nvPicPr>
            <p:blipFill>
              <a:blip r:embed="rId99">
                <a:extLst>
                  <a:ext uri="{28A0092B-C50C-407E-A947-70E740481C1C}">
                    <a14:useLocalDpi xmlns:a14="http://schemas.microsoft.com/office/drawing/2010/main" val="0"/>
                  </a:ext>
                </a:extLst>
              </a:blip>
              <a:srcRect/>
              <a:stretch>
                <a:fillRect/>
              </a:stretch>
            </p:blipFill>
            <p:spPr bwMode="auto">
              <a:xfrm>
                <a:off x="2835" y="3168"/>
                <a:ext cx="17"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4" name="Picture 106"/>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2855" y="3151"/>
                <a:ext cx="17"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5" name="Picture 107"/>
              <p:cNvPicPr>
                <a:picLocks noChangeAspect="1" noChangeArrowheads="1"/>
              </p:cNvPicPr>
              <p:nvPr/>
            </p:nvPicPr>
            <p:blipFill>
              <a:blip r:embed="rId101">
                <a:extLst>
                  <a:ext uri="{28A0092B-C50C-407E-A947-70E740481C1C}">
                    <a14:useLocalDpi xmlns:a14="http://schemas.microsoft.com/office/drawing/2010/main" val="0"/>
                  </a:ext>
                </a:extLst>
              </a:blip>
              <a:srcRect/>
              <a:stretch>
                <a:fillRect/>
              </a:stretch>
            </p:blipFill>
            <p:spPr bwMode="auto">
              <a:xfrm>
                <a:off x="2875" y="3134"/>
                <a:ext cx="17"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6" name="Picture 108"/>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2895" y="3145"/>
                <a:ext cx="17"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7" name="Picture 109"/>
              <p:cNvPicPr>
                <a:picLocks noChangeAspect="1" noChangeArrowheads="1"/>
              </p:cNvPicPr>
              <p:nvPr/>
            </p:nvPicPr>
            <p:blipFill>
              <a:blip r:embed="rId103">
                <a:extLst>
                  <a:ext uri="{28A0092B-C50C-407E-A947-70E740481C1C}">
                    <a14:useLocalDpi xmlns:a14="http://schemas.microsoft.com/office/drawing/2010/main" val="0"/>
                  </a:ext>
                </a:extLst>
              </a:blip>
              <a:srcRect/>
              <a:stretch>
                <a:fillRect/>
              </a:stretch>
            </p:blipFill>
            <p:spPr bwMode="auto">
              <a:xfrm>
                <a:off x="2914" y="3191"/>
                <a:ext cx="17"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8" name="Picture 110"/>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2934" y="3247"/>
                <a:ext cx="18"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9" name="Picture 111"/>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2954" y="3284"/>
                <a:ext cx="18"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0" name="Picture 112"/>
              <p:cNvPicPr>
                <a:picLocks noChangeAspect="1" noChangeArrowheads="1"/>
              </p:cNvPicPr>
              <p:nvPr/>
            </p:nvPicPr>
            <p:blipFill>
              <a:blip r:embed="rId105">
                <a:extLst>
                  <a:ext uri="{28A0092B-C50C-407E-A947-70E740481C1C}">
                    <a14:useLocalDpi xmlns:a14="http://schemas.microsoft.com/office/drawing/2010/main" val="0"/>
                  </a:ext>
                </a:extLst>
              </a:blip>
              <a:srcRect/>
              <a:stretch>
                <a:fillRect/>
              </a:stretch>
            </p:blipFill>
            <p:spPr bwMode="auto">
              <a:xfrm>
                <a:off x="2974" y="3327"/>
                <a:ext cx="18"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1" name="Picture 113"/>
              <p:cNvPicPr>
                <a:picLocks noChangeAspect="1" noChangeArrowheads="1"/>
              </p:cNvPicPr>
              <p:nvPr/>
            </p:nvPicPr>
            <p:blipFill>
              <a:blip r:embed="rId106">
                <a:extLst>
                  <a:ext uri="{28A0092B-C50C-407E-A947-70E740481C1C}">
                    <a14:useLocalDpi xmlns:a14="http://schemas.microsoft.com/office/drawing/2010/main" val="0"/>
                  </a:ext>
                </a:extLst>
              </a:blip>
              <a:srcRect/>
              <a:stretch>
                <a:fillRect/>
              </a:stretch>
            </p:blipFill>
            <p:spPr bwMode="auto">
              <a:xfrm>
                <a:off x="2994" y="3393"/>
                <a:ext cx="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2" name="Picture 114"/>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3015" y="3455"/>
                <a:ext cx="1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3" name="Picture 115"/>
              <p:cNvPicPr>
                <a:picLocks noChangeAspect="1" noChangeArrowheads="1"/>
              </p:cNvPicPr>
              <p:nvPr/>
            </p:nvPicPr>
            <p:blipFill>
              <a:blip r:embed="rId107">
                <a:extLst>
                  <a:ext uri="{28A0092B-C50C-407E-A947-70E740481C1C}">
                    <a14:useLocalDpi xmlns:a14="http://schemas.microsoft.com/office/drawing/2010/main" val="0"/>
                  </a:ext>
                </a:extLst>
              </a:blip>
              <a:srcRect/>
              <a:stretch>
                <a:fillRect/>
              </a:stretch>
            </p:blipFill>
            <p:spPr bwMode="auto">
              <a:xfrm>
                <a:off x="3034" y="3529"/>
                <a:ext cx="17"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4" name="Picture 116"/>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3054" y="3407"/>
                <a:ext cx="17"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5" name="Picture 117"/>
              <p:cNvPicPr>
                <a:picLocks noChangeAspect="1" noChangeArrowheads="1"/>
              </p:cNvPicPr>
              <p:nvPr/>
            </p:nvPicPr>
            <p:blipFill>
              <a:blip r:embed="rId109">
                <a:extLst>
                  <a:ext uri="{28A0092B-C50C-407E-A947-70E740481C1C}">
                    <a14:useLocalDpi xmlns:a14="http://schemas.microsoft.com/office/drawing/2010/main" val="0"/>
                  </a:ext>
                </a:extLst>
              </a:blip>
              <a:srcRect/>
              <a:stretch>
                <a:fillRect/>
              </a:stretch>
            </p:blipFill>
            <p:spPr bwMode="auto">
              <a:xfrm>
                <a:off x="3074" y="3216"/>
                <a:ext cx="17"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6" name="Picture 118"/>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3094" y="3088"/>
                <a:ext cx="17" cy="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7" name="Picture 119"/>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3114" y="2952"/>
                <a:ext cx="17" cy="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8" name="Picture 120"/>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3134" y="3065"/>
                <a:ext cx="17"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9" name="Picture 121"/>
              <p:cNvPicPr>
                <a:picLocks noChangeAspect="1" noChangeArrowheads="1"/>
              </p:cNvPicPr>
              <p:nvPr/>
            </p:nvPicPr>
            <p:blipFill>
              <a:blip r:embed="rId113">
                <a:extLst>
                  <a:ext uri="{28A0092B-C50C-407E-A947-70E740481C1C}">
                    <a14:useLocalDpi xmlns:a14="http://schemas.microsoft.com/office/drawing/2010/main" val="0"/>
                  </a:ext>
                </a:extLst>
              </a:blip>
              <a:srcRect/>
              <a:stretch>
                <a:fillRect/>
              </a:stretch>
            </p:blipFill>
            <p:spPr bwMode="auto">
              <a:xfrm>
                <a:off x="3153" y="3290"/>
                <a:ext cx="17"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0" name="Picture 122"/>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3173" y="3469"/>
                <a:ext cx="1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1" name="Picture 123"/>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3193" y="3344"/>
                <a:ext cx="1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2" name="Picture 124"/>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3213" y="3219"/>
                <a:ext cx="17"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3" name="Picture 125"/>
              <p:cNvPicPr>
                <a:picLocks noChangeAspect="1" noChangeArrowheads="1"/>
              </p:cNvPicPr>
              <p:nvPr/>
            </p:nvPicPr>
            <p:blipFill>
              <a:blip r:embed="rId116">
                <a:extLst>
                  <a:ext uri="{28A0092B-C50C-407E-A947-70E740481C1C}">
                    <a14:useLocalDpi xmlns:a14="http://schemas.microsoft.com/office/drawing/2010/main" val="0"/>
                  </a:ext>
                </a:extLst>
              </a:blip>
              <a:srcRect/>
              <a:stretch>
                <a:fillRect/>
              </a:stretch>
            </p:blipFill>
            <p:spPr bwMode="auto">
              <a:xfrm>
                <a:off x="3233" y="3162"/>
                <a:ext cx="17"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4" name="Picture 126"/>
              <p:cNvPicPr>
                <a:picLocks noChangeAspect="1" noChangeArrowheads="1"/>
              </p:cNvPicPr>
              <p:nvPr/>
            </p:nvPicPr>
            <p:blipFill>
              <a:blip r:embed="rId117">
                <a:extLst>
                  <a:ext uri="{28A0092B-C50C-407E-A947-70E740481C1C}">
                    <a14:useLocalDpi xmlns:a14="http://schemas.microsoft.com/office/drawing/2010/main" val="0"/>
                  </a:ext>
                </a:extLst>
              </a:blip>
              <a:srcRect/>
              <a:stretch>
                <a:fillRect/>
              </a:stretch>
            </p:blipFill>
            <p:spPr bwMode="auto">
              <a:xfrm>
                <a:off x="3252" y="3100"/>
                <a:ext cx="17"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5" name="Picture 127"/>
              <p:cNvPicPr>
                <a:picLocks noChangeAspect="1" noChangeArrowheads="1"/>
              </p:cNvPicPr>
              <p:nvPr/>
            </p:nvPicPr>
            <p:blipFill>
              <a:blip r:embed="rId118">
                <a:extLst>
                  <a:ext uri="{28A0092B-C50C-407E-A947-70E740481C1C}">
                    <a14:useLocalDpi xmlns:a14="http://schemas.microsoft.com/office/drawing/2010/main" val="0"/>
                  </a:ext>
                </a:extLst>
              </a:blip>
              <a:srcRect/>
              <a:stretch>
                <a:fillRect/>
              </a:stretch>
            </p:blipFill>
            <p:spPr bwMode="auto">
              <a:xfrm>
                <a:off x="3272" y="3051"/>
                <a:ext cx="17"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6" name="Picture 128"/>
              <p:cNvPicPr>
                <a:picLocks noChangeAspect="1" noChangeArrowheads="1"/>
              </p:cNvPicPr>
              <p:nvPr/>
            </p:nvPicPr>
            <p:blipFill>
              <a:blip r:embed="rId119">
                <a:extLst>
                  <a:ext uri="{28A0092B-C50C-407E-A947-70E740481C1C}">
                    <a14:useLocalDpi xmlns:a14="http://schemas.microsoft.com/office/drawing/2010/main" val="0"/>
                  </a:ext>
                </a:extLst>
              </a:blip>
              <a:srcRect/>
              <a:stretch>
                <a:fillRect/>
              </a:stretch>
            </p:blipFill>
            <p:spPr bwMode="auto">
              <a:xfrm>
                <a:off x="3292" y="2966"/>
                <a:ext cx="18"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7" name="Picture 129"/>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3312" y="3034"/>
                <a:ext cx="18"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8" name="Picture 130"/>
              <p:cNvPicPr>
                <a:picLocks noChangeAspect="1" noChangeArrowheads="1"/>
              </p:cNvPicPr>
              <p:nvPr/>
            </p:nvPicPr>
            <p:blipFill>
              <a:blip r:embed="rId121">
                <a:extLst>
                  <a:ext uri="{28A0092B-C50C-407E-A947-70E740481C1C}">
                    <a14:useLocalDpi xmlns:a14="http://schemas.microsoft.com/office/drawing/2010/main" val="0"/>
                  </a:ext>
                </a:extLst>
              </a:blip>
              <a:srcRect/>
              <a:stretch>
                <a:fillRect/>
              </a:stretch>
            </p:blipFill>
            <p:spPr bwMode="auto">
              <a:xfrm>
                <a:off x="3332" y="3100"/>
                <a:ext cx="18"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99" name="Picture 131"/>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3352" y="3162"/>
                <a:ext cx="18"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0" name="Picture 132"/>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3372" y="3247"/>
                <a:ext cx="17"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1" name="Picture 133"/>
              <p:cNvPicPr>
                <a:picLocks noChangeAspect="1" noChangeArrowheads="1"/>
              </p:cNvPicPr>
              <p:nvPr/>
            </p:nvPicPr>
            <p:blipFill>
              <a:blip r:embed="rId124">
                <a:extLst>
                  <a:ext uri="{28A0092B-C50C-407E-A947-70E740481C1C}">
                    <a14:useLocalDpi xmlns:a14="http://schemas.microsoft.com/office/drawing/2010/main" val="0"/>
                  </a:ext>
                </a:extLst>
              </a:blip>
              <a:srcRect/>
              <a:stretch>
                <a:fillRect/>
              </a:stretch>
            </p:blipFill>
            <p:spPr bwMode="auto">
              <a:xfrm>
                <a:off x="3392" y="3512"/>
                <a:ext cx="1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2" name="Picture 134"/>
              <p:cNvPicPr>
                <a:picLocks noChangeAspect="1" noChangeArrowheads="1"/>
              </p:cNvPicPr>
              <p:nvPr/>
            </p:nvPicPr>
            <p:blipFill>
              <a:blip r:embed="rId125">
                <a:extLst>
                  <a:ext uri="{28A0092B-C50C-407E-A947-70E740481C1C}">
                    <a14:useLocalDpi xmlns:a14="http://schemas.microsoft.com/office/drawing/2010/main" val="0"/>
                  </a:ext>
                </a:extLst>
              </a:blip>
              <a:srcRect/>
              <a:stretch>
                <a:fillRect/>
              </a:stretch>
            </p:blipFill>
            <p:spPr bwMode="auto">
              <a:xfrm>
                <a:off x="3412" y="3438"/>
                <a:ext cx="17"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3" name="Picture 135"/>
              <p:cNvPicPr>
                <a:picLocks noChangeAspect="1" noChangeArrowheads="1"/>
              </p:cNvPicPr>
              <p:nvPr/>
            </p:nvPicPr>
            <p:blipFill>
              <a:blip r:embed="rId126">
                <a:extLst>
                  <a:ext uri="{28A0092B-C50C-407E-A947-70E740481C1C}">
                    <a14:useLocalDpi xmlns:a14="http://schemas.microsoft.com/office/drawing/2010/main" val="0"/>
                  </a:ext>
                </a:extLst>
              </a:blip>
              <a:srcRect/>
              <a:stretch>
                <a:fillRect/>
              </a:stretch>
            </p:blipFill>
            <p:spPr bwMode="auto">
              <a:xfrm>
                <a:off x="3432" y="3350"/>
                <a:ext cx="17"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4" name="Picture 136"/>
              <p:cNvPicPr>
                <a:picLocks noChangeAspect="1" noChangeArrowheads="1"/>
              </p:cNvPicPr>
              <p:nvPr/>
            </p:nvPicPr>
            <p:blipFill>
              <a:blip r:embed="rId127">
                <a:extLst>
                  <a:ext uri="{28A0092B-C50C-407E-A947-70E740481C1C}">
                    <a14:useLocalDpi xmlns:a14="http://schemas.microsoft.com/office/drawing/2010/main" val="0"/>
                  </a:ext>
                </a:extLst>
              </a:blip>
              <a:srcRect/>
              <a:stretch>
                <a:fillRect/>
              </a:stretch>
            </p:blipFill>
            <p:spPr bwMode="auto">
              <a:xfrm>
                <a:off x="3452" y="3273"/>
                <a:ext cx="17"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5" name="Picture 137"/>
              <p:cNvPicPr>
                <a:picLocks noChangeAspect="1" noChangeArrowheads="1"/>
              </p:cNvPicPr>
              <p:nvPr/>
            </p:nvPicPr>
            <p:blipFill>
              <a:blip r:embed="rId128">
                <a:extLst>
                  <a:ext uri="{28A0092B-C50C-407E-A947-70E740481C1C}">
                    <a14:useLocalDpi xmlns:a14="http://schemas.microsoft.com/office/drawing/2010/main" val="0"/>
                  </a:ext>
                </a:extLst>
              </a:blip>
              <a:srcRect/>
              <a:stretch>
                <a:fillRect/>
              </a:stretch>
            </p:blipFill>
            <p:spPr bwMode="auto">
              <a:xfrm>
                <a:off x="3472" y="3230"/>
                <a:ext cx="17"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6" name="Picture 138"/>
              <p:cNvPicPr>
                <a:picLocks noChangeAspect="1" noChangeArrowheads="1"/>
              </p:cNvPicPr>
              <p:nvPr/>
            </p:nvPicPr>
            <p:blipFill>
              <a:blip r:embed="rId129">
                <a:extLst>
                  <a:ext uri="{28A0092B-C50C-407E-A947-70E740481C1C}">
                    <a14:useLocalDpi xmlns:a14="http://schemas.microsoft.com/office/drawing/2010/main" val="0"/>
                  </a:ext>
                </a:extLst>
              </a:blip>
              <a:srcRect/>
              <a:stretch>
                <a:fillRect/>
              </a:stretch>
            </p:blipFill>
            <p:spPr bwMode="auto">
              <a:xfrm>
                <a:off x="3491" y="3125"/>
                <a:ext cx="17"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7" name="Picture 139"/>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3511" y="3270"/>
                <a:ext cx="1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8" name="Picture 140"/>
              <p:cNvPicPr>
                <a:picLocks noChangeAspect="1" noChangeArrowheads="1"/>
              </p:cNvPicPr>
              <p:nvPr/>
            </p:nvPicPr>
            <p:blipFill>
              <a:blip r:embed="rId131">
                <a:extLst>
                  <a:ext uri="{28A0092B-C50C-407E-A947-70E740481C1C}">
                    <a14:useLocalDpi xmlns:a14="http://schemas.microsoft.com/office/drawing/2010/main" val="0"/>
                  </a:ext>
                </a:extLst>
              </a:blip>
              <a:srcRect/>
              <a:stretch>
                <a:fillRect/>
              </a:stretch>
            </p:blipFill>
            <p:spPr bwMode="auto">
              <a:xfrm>
                <a:off x="3531" y="3196"/>
                <a:ext cx="1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09" name="Picture 141"/>
              <p:cNvPicPr>
                <a:picLocks noChangeAspect="1" noChangeArrowheads="1"/>
              </p:cNvPicPr>
              <p:nvPr/>
            </p:nvPicPr>
            <p:blipFill>
              <a:blip r:embed="rId132">
                <a:extLst>
                  <a:ext uri="{28A0092B-C50C-407E-A947-70E740481C1C}">
                    <a14:useLocalDpi xmlns:a14="http://schemas.microsoft.com/office/drawing/2010/main" val="0"/>
                  </a:ext>
                </a:extLst>
              </a:blip>
              <a:srcRect/>
              <a:stretch>
                <a:fillRect/>
              </a:stretch>
            </p:blipFill>
            <p:spPr bwMode="auto">
              <a:xfrm>
                <a:off x="3551" y="3356"/>
                <a:ext cx="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0" name="Picture 142"/>
              <p:cNvPicPr>
                <a:picLocks noChangeAspect="1" noChangeArrowheads="1"/>
              </p:cNvPicPr>
              <p:nvPr/>
            </p:nvPicPr>
            <p:blipFill>
              <a:blip r:embed="rId133">
                <a:extLst>
                  <a:ext uri="{28A0092B-C50C-407E-A947-70E740481C1C}">
                    <a14:useLocalDpi xmlns:a14="http://schemas.microsoft.com/office/drawing/2010/main" val="0"/>
                  </a:ext>
                </a:extLst>
              </a:blip>
              <a:srcRect/>
              <a:stretch>
                <a:fillRect/>
              </a:stretch>
            </p:blipFill>
            <p:spPr bwMode="auto">
              <a:xfrm>
                <a:off x="3571" y="3267"/>
                <a:ext cx="17"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1" name="Picture 143"/>
              <p:cNvPicPr>
                <a:picLocks noChangeAspect="1" noChangeArrowheads="1"/>
              </p:cNvPicPr>
              <p:nvPr/>
            </p:nvPicPr>
            <p:blipFill>
              <a:blip r:embed="rId134">
                <a:extLst>
                  <a:ext uri="{28A0092B-C50C-407E-A947-70E740481C1C}">
                    <a14:useLocalDpi xmlns:a14="http://schemas.microsoft.com/office/drawing/2010/main" val="0"/>
                  </a:ext>
                </a:extLst>
              </a:blip>
              <a:srcRect/>
              <a:stretch>
                <a:fillRect/>
              </a:stretch>
            </p:blipFill>
            <p:spPr bwMode="auto">
              <a:xfrm>
                <a:off x="3591" y="3421"/>
                <a:ext cx="17"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2" name="Picture 144"/>
              <p:cNvPicPr>
                <a:picLocks noChangeAspect="1" noChangeArrowheads="1"/>
              </p:cNvPicPr>
              <p:nvPr/>
            </p:nvPicPr>
            <p:blipFill>
              <a:blip r:embed="rId135">
                <a:extLst>
                  <a:ext uri="{28A0092B-C50C-407E-A947-70E740481C1C}">
                    <a14:useLocalDpi xmlns:a14="http://schemas.microsoft.com/office/drawing/2010/main" val="0"/>
                  </a:ext>
                </a:extLst>
              </a:blip>
              <a:srcRect/>
              <a:stretch>
                <a:fillRect/>
              </a:stretch>
            </p:blipFill>
            <p:spPr bwMode="auto">
              <a:xfrm>
                <a:off x="3610" y="3572"/>
                <a:ext cx="17" cy="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3" name="Picture 145"/>
              <p:cNvPicPr>
                <a:picLocks noChangeAspect="1" noChangeArrowheads="1"/>
              </p:cNvPicPr>
              <p:nvPr/>
            </p:nvPicPr>
            <p:blipFill>
              <a:blip r:embed="rId136">
                <a:extLst>
                  <a:ext uri="{28A0092B-C50C-407E-A947-70E740481C1C}">
                    <a14:useLocalDpi xmlns:a14="http://schemas.microsoft.com/office/drawing/2010/main" val="0"/>
                  </a:ext>
                </a:extLst>
              </a:blip>
              <a:srcRect/>
              <a:stretch>
                <a:fillRect/>
              </a:stretch>
            </p:blipFill>
            <p:spPr bwMode="auto">
              <a:xfrm>
                <a:off x="3630" y="3378"/>
                <a:ext cx="1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4" name="Picture 146"/>
              <p:cNvPicPr>
                <a:picLocks noChangeAspect="1" noChangeArrowheads="1"/>
              </p:cNvPicPr>
              <p:nvPr/>
            </p:nvPicPr>
            <p:blipFill>
              <a:blip r:embed="rId137">
                <a:extLst>
                  <a:ext uri="{28A0092B-C50C-407E-A947-70E740481C1C}">
                    <a14:useLocalDpi xmlns:a14="http://schemas.microsoft.com/office/drawing/2010/main" val="0"/>
                  </a:ext>
                </a:extLst>
              </a:blip>
              <a:srcRect/>
              <a:stretch>
                <a:fillRect/>
              </a:stretch>
            </p:blipFill>
            <p:spPr bwMode="auto">
              <a:xfrm>
                <a:off x="3650" y="3085"/>
                <a:ext cx="17"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5" name="Picture 147"/>
              <p:cNvPicPr>
                <a:picLocks noChangeAspect="1" noChangeArrowheads="1"/>
              </p:cNvPicPr>
              <p:nvPr/>
            </p:nvPicPr>
            <p:blipFill>
              <a:blip r:embed="rId138">
                <a:extLst>
                  <a:ext uri="{28A0092B-C50C-407E-A947-70E740481C1C}">
                    <a14:useLocalDpi xmlns:a14="http://schemas.microsoft.com/office/drawing/2010/main" val="0"/>
                  </a:ext>
                </a:extLst>
              </a:blip>
              <a:srcRect/>
              <a:stretch>
                <a:fillRect/>
              </a:stretch>
            </p:blipFill>
            <p:spPr bwMode="auto">
              <a:xfrm>
                <a:off x="3670" y="3310"/>
                <a:ext cx="18"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6" name="Picture 148"/>
              <p:cNvPicPr>
                <a:picLocks noChangeAspect="1" noChangeArrowheads="1"/>
              </p:cNvPicPr>
              <p:nvPr/>
            </p:nvPicPr>
            <p:blipFill>
              <a:blip r:embed="rId139">
                <a:extLst>
                  <a:ext uri="{28A0092B-C50C-407E-A947-70E740481C1C}">
                    <a14:useLocalDpi xmlns:a14="http://schemas.microsoft.com/office/drawing/2010/main" val="0"/>
                  </a:ext>
                </a:extLst>
              </a:blip>
              <a:srcRect/>
              <a:stretch>
                <a:fillRect/>
              </a:stretch>
            </p:blipFill>
            <p:spPr bwMode="auto">
              <a:xfrm>
                <a:off x="3690" y="3441"/>
                <a:ext cx="1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7" name="Picture 149"/>
              <p:cNvPicPr>
                <a:picLocks noChangeAspect="1" noChangeArrowheads="1"/>
              </p:cNvPicPr>
              <p:nvPr/>
            </p:nvPicPr>
            <p:blipFill>
              <a:blip r:embed="rId119">
                <a:extLst>
                  <a:ext uri="{28A0092B-C50C-407E-A947-70E740481C1C}">
                    <a14:useLocalDpi xmlns:a14="http://schemas.microsoft.com/office/drawing/2010/main" val="0"/>
                  </a:ext>
                </a:extLst>
              </a:blip>
              <a:srcRect/>
              <a:stretch>
                <a:fillRect/>
              </a:stretch>
            </p:blipFill>
            <p:spPr bwMode="auto">
              <a:xfrm>
                <a:off x="3710" y="2966"/>
                <a:ext cx="18"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8" name="Picture 150"/>
              <p:cNvPicPr>
                <a:picLocks noChangeAspect="1" noChangeArrowheads="1"/>
              </p:cNvPicPr>
              <p:nvPr/>
            </p:nvPicPr>
            <p:blipFill>
              <a:blip r:embed="rId140">
                <a:extLst>
                  <a:ext uri="{28A0092B-C50C-407E-A947-70E740481C1C}">
                    <a14:useLocalDpi xmlns:a14="http://schemas.microsoft.com/office/drawing/2010/main" val="0"/>
                  </a:ext>
                </a:extLst>
              </a:blip>
              <a:srcRect/>
              <a:stretch>
                <a:fillRect/>
              </a:stretch>
            </p:blipFill>
            <p:spPr bwMode="auto">
              <a:xfrm>
                <a:off x="3730" y="3080"/>
                <a:ext cx="17"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19" name="Picture 151"/>
              <p:cNvPicPr>
                <a:picLocks noChangeAspect="1" noChangeArrowheads="1"/>
              </p:cNvPicPr>
              <p:nvPr/>
            </p:nvPicPr>
            <p:blipFill>
              <a:blip r:embed="rId141">
                <a:extLst>
                  <a:ext uri="{28A0092B-C50C-407E-A947-70E740481C1C}">
                    <a14:useLocalDpi xmlns:a14="http://schemas.microsoft.com/office/drawing/2010/main" val="0"/>
                  </a:ext>
                </a:extLst>
              </a:blip>
              <a:srcRect/>
              <a:stretch>
                <a:fillRect/>
              </a:stretch>
            </p:blipFill>
            <p:spPr bwMode="auto">
              <a:xfrm>
                <a:off x="3750" y="3219"/>
                <a:ext cx="17"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0" name="Picture 152"/>
              <p:cNvPicPr>
                <a:picLocks noChangeAspect="1" noChangeArrowheads="1"/>
              </p:cNvPicPr>
              <p:nvPr/>
            </p:nvPicPr>
            <p:blipFill>
              <a:blip r:embed="rId142">
                <a:extLst>
                  <a:ext uri="{28A0092B-C50C-407E-A947-70E740481C1C}">
                    <a14:useLocalDpi xmlns:a14="http://schemas.microsoft.com/office/drawing/2010/main" val="0"/>
                  </a:ext>
                </a:extLst>
              </a:blip>
              <a:srcRect/>
              <a:stretch>
                <a:fillRect/>
              </a:stretch>
            </p:blipFill>
            <p:spPr bwMode="auto">
              <a:xfrm>
                <a:off x="3770" y="3373"/>
                <a:ext cx="1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1" name="Picture 153"/>
              <p:cNvPicPr>
                <a:picLocks noChangeAspect="1" noChangeArrowheads="1"/>
              </p:cNvPicPr>
              <p:nvPr/>
            </p:nvPicPr>
            <p:blipFill>
              <a:blip r:embed="rId143">
                <a:extLst>
                  <a:ext uri="{28A0092B-C50C-407E-A947-70E740481C1C}">
                    <a14:useLocalDpi xmlns:a14="http://schemas.microsoft.com/office/drawing/2010/main" val="0"/>
                  </a:ext>
                </a:extLst>
              </a:blip>
              <a:srcRect/>
              <a:stretch>
                <a:fillRect/>
              </a:stretch>
            </p:blipFill>
            <p:spPr bwMode="auto">
              <a:xfrm>
                <a:off x="3790" y="3509"/>
                <a:ext cx="1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2" name="Picture 154"/>
              <p:cNvPicPr>
                <a:picLocks noChangeAspect="1" noChangeArrowheads="1"/>
              </p:cNvPicPr>
              <p:nvPr/>
            </p:nvPicPr>
            <p:blipFill>
              <a:blip r:embed="rId144">
                <a:extLst>
                  <a:ext uri="{28A0092B-C50C-407E-A947-70E740481C1C}">
                    <a14:useLocalDpi xmlns:a14="http://schemas.microsoft.com/office/drawing/2010/main" val="0"/>
                  </a:ext>
                </a:extLst>
              </a:blip>
              <a:srcRect/>
              <a:stretch>
                <a:fillRect/>
              </a:stretch>
            </p:blipFill>
            <p:spPr bwMode="auto">
              <a:xfrm>
                <a:off x="3810" y="3333"/>
                <a:ext cx="17"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3" name="Picture 1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29" y="3000"/>
                <a:ext cx="17" cy="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4" name="Picture 156"/>
              <p:cNvPicPr>
                <a:picLocks noChangeAspect="1" noChangeArrowheads="1"/>
              </p:cNvPicPr>
              <p:nvPr/>
            </p:nvPicPr>
            <p:blipFill>
              <a:blip r:embed="rId145">
                <a:extLst>
                  <a:ext uri="{28A0092B-C50C-407E-A947-70E740481C1C}">
                    <a14:useLocalDpi xmlns:a14="http://schemas.microsoft.com/office/drawing/2010/main" val="0"/>
                  </a:ext>
                </a:extLst>
              </a:blip>
              <a:srcRect/>
              <a:stretch>
                <a:fillRect/>
              </a:stretch>
            </p:blipFill>
            <p:spPr bwMode="auto">
              <a:xfrm>
                <a:off x="3849" y="3284"/>
                <a:ext cx="17"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5" name="Picture 157"/>
              <p:cNvPicPr>
                <a:picLocks noChangeAspect="1" noChangeArrowheads="1"/>
              </p:cNvPicPr>
              <p:nvPr/>
            </p:nvPicPr>
            <p:blipFill>
              <a:blip r:embed="rId146">
                <a:extLst>
                  <a:ext uri="{28A0092B-C50C-407E-A947-70E740481C1C}">
                    <a14:useLocalDpi xmlns:a14="http://schemas.microsoft.com/office/drawing/2010/main" val="0"/>
                  </a:ext>
                </a:extLst>
              </a:blip>
              <a:srcRect/>
              <a:stretch>
                <a:fillRect/>
              </a:stretch>
            </p:blipFill>
            <p:spPr bwMode="auto">
              <a:xfrm>
                <a:off x="3869" y="3156"/>
                <a:ext cx="17" cy="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6" name="Picture 158"/>
              <p:cNvPicPr>
                <a:picLocks noChangeAspect="1" noChangeArrowheads="1"/>
              </p:cNvPicPr>
              <p:nvPr/>
            </p:nvPicPr>
            <p:blipFill>
              <a:blip r:embed="rId147">
                <a:extLst>
                  <a:ext uri="{28A0092B-C50C-407E-A947-70E740481C1C}">
                    <a14:useLocalDpi xmlns:a14="http://schemas.microsoft.com/office/drawing/2010/main" val="0"/>
                  </a:ext>
                </a:extLst>
              </a:blip>
              <a:srcRect/>
              <a:stretch>
                <a:fillRect/>
              </a:stretch>
            </p:blipFill>
            <p:spPr bwMode="auto">
              <a:xfrm>
                <a:off x="3889" y="3253"/>
                <a:ext cx="17"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7" name="Picture 159"/>
              <p:cNvPicPr>
                <a:picLocks noChangeAspect="1" noChangeArrowheads="1"/>
              </p:cNvPicPr>
              <p:nvPr/>
            </p:nvPicPr>
            <p:blipFill>
              <a:blip r:embed="rId148">
                <a:extLst>
                  <a:ext uri="{28A0092B-C50C-407E-A947-70E740481C1C}">
                    <a14:useLocalDpi xmlns:a14="http://schemas.microsoft.com/office/drawing/2010/main" val="0"/>
                  </a:ext>
                </a:extLst>
              </a:blip>
              <a:srcRect/>
              <a:stretch>
                <a:fillRect/>
              </a:stretch>
            </p:blipFill>
            <p:spPr bwMode="auto">
              <a:xfrm>
                <a:off x="3909" y="3384"/>
                <a:ext cx="17"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8" name="Picture 160"/>
              <p:cNvPicPr>
                <a:picLocks noChangeAspect="1" noChangeArrowheads="1"/>
              </p:cNvPicPr>
              <p:nvPr/>
            </p:nvPicPr>
            <p:blipFill>
              <a:blip r:embed="rId149">
                <a:extLst>
                  <a:ext uri="{28A0092B-C50C-407E-A947-70E740481C1C}">
                    <a14:useLocalDpi xmlns:a14="http://schemas.microsoft.com/office/drawing/2010/main" val="0"/>
                  </a:ext>
                </a:extLst>
              </a:blip>
              <a:srcRect/>
              <a:stretch>
                <a:fillRect/>
              </a:stretch>
            </p:blipFill>
            <p:spPr bwMode="auto">
              <a:xfrm>
                <a:off x="3929" y="3512"/>
                <a:ext cx="17"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9" name="Picture 161"/>
              <p:cNvPicPr>
                <a:picLocks noChangeAspect="1" noChangeArrowheads="1"/>
              </p:cNvPicPr>
              <p:nvPr/>
            </p:nvPicPr>
            <p:blipFill>
              <a:blip r:embed="rId150">
                <a:extLst>
                  <a:ext uri="{28A0092B-C50C-407E-A947-70E740481C1C}">
                    <a14:useLocalDpi xmlns:a14="http://schemas.microsoft.com/office/drawing/2010/main" val="0"/>
                  </a:ext>
                </a:extLst>
              </a:blip>
              <a:srcRect/>
              <a:stretch>
                <a:fillRect/>
              </a:stretch>
            </p:blipFill>
            <p:spPr bwMode="auto">
              <a:xfrm>
                <a:off x="3948" y="3475"/>
                <a:ext cx="17"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0" name="Picture 162"/>
              <p:cNvPicPr>
                <a:picLocks noChangeAspect="1" noChangeArrowheads="1"/>
              </p:cNvPicPr>
              <p:nvPr/>
            </p:nvPicPr>
            <p:blipFill>
              <a:blip r:embed="rId151">
                <a:extLst>
                  <a:ext uri="{28A0092B-C50C-407E-A947-70E740481C1C}">
                    <a14:useLocalDpi xmlns:a14="http://schemas.microsoft.com/office/drawing/2010/main" val="0"/>
                  </a:ext>
                </a:extLst>
              </a:blip>
              <a:srcRect/>
              <a:stretch>
                <a:fillRect/>
              </a:stretch>
            </p:blipFill>
            <p:spPr bwMode="auto">
              <a:xfrm>
                <a:off x="3968" y="3302"/>
                <a:ext cx="17"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1" name="Picture 163"/>
              <p:cNvPicPr>
                <a:picLocks noChangeAspect="1" noChangeArrowheads="1"/>
              </p:cNvPicPr>
              <p:nvPr/>
            </p:nvPicPr>
            <p:blipFill>
              <a:blip r:embed="rId152">
                <a:extLst>
                  <a:ext uri="{28A0092B-C50C-407E-A947-70E740481C1C}">
                    <a14:useLocalDpi xmlns:a14="http://schemas.microsoft.com/office/drawing/2010/main" val="0"/>
                  </a:ext>
                </a:extLst>
              </a:blip>
              <a:srcRect/>
              <a:stretch>
                <a:fillRect/>
              </a:stretch>
            </p:blipFill>
            <p:spPr bwMode="auto">
              <a:xfrm>
                <a:off x="3988" y="3071"/>
                <a:ext cx="17"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2" name="Picture 164"/>
              <p:cNvPicPr>
                <a:picLocks noChangeAspect="1" noChangeArrowheads="1"/>
              </p:cNvPicPr>
              <p:nvPr/>
            </p:nvPicPr>
            <p:blipFill>
              <a:blip r:embed="rId153">
                <a:extLst>
                  <a:ext uri="{28A0092B-C50C-407E-A947-70E740481C1C}">
                    <a14:useLocalDpi xmlns:a14="http://schemas.microsoft.com/office/drawing/2010/main" val="0"/>
                  </a:ext>
                </a:extLst>
              </a:blip>
              <a:srcRect/>
              <a:stretch>
                <a:fillRect/>
              </a:stretch>
            </p:blipFill>
            <p:spPr bwMode="auto">
              <a:xfrm>
                <a:off x="4008" y="3165"/>
                <a:ext cx="17"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3" name="Picture 165"/>
              <p:cNvPicPr>
                <a:picLocks noChangeAspect="1" noChangeArrowheads="1"/>
              </p:cNvPicPr>
              <p:nvPr/>
            </p:nvPicPr>
            <p:blipFill>
              <a:blip r:embed="rId154">
                <a:extLst>
                  <a:ext uri="{28A0092B-C50C-407E-A947-70E740481C1C}">
                    <a14:useLocalDpi xmlns:a14="http://schemas.microsoft.com/office/drawing/2010/main" val="0"/>
                  </a:ext>
                </a:extLst>
              </a:blip>
              <a:srcRect/>
              <a:stretch>
                <a:fillRect/>
              </a:stretch>
            </p:blipFill>
            <p:spPr bwMode="auto">
              <a:xfrm>
                <a:off x="4028" y="3236"/>
                <a:ext cx="1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4" name="Picture 166"/>
              <p:cNvPicPr>
                <a:picLocks noChangeAspect="1" noChangeArrowheads="1"/>
              </p:cNvPicPr>
              <p:nvPr/>
            </p:nvPicPr>
            <p:blipFill>
              <a:blip r:embed="rId155">
                <a:extLst>
                  <a:ext uri="{28A0092B-C50C-407E-A947-70E740481C1C}">
                    <a14:useLocalDpi xmlns:a14="http://schemas.microsoft.com/office/drawing/2010/main" val="0"/>
                  </a:ext>
                </a:extLst>
              </a:blip>
              <a:srcRect/>
              <a:stretch>
                <a:fillRect/>
              </a:stretch>
            </p:blipFill>
            <p:spPr bwMode="auto">
              <a:xfrm>
                <a:off x="4048" y="3321"/>
                <a:ext cx="18"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5" name="Picture 167"/>
              <p:cNvPicPr>
                <a:picLocks noChangeAspect="1" noChangeArrowheads="1"/>
              </p:cNvPicPr>
              <p:nvPr/>
            </p:nvPicPr>
            <p:blipFill>
              <a:blip r:embed="rId156">
                <a:extLst>
                  <a:ext uri="{28A0092B-C50C-407E-A947-70E740481C1C}">
                    <a14:useLocalDpi xmlns:a14="http://schemas.microsoft.com/office/drawing/2010/main" val="0"/>
                  </a:ext>
                </a:extLst>
              </a:blip>
              <a:srcRect/>
              <a:stretch>
                <a:fillRect/>
              </a:stretch>
            </p:blipFill>
            <p:spPr bwMode="auto">
              <a:xfrm>
                <a:off x="4067" y="3407"/>
                <a:ext cx="18"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6" name="Picture 168"/>
              <p:cNvPicPr>
                <a:picLocks noChangeAspect="1" noChangeArrowheads="1"/>
              </p:cNvPicPr>
              <p:nvPr/>
            </p:nvPicPr>
            <p:blipFill>
              <a:blip r:embed="rId157">
                <a:extLst>
                  <a:ext uri="{28A0092B-C50C-407E-A947-70E740481C1C}">
                    <a14:useLocalDpi xmlns:a14="http://schemas.microsoft.com/office/drawing/2010/main" val="0"/>
                  </a:ext>
                </a:extLst>
              </a:blip>
              <a:srcRect/>
              <a:stretch>
                <a:fillRect/>
              </a:stretch>
            </p:blipFill>
            <p:spPr bwMode="auto">
              <a:xfrm>
                <a:off x="4088" y="3193"/>
                <a:ext cx="17"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7" name="Picture 169"/>
              <p:cNvPicPr>
                <a:picLocks noChangeAspect="1" noChangeArrowheads="1"/>
              </p:cNvPicPr>
              <p:nvPr/>
            </p:nvPicPr>
            <p:blipFill>
              <a:blip r:embed="rId158">
                <a:extLst>
                  <a:ext uri="{28A0092B-C50C-407E-A947-70E740481C1C}">
                    <a14:useLocalDpi xmlns:a14="http://schemas.microsoft.com/office/drawing/2010/main" val="0"/>
                  </a:ext>
                </a:extLst>
              </a:blip>
              <a:srcRect/>
              <a:stretch>
                <a:fillRect/>
              </a:stretch>
            </p:blipFill>
            <p:spPr bwMode="auto">
              <a:xfrm>
                <a:off x="4108" y="2974"/>
                <a:ext cx="17" cy="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8" name="Picture 170"/>
              <p:cNvPicPr>
                <a:picLocks noChangeAspect="1" noChangeArrowheads="1"/>
              </p:cNvPicPr>
              <p:nvPr/>
            </p:nvPicPr>
            <p:blipFill>
              <a:blip r:embed="rId159">
                <a:extLst>
                  <a:ext uri="{28A0092B-C50C-407E-A947-70E740481C1C}">
                    <a14:useLocalDpi xmlns:a14="http://schemas.microsoft.com/office/drawing/2010/main" val="0"/>
                  </a:ext>
                </a:extLst>
              </a:blip>
              <a:srcRect/>
              <a:stretch>
                <a:fillRect/>
              </a:stretch>
            </p:blipFill>
            <p:spPr bwMode="auto">
              <a:xfrm>
                <a:off x="4128" y="2957"/>
                <a:ext cx="17"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39" name="Picture 171"/>
              <p:cNvPicPr>
                <a:picLocks noChangeAspect="1" noChangeArrowheads="1"/>
              </p:cNvPicPr>
              <p:nvPr/>
            </p:nvPicPr>
            <p:blipFill>
              <a:blip r:embed="rId160">
                <a:extLst>
                  <a:ext uri="{28A0092B-C50C-407E-A947-70E740481C1C}">
                    <a14:useLocalDpi xmlns:a14="http://schemas.microsoft.com/office/drawing/2010/main" val="0"/>
                  </a:ext>
                </a:extLst>
              </a:blip>
              <a:srcRect/>
              <a:stretch>
                <a:fillRect/>
              </a:stretch>
            </p:blipFill>
            <p:spPr bwMode="auto">
              <a:xfrm>
                <a:off x="4148" y="3054"/>
                <a:ext cx="17"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0" name="Picture 172"/>
              <p:cNvPicPr>
                <a:picLocks noChangeAspect="1" noChangeArrowheads="1"/>
              </p:cNvPicPr>
              <p:nvPr/>
            </p:nvPicPr>
            <p:blipFill>
              <a:blip r:embed="rId161">
                <a:extLst>
                  <a:ext uri="{28A0092B-C50C-407E-A947-70E740481C1C}">
                    <a14:useLocalDpi xmlns:a14="http://schemas.microsoft.com/office/drawing/2010/main" val="0"/>
                  </a:ext>
                </a:extLst>
              </a:blip>
              <a:srcRect/>
              <a:stretch>
                <a:fillRect/>
              </a:stretch>
            </p:blipFill>
            <p:spPr bwMode="auto">
              <a:xfrm>
                <a:off x="4168" y="3139"/>
                <a:ext cx="17"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1" name="Picture 173"/>
              <p:cNvPicPr>
                <a:picLocks noChangeAspect="1" noChangeArrowheads="1"/>
              </p:cNvPicPr>
              <p:nvPr/>
            </p:nvPicPr>
            <p:blipFill>
              <a:blip r:embed="rId157">
                <a:extLst>
                  <a:ext uri="{28A0092B-C50C-407E-A947-70E740481C1C}">
                    <a14:useLocalDpi xmlns:a14="http://schemas.microsoft.com/office/drawing/2010/main" val="0"/>
                  </a:ext>
                </a:extLst>
              </a:blip>
              <a:srcRect/>
              <a:stretch>
                <a:fillRect/>
              </a:stretch>
            </p:blipFill>
            <p:spPr bwMode="auto">
              <a:xfrm>
                <a:off x="4187" y="3193"/>
                <a:ext cx="17"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2" name="Picture 174"/>
              <p:cNvPicPr>
                <a:picLocks noChangeAspect="1" noChangeArrowheads="1"/>
              </p:cNvPicPr>
              <p:nvPr/>
            </p:nvPicPr>
            <p:blipFill>
              <a:blip r:embed="rId162">
                <a:extLst>
                  <a:ext uri="{28A0092B-C50C-407E-A947-70E740481C1C}">
                    <a14:useLocalDpi xmlns:a14="http://schemas.microsoft.com/office/drawing/2010/main" val="0"/>
                  </a:ext>
                </a:extLst>
              </a:blip>
              <a:srcRect/>
              <a:stretch>
                <a:fillRect/>
              </a:stretch>
            </p:blipFill>
            <p:spPr bwMode="auto">
              <a:xfrm>
                <a:off x="4207" y="3395"/>
                <a:ext cx="17"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3" name="Picture 175"/>
              <p:cNvPicPr>
                <a:picLocks noChangeAspect="1" noChangeArrowheads="1"/>
              </p:cNvPicPr>
              <p:nvPr/>
            </p:nvPicPr>
            <p:blipFill>
              <a:blip r:embed="rId145">
                <a:extLst>
                  <a:ext uri="{28A0092B-C50C-407E-A947-70E740481C1C}">
                    <a14:useLocalDpi xmlns:a14="http://schemas.microsoft.com/office/drawing/2010/main" val="0"/>
                  </a:ext>
                </a:extLst>
              </a:blip>
              <a:srcRect/>
              <a:stretch>
                <a:fillRect/>
              </a:stretch>
            </p:blipFill>
            <p:spPr bwMode="auto">
              <a:xfrm>
                <a:off x="4227" y="3284"/>
                <a:ext cx="17"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4" name="Picture 176"/>
              <p:cNvPicPr>
                <a:picLocks noChangeAspect="1" noChangeArrowheads="1"/>
              </p:cNvPicPr>
              <p:nvPr/>
            </p:nvPicPr>
            <p:blipFill>
              <a:blip r:embed="rId163">
                <a:extLst>
                  <a:ext uri="{28A0092B-C50C-407E-A947-70E740481C1C}">
                    <a14:useLocalDpi xmlns:a14="http://schemas.microsoft.com/office/drawing/2010/main" val="0"/>
                  </a:ext>
                </a:extLst>
              </a:blip>
              <a:srcRect/>
              <a:stretch>
                <a:fillRect/>
              </a:stretch>
            </p:blipFill>
            <p:spPr bwMode="auto">
              <a:xfrm>
                <a:off x="4247" y="3048"/>
                <a:ext cx="17"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5" name="Picture 177"/>
              <p:cNvPicPr>
                <a:picLocks noChangeAspect="1" noChangeArrowheads="1"/>
              </p:cNvPicPr>
              <p:nvPr/>
            </p:nvPicPr>
            <p:blipFill>
              <a:blip r:embed="rId164">
                <a:extLst>
                  <a:ext uri="{28A0092B-C50C-407E-A947-70E740481C1C}">
                    <a14:useLocalDpi xmlns:a14="http://schemas.microsoft.com/office/drawing/2010/main" val="0"/>
                  </a:ext>
                </a:extLst>
              </a:blip>
              <a:srcRect/>
              <a:stretch>
                <a:fillRect/>
              </a:stretch>
            </p:blipFill>
            <p:spPr bwMode="auto">
              <a:xfrm>
                <a:off x="4267" y="3134"/>
                <a:ext cx="17" cy="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6" name="Picture 178"/>
              <p:cNvPicPr>
                <a:picLocks noChangeAspect="1" noChangeArrowheads="1"/>
              </p:cNvPicPr>
              <p:nvPr/>
            </p:nvPicPr>
            <p:blipFill>
              <a:blip r:embed="rId165">
                <a:extLst>
                  <a:ext uri="{28A0092B-C50C-407E-A947-70E740481C1C}">
                    <a14:useLocalDpi xmlns:a14="http://schemas.microsoft.com/office/drawing/2010/main" val="0"/>
                  </a:ext>
                </a:extLst>
              </a:blip>
              <a:srcRect/>
              <a:stretch>
                <a:fillRect/>
              </a:stretch>
            </p:blipFill>
            <p:spPr bwMode="auto">
              <a:xfrm>
                <a:off x="4286" y="3219"/>
                <a:ext cx="17"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7" name="Picture 179"/>
              <p:cNvPicPr>
                <a:picLocks noChangeAspect="1" noChangeArrowheads="1"/>
              </p:cNvPicPr>
              <p:nvPr/>
            </p:nvPicPr>
            <p:blipFill>
              <a:blip r:embed="rId166">
                <a:extLst>
                  <a:ext uri="{28A0092B-C50C-407E-A947-70E740481C1C}">
                    <a14:useLocalDpi xmlns:a14="http://schemas.microsoft.com/office/drawing/2010/main" val="0"/>
                  </a:ext>
                </a:extLst>
              </a:blip>
              <a:srcRect/>
              <a:stretch>
                <a:fillRect/>
              </a:stretch>
            </p:blipFill>
            <p:spPr bwMode="auto">
              <a:xfrm>
                <a:off x="4306" y="3356"/>
                <a:ext cx="17"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8" name="Picture 180"/>
              <p:cNvPicPr>
                <a:picLocks noChangeAspect="1" noChangeArrowheads="1"/>
              </p:cNvPicPr>
              <p:nvPr/>
            </p:nvPicPr>
            <p:blipFill>
              <a:blip r:embed="rId167">
                <a:extLst>
                  <a:ext uri="{28A0092B-C50C-407E-A947-70E740481C1C}">
                    <a14:useLocalDpi xmlns:a14="http://schemas.microsoft.com/office/drawing/2010/main" val="0"/>
                  </a:ext>
                </a:extLst>
              </a:blip>
              <a:srcRect/>
              <a:stretch>
                <a:fillRect/>
              </a:stretch>
            </p:blipFill>
            <p:spPr bwMode="auto">
              <a:xfrm>
                <a:off x="4326" y="3211"/>
                <a:ext cx="17"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49" name="Picture 181"/>
              <p:cNvPicPr>
                <a:picLocks noChangeAspect="1" noChangeArrowheads="1"/>
              </p:cNvPicPr>
              <p:nvPr/>
            </p:nvPicPr>
            <p:blipFill>
              <a:blip r:embed="rId168">
                <a:extLst>
                  <a:ext uri="{28A0092B-C50C-407E-A947-70E740481C1C}">
                    <a14:useLocalDpi xmlns:a14="http://schemas.microsoft.com/office/drawing/2010/main" val="0"/>
                  </a:ext>
                </a:extLst>
              </a:blip>
              <a:srcRect/>
              <a:stretch>
                <a:fillRect/>
              </a:stretch>
            </p:blipFill>
            <p:spPr bwMode="auto">
              <a:xfrm>
                <a:off x="4346" y="3458"/>
                <a:ext cx="1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0" name="Picture 182"/>
              <p:cNvPicPr>
                <a:picLocks noChangeAspect="1" noChangeArrowheads="1"/>
              </p:cNvPicPr>
              <p:nvPr/>
            </p:nvPicPr>
            <p:blipFill>
              <a:blip r:embed="rId169">
                <a:extLst>
                  <a:ext uri="{28A0092B-C50C-407E-A947-70E740481C1C}">
                    <a14:useLocalDpi xmlns:a14="http://schemas.microsoft.com/office/drawing/2010/main" val="0"/>
                  </a:ext>
                </a:extLst>
              </a:blip>
              <a:srcRect/>
              <a:stretch>
                <a:fillRect/>
              </a:stretch>
            </p:blipFill>
            <p:spPr bwMode="auto">
              <a:xfrm>
                <a:off x="4366" y="3344"/>
                <a:ext cx="1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1" name="Picture 183"/>
              <p:cNvPicPr>
                <a:picLocks noChangeAspect="1" noChangeArrowheads="1"/>
              </p:cNvPicPr>
              <p:nvPr/>
            </p:nvPicPr>
            <p:blipFill>
              <a:blip r:embed="rId154">
                <a:extLst>
                  <a:ext uri="{28A0092B-C50C-407E-A947-70E740481C1C}">
                    <a14:useLocalDpi xmlns:a14="http://schemas.microsoft.com/office/drawing/2010/main" val="0"/>
                  </a:ext>
                </a:extLst>
              </a:blip>
              <a:srcRect/>
              <a:stretch>
                <a:fillRect/>
              </a:stretch>
            </p:blipFill>
            <p:spPr bwMode="auto">
              <a:xfrm>
                <a:off x="4386" y="3236"/>
                <a:ext cx="1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2" name="Picture 184"/>
              <p:cNvPicPr>
                <a:picLocks noChangeAspect="1" noChangeArrowheads="1"/>
              </p:cNvPicPr>
              <p:nvPr/>
            </p:nvPicPr>
            <p:blipFill>
              <a:blip r:embed="rId170">
                <a:extLst>
                  <a:ext uri="{28A0092B-C50C-407E-A947-70E740481C1C}">
                    <a14:useLocalDpi xmlns:a14="http://schemas.microsoft.com/office/drawing/2010/main" val="0"/>
                  </a:ext>
                </a:extLst>
              </a:blip>
              <a:srcRect/>
              <a:stretch>
                <a:fillRect/>
              </a:stretch>
            </p:blipFill>
            <p:spPr bwMode="auto">
              <a:xfrm>
                <a:off x="4405" y="3478"/>
                <a:ext cx="1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3" name="Picture 185"/>
              <p:cNvPicPr>
                <a:picLocks noChangeAspect="1" noChangeArrowheads="1"/>
              </p:cNvPicPr>
              <p:nvPr/>
            </p:nvPicPr>
            <p:blipFill>
              <a:blip r:embed="rId171">
                <a:extLst>
                  <a:ext uri="{28A0092B-C50C-407E-A947-70E740481C1C}">
                    <a14:useLocalDpi xmlns:a14="http://schemas.microsoft.com/office/drawing/2010/main" val="0"/>
                  </a:ext>
                </a:extLst>
              </a:blip>
              <a:srcRect/>
              <a:stretch>
                <a:fillRect/>
              </a:stretch>
            </p:blipFill>
            <p:spPr bwMode="auto">
              <a:xfrm>
                <a:off x="4425" y="3148"/>
                <a:ext cx="18"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4" name="Picture 186"/>
              <p:cNvPicPr>
                <a:picLocks noChangeAspect="1" noChangeArrowheads="1"/>
              </p:cNvPicPr>
              <p:nvPr/>
            </p:nvPicPr>
            <p:blipFill>
              <a:blip r:embed="rId172">
                <a:extLst>
                  <a:ext uri="{28A0092B-C50C-407E-A947-70E740481C1C}">
                    <a14:useLocalDpi xmlns:a14="http://schemas.microsoft.com/office/drawing/2010/main" val="0"/>
                  </a:ext>
                </a:extLst>
              </a:blip>
              <a:srcRect/>
              <a:stretch>
                <a:fillRect/>
              </a:stretch>
            </p:blipFill>
            <p:spPr bwMode="auto">
              <a:xfrm>
                <a:off x="4446" y="3304"/>
                <a:ext cx="1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5" name="Picture 187"/>
              <p:cNvPicPr>
                <a:picLocks noChangeAspect="1" noChangeArrowheads="1"/>
              </p:cNvPicPr>
              <p:nvPr/>
            </p:nvPicPr>
            <p:blipFill>
              <a:blip r:embed="rId173">
                <a:extLst>
                  <a:ext uri="{28A0092B-C50C-407E-A947-70E740481C1C}">
                    <a14:useLocalDpi xmlns:a14="http://schemas.microsoft.com/office/drawing/2010/main" val="0"/>
                  </a:ext>
                </a:extLst>
              </a:blip>
              <a:srcRect/>
              <a:stretch>
                <a:fillRect/>
              </a:stretch>
            </p:blipFill>
            <p:spPr bwMode="auto">
              <a:xfrm>
                <a:off x="4466" y="3108"/>
                <a:ext cx="17"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6" name="Picture 188"/>
              <p:cNvPicPr>
                <a:picLocks noChangeAspect="1" noChangeArrowheads="1"/>
              </p:cNvPicPr>
              <p:nvPr/>
            </p:nvPicPr>
            <p:blipFill>
              <a:blip r:embed="rId174">
                <a:extLst>
                  <a:ext uri="{28A0092B-C50C-407E-A947-70E740481C1C}">
                    <a14:useLocalDpi xmlns:a14="http://schemas.microsoft.com/office/drawing/2010/main" val="0"/>
                  </a:ext>
                </a:extLst>
              </a:blip>
              <a:srcRect/>
              <a:stretch>
                <a:fillRect/>
              </a:stretch>
            </p:blipFill>
            <p:spPr bwMode="auto">
              <a:xfrm>
                <a:off x="4486" y="3176"/>
                <a:ext cx="17"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7" name="Picture 189"/>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4506" y="3270"/>
                <a:ext cx="17"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8" name="Picture 190"/>
              <p:cNvPicPr>
                <a:picLocks noChangeAspect="1" noChangeArrowheads="1"/>
              </p:cNvPicPr>
              <p:nvPr/>
            </p:nvPicPr>
            <p:blipFill>
              <a:blip r:embed="rId136">
                <a:extLst>
                  <a:ext uri="{28A0092B-C50C-407E-A947-70E740481C1C}">
                    <a14:useLocalDpi xmlns:a14="http://schemas.microsoft.com/office/drawing/2010/main" val="0"/>
                  </a:ext>
                </a:extLst>
              </a:blip>
              <a:srcRect/>
              <a:stretch>
                <a:fillRect/>
              </a:stretch>
            </p:blipFill>
            <p:spPr bwMode="auto">
              <a:xfrm>
                <a:off x="4525" y="3378"/>
                <a:ext cx="1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9" name="Picture 191"/>
              <p:cNvPicPr>
                <a:picLocks noChangeAspect="1" noChangeArrowheads="1"/>
              </p:cNvPicPr>
              <p:nvPr/>
            </p:nvPicPr>
            <p:blipFill>
              <a:blip r:embed="rId175">
                <a:extLst>
                  <a:ext uri="{28A0092B-C50C-407E-A947-70E740481C1C}">
                    <a14:useLocalDpi xmlns:a14="http://schemas.microsoft.com/office/drawing/2010/main" val="0"/>
                  </a:ext>
                </a:extLst>
              </a:blip>
              <a:srcRect/>
              <a:stretch>
                <a:fillRect/>
              </a:stretch>
            </p:blipFill>
            <p:spPr bwMode="auto">
              <a:xfrm>
                <a:off x="4545" y="3444"/>
                <a:ext cx="1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0" name="Picture 192"/>
              <p:cNvPicPr>
                <a:picLocks noChangeAspect="1" noChangeArrowheads="1"/>
              </p:cNvPicPr>
              <p:nvPr/>
            </p:nvPicPr>
            <p:blipFill>
              <a:blip r:embed="rId176">
                <a:extLst>
                  <a:ext uri="{28A0092B-C50C-407E-A947-70E740481C1C}">
                    <a14:useLocalDpi xmlns:a14="http://schemas.microsoft.com/office/drawing/2010/main" val="0"/>
                  </a:ext>
                </a:extLst>
              </a:blip>
              <a:srcRect/>
              <a:stretch>
                <a:fillRect/>
              </a:stretch>
            </p:blipFill>
            <p:spPr bwMode="auto">
              <a:xfrm>
                <a:off x="4565" y="3492"/>
                <a:ext cx="17"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1" name="Picture 193"/>
              <p:cNvPicPr>
                <a:picLocks noChangeAspect="1" noChangeArrowheads="1"/>
              </p:cNvPicPr>
              <p:nvPr/>
            </p:nvPicPr>
            <p:blipFill>
              <a:blip r:embed="rId177">
                <a:extLst>
                  <a:ext uri="{28A0092B-C50C-407E-A947-70E740481C1C}">
                    <a14:useLocalDpi xmlns:a14="http://schemas.microsoft.com/office/drawing/2010/main" val="0"/>
                  </a:ext>
                </a:extLst>
              </a:blip>
              <a:srcRect/>
              <a:stretch>
                <a:fillRect/>
              </a:stretch>
            </p:blipFill>
            <p:spPr bwMode="auto">
              <a:xfrm>
                <a:off x="4585" y="3521"/>
                <a:ext cx="17"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2" name="Picture 194"/>
              <p:cNvPicPr>
                <a:picLocks noChangeAspect="1" noChangeArrowheads="1"/>
              </p:cNvPicPr>
              <p:nvPr/>
            </p:nvPicPr>
            <p:blipFill>
              <a:blip r:embed="rId178">
                <a:extLst>
                  <a:ext uri="{28A0092B-C50C-407E-A947-70E740481C1C}">
                    <a14:useLocalDpi xmlns:a14="http://schemas.microsoft.com/office/drawing/2010/main" val="0"/>
                  </a:ext>
                </a:extLst>
              </a:blip>
              <a:srcRect/>
              <a:stretch>
                <a:fillRect/>
              </a:stretch>
            </p:blipFill>
            <p:spPr bwMode="auto">
              <a:xfrm>
                <a:off x="4605" y="3458"/>
                <a:ext cx="17"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3" name="Picture 195"/>
              <p:cNvPicPr>
                <a:picLocks noChangeAspect="1" noChangeArrowheads="1"/>
              </p:cNvPicPr>
              <p:nvPr/>
            </p:nvPicPr>
            <p:blipFill>
              <a:blip r:embed="rId179">
                <a:extLst>
                  <a:ext uri="{28A0092B-C50C-407E-A947-70E740481C1C}">
                    <a14:useLocalDpi xmlns:a14="http://schemas.microsoft.com/office/drawing/2010/main" val="0"/>
                  </a:ext>
                </a:extLst>
              </a:blip>
              <a:srcRect/>
              <a:stretch>
                <a:fillRect/>
              </a:stretch>
            </p:blipFill>
            <p:spPr bwMode="auto">
              <a:xfrm>
                <a:off x="4625" y="3393"/>
                <a:ext cx="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4" name="Picture 196"/>
              <p:cNvPicPr>
                <a:picLocks noChangeAspect="1" noChangeArrowheads="1"/>
              </p:cNvPicPr>
              <p:nvPr/>
            </p:nvPicPr>
            <p:blipFill>
              <a:blip r:embed="rId180">
                <a:extLst>
                  <a:ext uri="{28A0092B-C50C-407E-A947-70E740481C1C}">
                    <a14:useLocalDpi xmlns:a14="http://schemas.microsoft.com/office/drawing/2010/main" val="0"/>
                  </a:ext>
                </a:extLst>
              </a:blip>
              <a:srcRect/>
              <a:stretch>
                <a:fillRect/>
              </a:stretch>
            </p:blipFill>
            <p:spPr bwMode="auto">
              <a:xfrm>
                <a:off x="4644" y="3347"/>
                <a:ext cx="1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5" name="Picture 197"/>
              <p:cNvPicPr>
                <a:picLocks noChangeAspect="1" noChangeArrowheads="1"/>
              </p:cNvPicPr>
              <p:nvPr/>
            </p:nvPicPr>
            <p:blipFill>
              <a:blip r:embed="rId181">
                <a:extLst>
                  <a:ext uri="{28A0092B-C50C-407E-A947-70E740481C1C}">
                    <a14:useLocalDpi xmlns:a14="http://schemas.microsoft.com/office/drawing/2010/main" val="0"/>
                  </a:ext>
                </a:extLst>
              </a:blip>
              <a:srcRect/>
              <a:stretch>
                <a:fillRect/>
              </a:stretch>
            </p:blipFill>
            <p:spPr bwMode="auto">
              <a:xfrm>
                <a:off x="4664" y="3489"/>
                <a:ext cx="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6" name="Picture 198"/>
              <p:cNvPicPr>
                <a:picLocks noChangeAspect="1" noChangeArrowheads="1"/>
              </p:cNvPicPr>
              <p:nvPr/>
            </p:nvPicPr>
            <p:blipFill>
              <a:blip r:embed="rId182">
                <a:extLst>
                  <a:ext uri="{28A0092B-C50C-407E-A947-70E740481C1C}">
                    <a14:useLocalDpi xmlns:a14="http://schemas.microsoft.com/office/drawing/2010/main" val="0"/>
                  </a:ext>
                </a:extLst>
              </a:blip>
              <a:srcRect/>
              <a:stretch>
                <a:fillRect/>
              </a:stretch>
            </p:blipFill>
            <p:spPr bwMode="auto">
              <a:xfrm>
                <a:off x="4684" y="3538"/>
                <a:ext cx="17"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7" name="Picture 199"/>
              <p:cNvPicPr>
                <a:picLocks noChangeAspect="1" noChangeArrowheads="1"/>
              </p:cNvPicPr>
              <p:nvPr/>
            </p:nvPicPr>
            <p:blipFill>
              <a:blip r:embed="rId183">
                <a:extLst>
                  <a:ext uri="{28A0092B-C50C-407E-A947-70E740481C1C}">
                    <a14:useLocalDpi xmlns:a14="http://schemas.microsoft.com/office/drawing/2010/main" val="0"/>
                  </a:ext>
                </a:extLst>
              </a:blip>
              <a:srcRect/>
              <a:stretch>
                <a:fillRect/>
              </a:stretch>
            </p:blipFill>
            <p:spPr bwMode="auto">
              <a:xfrm>
                <a:off x="4704" y="3583"/>
                <a:ext cx="17"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8" name="Picture 200"/>
              <p:cNvPicPr>
                <a:picLocks noChangeAspect="1" noChangeArrowheads="1"/>
              </p:cNvPicPr>
              <p:nvPr/>
            </p:nvPicPr>
            <p:blipFill>
              <a:blip r:embed="rId184">
                <a:extLst>
                  <a:ext uri="{28A0092B-C50C-407E-A947-70E740481C1C}">
                    <a14:useLocalDpi xmlns:a14="http://schemas.microsoft.com/office/drawing/2010/main" val="0"/>
                  </a:ext>
                </a:extLst>
              </a:blip>
              <a:srcRect/>
              <a:stretch>
                <a:fillRect/>
              </a:stretch>
            </p:blipFill>
            <p:spPr bwMode="auto">
              <a:xfrm>
                <a:off x="4724" y="3589"/>
                <a:ext cx="17"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9" name="Picture 201"/>
              <p:cNvPicPr>
                <a:picLocks noChangeAspect="1" noChangeArrowheads="1"/>
              </p:cNvPicPr>
              <p:nvPr/>
            </p:nvPicPr>
            <p:blipFill>
              <a:blip r:embed="rId183">
                <a:extLst>
                  <a:ext uri="{28A0092B-C50C-407E-A947-70E740481C1C}">
                    <a14:useLocalDpi xmlns:a14="http://schemas.microsoft.com/office/drawing/2010/main" val="0"/>
                  </a:ext>
                </a:extLst>
              </a:blip>
              <a:srcRect/>
              <a:stretch>
                <a:fillRect/>
              </a:stretch>
            </p:blipFill>
            <p:spPr bwMode="auto">
              <a:xfrm>
                <a:off x="4743" y="3583"/>
                <a:ext cx="18" cy="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0" name="Picture 202"/>
              <p:cNvPicPr>
                <a:picLocks noChangeAspect="1" noChangeArrowheads="1"/>
              </p:cNvPicPr>
              <p:nvPr/>
            </p:nvPicPr>
            <p:blipFill>
              <a:blip r:embed="rId185">
                <a:extLst>
                  <a:ext uri="{28A0092B-C50C-407E-A947-70E740481C1C}">
                    <a14:useLocalDpi xmlns:a14="http://schemas.microsoft.com/office/drawing/2010/main" val="0"/>
                  </a:ext>
                </a:extLst>
              </a:blip>
              <a:srcRect/>
              <a:stretch>
                <a:fillRect/>
              </a:stretch>
            </p:blipFill>
            <p:spPr bwMode="auto">
              <a:xfrm>
                <a:off x="4763" y="3558"/>
                <a:ext cx="18" cy="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1" name="Picture 203"/>
              <p:cNvPicPr>
                <a:picLocks noChangeAspect="1" noChangeArrowheads="1"/>
              </p:cNvPicPr>
              <p:nvPr/>
            </p:nvPicPr>
            <p:blipFill>
              <a:blip r:embed="rId186">
                <a:extLst>
                  <a:ext uri="{28A0092B-C50C-407E-A947-70E740481C1C}">
                    <a14:useLocalDpi xmlns:a14="http://schemas.microsoft.com/office/drawing/2010/main" val="0"/>
                  </a:ext>
                </a:extLst>
              </a:blip>
              <a:srcRect/>
              <a:stretch>
                <a:fillRect/>
              </a:stretch>
            </p:blipFill>
            <p:spPr bwMode="auto">
              <a:xfrm>
                <a:off x="4783" y="3543"/>
                <a:ext cx="1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2" name="Picture 204"/>
              <p:cNvPicPr>
                <a:picLocks noChangeAspect="1" noChangeArrowheads="1"/>
              </p:cNvPicPr>
              <p:nvPr/>
            </p:nvPicPr>
            <p:blipFill>
              <a:blip r:embed="rId187">
                <a:extLst>
                  <a:ext uri="{28A0092B-C50C-407E-A947-70E740481C1C}">
                    <a14:useLocalDpi xmlns:a14="http://schemas.microsoft.com/office/drawing/2010/main" val="0"/>
                  </a:ext>
                </a:extLst>
              </a:blip>
              <a:srcRect/>
              <a:stretch>
                <a:fillRect/>
              </a:stretch>
            </p:blipFill>
            <p:spPr bwMode="auto">
              <a:xfrm>
                <a:off x="4804" y="3501"/>
                <a:ext cx="1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374" name="Picture 206"/>
            <p:cNvPicPr>
              <a:picLocks noChangeAspect="1" noChangeArrowheads="1"/>
            </p:cNvPicPr>
            <p:nvPr/>
          </p:nvPicPr>
          <p:blipFill>
            <a:blip r:embed="rId188">
              <a:extLst>
                <a:ext uri="{28A0092B-C50C-407E-A947-70E740481C1C}">
                  <a14:useLocalDpi xmlns:a14="http://schemas.microsoft.com/office/drawing/2010/main" val="0"/>
                </a:ext>
              </a:extLst>
            </a:blip>
            <a:srcRect/>
            <a:stretch>
              <a:fillRect/>
            </a:stretch>
          </p:blipFill>
          <p:spPr bwMode="auto">
            <a:xfrm>
              <a:off x="7658100" y="5191125"/>
              <a:ext cx="26987"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5" name="Picture 207"/>
            <p:cNvPicPr>
              <a:picLocks noChangeAspect="1" noChangeArrowheads="1"/>
            </p:cNvPicPr>
            <p:nvPr/>
          </p:nvPicPr>
          <p:blipFill>
            <a:blip r:embed="rId189">
              <a:extLst>
                <a:ext uri="{28A0092B-C50C-407E-A947-70E740481C1C}">
                  <a14:useLocalDpi xmlns:a14="http://schemas.microsoft.com/office/drawing/2010/main" val="0"/>
                </a:ext>
              </a:extLst>
            </a:blip>
            <a:srcRect/>
            <a:stretch>
              <a:fillRect/>
            </a:stretch>
          </p:blipFill>
          <p:spPr bwMode="auto">
            <a:xfrm>
              <a:off x="7689850" y="5281613"/>
              <a:ext cx="26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6" name="Picture 208"/>
            <p:cNvPicPr>
              <a:picLocks noChangeAspect="1" noChangeArrowheads="1"/>
            </p:cNvPicPr>
            <p:nvPr/>
          </p:nvPicPr>
          <p:blipFill>
            <a:blip r:embed="rId190">
              <a:extLst>
                <a:ext uri="{28A0092B-C50C-407E-A947-70E740481C1C}">
                  <a14:useLocalDpi xmlns:a14="http://schemas.microsoft.com/office/drawing/2010/main" val="0"/>
                </a:ext>
              </a:extLst>
            </a:blip>
            <a:srcRect/>
            <a:stretch>
              <a:fillRect/>
            </a:stretch>
          </p:blipFill>
          <p:spPr bwMode="auto">
            <a:xfrm>
              <a:off x="7720013" y="5413375"/>
              <a:ext cx="26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7" name="Picture 209"/>
            <p:cNvPicPr>
              <a:picLocks noChangeAspect="1" noChangeArrowheads="1"/>
            </p:cNvPicPr>
            <p:nvPr/>
          </p:nvPicPr>
          <p:blipFill>
            <a:blip r:embed="rId191">
              <a:extLst>
                <a:ext uri="{28A0092B-C50C-407E-A947-70E740481C1C}">
                  <a14:useLocalDpi xmlns:a14="http://schemas.microsoft.com/office/drawing/2010/main" val="0"/>
                </a:ext>
              </a:extLst>
            </a:blip>
            <a:srcRect/>
            <a:stretch>
              <a:fillRect/>
            </a:stretch>
          </p:blipFill>
          <p:spPr bwMode="auto">
            <a:xfrm>
              <a:off x="7751763" y="5565775"/>
              <a:ext cx="26987"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8" name="Picture 210"/>
            <p:cNvPicPr>
              <a:picLocks noChangeAspect="1" noChangeArrowheads="1"/>
            </p:cNvPicPr>
            <p:nvPr/>
          </p:nvPicPr>
          <p:blipFill>
            <a:blip r:embed="rId192">
              <a:extLst>
                <a:ext uri="{28A0092B-C50C-407E-A947-70E740481C1C}">
                  <a14:useLocalDpi xmlns:a14="http://schemas.microsoft.com/office/drawing/2010/main" val="0"/>
                </a:ext>
              </a:extLst>
            </a:blip>
            <a:srcRect/>
            <a:stretch>
              <a:fillRect/>
            </a:stretch>
          </p:blipFill>
          <p:spPr bwMode="auto">
            <a:xfrm>
              <a:off x="7783513" y="5538788"/>
              <a:ext cx="26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9" name="Picture 211"/>
            <p:cNvPicPr>
              <a:picLocks noChangeAspect="1" noChangeArrowheads="1"/>
            </p:cNvPicPr>
            <p:nvPr/>
          </p:nvPicPr>
          <p:blipFill>
            <a:blip r:embed="rId193">
              <a:extLst>
                <a:ext uri="{28A0092B-C50C-407E-A947-70E740481C1C}">
                  <a14:useLocalDpi xmlns:a14="http://schemas.microsoft.com/office/drawing/2010/main" val="0"/>
                </a:ext>
              </a:extLst>
            </a:blip>
            <a:srcRect/>
            <a:stretch>
              <a:fillRect/>
            </a:stretch>
          </p:blipFill>
          <p:spPr bwMode="auto">
            <a:xfrm>
              <a:off x="7815263" y="5457825"/>
              <a:ext cx="26987"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0" name="Picture 212"/>
            <p:cNvPicPr>
              <a:picLocks noChangeAspect="1" noChangeArrowheads="1"/>
            </p:cNvPicPr>
            <p:nvPr/>
          </p:nvPicPr>
          <p:blipFill>
            <a:blip r:embed="rId194">
              <a:extLst>
                <a:ext uri="{28A0092B-C50C-407E-A947-70E740481C1C}">
                  <a14:useLocalDpi xmlns:a14="http://schemas.microsoft.com/office/drawing/2010/main" val="0"/>
                </a:ext>
              </a:extLst>
            </a:blip>
            <a:srcRect/>
            <a:stretch>
              <a:fillRect/>
            </a:stretch>
          </p:blipFill>
          <p:spPr bwMode="auto">
            <a:xfrm>
              <a:off x="7847013" y="5268913"/>
              <a:ext cx="26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1" name="Picture 213"/>
            <p:cNvPicPr>
              <a:picLocks noChangeAspect="1" noChangeArrowheads="1"/>
            </p:cNvPicPr>
            <p:nvPr/>
          </p:nvPicPr>
          <p:blipFill>
            <a:blip r:embed="rId195">
              <a:extLst>
                <a:ext uri="{28A0092B-C50C-407E-A947-70E740481C1C}">
                  <a14:useLocalDpi xmlns:a14="http://schemas.microsoft.com/office/drawing/2010/main" val="0"/>
                </a:ext>
              </a:extLst>
            </a:blip>
            <a:srcRect/>
            <a:stretch>
              <a:fillRect/>
            </a:stretch>
          </p:blipFill>
          <p:spPr bwMode="auto">
            <a:xfrm>
              <a:off x="7878763" y="5151438"/>
              <a:ext cx="26987"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2" name="Picture 214"/>
            <p:cNvPicPr>
              <a:picLocks noChangeAspect="1" noChangeArrowheads="1"/>
            </p:cNvPicPr>
            <p:nvPr/>
          </p:nvPicPr>
          <p:blipFill>
            <a:blip r:embed="rId196">
              <a:extLst>
                <a:ext uri="{28A0092B-C50C-407E-A947-70E740481C1C}">
                  <a14:useLocalDpi xmlns:a14="http://schemas.microsoft.com/office/drawing/2010/main" val="0"/>
                </a:ext>
              </a:extLst>
            </a:blip>
            <a:srcRect/>
            <a:stretch>
              <a:fillRect/>
            </a:stretch>
          </p:blipFill>
          <p:spPr bwMode="auto">
            <a:xfrm>
              <a:off x="7908925" y="5019675"/>
              <a:ext cx="26987"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3" name="Picture 215"/>
            <p:cNvPicPr>
              <a:picLocks noChangeAspect="1" noChangeArrowheads="1"/>
            </p:cNvPicPr>
            <p:nvPr/>
          </p:nvPicPr>
          <p:blipFill>
            <a:blip r:embed="rId197">
              <a:extLst>
                <a:ext uri="{28A0092B-C50C-407E-A947-70E740481C1C}">
                  <a14:useLocalDpi xmlns:a14="http://schemas.microsoft.com/office/drawing/2010/main" val="0"/>
                </a:ext>
              </a:extLst>
            </a:blip>
            <a:srcRect/>
            <a:stretch>
              <a:fillRect/>
            </a:stretch>
          </p:blipFill>
          <p:spPr bwMode="auto">
            <a:xfrm>
              <a:off x="7940675" y="5286375"/>
              <a:ext cx="26987"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4" name="Picture 216"/>
            <p:cNvPicPr>
              <a:picLocks noChangeAspect="1" noChangeArrowheads="1"/>
            </p:cNvPicPr>
            <p:nvPr/>
          </p:nvPicPr>
          <p:blipFill>
            <a:blip r:embed="rId198">
              <a:extLst>
                <a:ext uri="{28A0092B-C50C-407E-A947-70E740481C1C}">
                  <a14:useLocalDpi xmlns:a14="http://schemas.microsoft.com/office/drawing/2010/main" val="0"/>
                </a:ext>
              </a:extLst>
            </a:blip>
            <a:srcRect/>
            <a:stretch>
              <a:fillRect/>
            </a:stretch>
          </p:blipFill>
          <p:spPr bwMode="auto">
            <a:xfrm>
              <a:off x="7972425" y="5340350"/>
              <a:ext cx="269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5" name="Picture 217"/>
            <p:cNvPicPr>
              <a:picLocks noChangeAspect="1" noChangeArrowheads="1"/>
            </p:cNvPicPr>
            <p:nvPr/>
          </p:nvPicPr>
          <p:blipFill>
            <a:blip r:embed="rId199">
              <a:extLst>
                <a:ext uri="{28A0092B-C50C-407E-A947-70E740481C1C}">
                  <a14:useLocalDpi xmlns:a14="http://schemas.microsoft.com/office/drawing/2010/main" val="0"/>
                </a:ext>
              </a:extLst>
            </a:blip>
            <a:srcRect/>
            <a:stretch>
              <a:fillRect/>
            </a:stretch>
          </p:blipFill>
          <p:spPr bwMode="auto">
            <a:xfrm>
              <a:off x="8004175" y="5386388"/>
              <a:ext cx="26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6" name="Picture 218"/>
            <p:cNvPicPr>
              <a:picLocks noChangeAspect="1" noChangeArrowheads="1"/>
            </p:cNvPicPr>
            <p:nvPr/>
          </p:nvPicPr>
          <p:blipFill>
            <a:blip r:embed="rId200">
              <a:extLst>
                <a:ext uri="{28A0092B-C50C-407E-A947-70E740481C1C}">
                  <a14:useLocalDpi xmlns:a14="http://schemas.microsoft.com/office/drawing/2010/main" val="0"/>
                </a:ext>
              </a:extLst>
            </a:blip>
            <a:srcRect/>
            <a:stretch>
              <a:fillRect/>
            </a:stretch>
          </p:blipFill>
          <p:spPr bwMode="auto">
            <a:xfrm>
              <a:off x="8035925" y="5499100"/>
              <a:ext cx="26987"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7" name="Picture 219"/>
            <p:cNvPicPr>
              <a:picLocks noChangeAspect="1" noChangeArrowheads="1"/>
            </p:cNvPicPr>
            <p:nvPr/>
          </p:nvPicPr>
          <p:blipFill>
            <a:blip r:embed="rId201">
              <a:extLst>
                <a:ext uri="{28A0092B-C50C-407E-A947-70E740481C1C}">
                  <a14:useLocalDpi xmlns:a14="http://schemas.microsoft.com/office/drawing/2010/main" val="0"/>
                </a:ext>
              </a:extLst>
            </a:blip>
            <a:srcRect/>
            <a:stretch>
              <a:fillRect/>
            </a:stretch>
          </p:blipFill>
          <p:spPr bwMode="auto">
            <a:xfrm>
              <a:off x="8067675" y="5448300"/>
              <a:ext cx="269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8" name="Picture 220"/>
            <p:cNvPicPr>
              <a:picLocks noChangeAspect="1" noChangeArrowheads="1"/>
            </p:cNvPicPr>
            <p:nvPr/>
          </p:nvPicPr>
          <p:blipFill>
            <a:blip r:embed="rId202">
              <a:extLst>
                <a:ext uri="{28A0092B-C50C-407E-A947-70E740481C1C}">
                  <a14:useLocalDpi xmlns:a14="http://schemas.microsoft.com/office/drawing/2010/main" val="0"/>
                </a:ext>
              </a:extLst>
            </a:blip>
            <a:srcRect/>
            <a:stretch>
              <a:fillRect/>
            </a:stretch>
          </p:blipFill>
          <p:spPr bwMode="auto">
            <a:xfrm>
              <a:off x="8097838" y="5354638"/>
              <a:ext cx="28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9" name="Picture 221"/>
            <p:cNvPicPr>
              <a:picLocks noChangeAspect="1" noChangeArrowheads="1"/>
            </p:cNvPicPr>
            <p:nvPr/>
          </p:nvPicPr>
          <p:blipFill>
            <a:blip r:embed="rId203">
              <a:extLst>
                <a:ext uri="{28A0092B-C50C-407E-A947-70E740481C1C}">
                  <a14:useLocalDpi xmlns:a14="http://schemas.microsoft.com/office/drawing/2010/main" val="0"/>
                </a:ext>
              </a:extLst>
            </a:blip>
            <a:srcRect/>
            <a:stretch>
              <a:fillRect/>
            </a:stretch>
          </p:blipFill>
          <p:spPr bwMode="auto">
            <a:xfrm>
              <a:off x="8129588" y="5232400"/>
              <a:ext cx="2857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0" name="Picture 222"/>
            <p:cNvPicPr>
              <a:picLocks noChangeAspect="1" noChangeArrowheads="1"/>
            </p:cNvPicPr>
            <p:nvPr/>
          </p:nvPicPr>
          <p:blipFill>
            <a:blip r:embed="rId154">
              <a:extLst>
                <a:ext uri="{28A0092B-C50C-407E-A947-70E740481C1C}">
                  <a14:useLocalDpi xmlns:a14="http://schemas.microsoft.com/office/drawing/2010/main" val="0"/>
                </a:ext>
              </a:extLst>
            </a:blip>
            <a:srcRect/>
            <a:stretch>
              <a:fillRect/>
            </a:stretch>
          </p:blipFill>
          <p:spPr bwMode="auto">
            <a:xfrm>
              <a:off x="8161338" y="5137150"/>
              <a:ext cx="28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1" name="Picture 223"/>
            <p:cNvPicPr>
              <a:picLocks noChangeAspect="1" noChangeArrowheads="1"/>
            </p:cNvPicPr>
            <p:nvPr/>
          </p:nvPicPr>
          <p:blipFill>
            <a:blip r:embed="rId171">
              <a:extLst>
                <a:ext uri="{28A0092B-C50C-407E-A947-70E740481C1C}">
                  <a14:useLocalDpi xmlns:a14="http://schemas.microsoft.com/office/drawing/2010/main" val="0"/>
                </a:ext>
              </a:extLst>
            </a:blip>
            <a:srcRect/>
            <a:stretch>
              <a:fillRect/>
            </a:stretch>
          </p:blipFill>
          <p:spPr bwMode="auto">
            <a:xfrm>
              <a:off x="8193088" y="4997450"/>
              <a:ext cx="285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2" name="Picture 224"/>
            <p:cNvPicPr>
              <a:picLocks noChangeAspect="1" noChangeArrowheads="1"/>
            </p:cNvPicPr>
            <p:nvPr/>
          </p:nvPicPr>
          <p:blipFill>
            <a:blip r:embed="rId173">
              <a:extLst>
                <a:ext uri="{28A0092B-C50C-407E-A947-70E740481C1C}">
                  <a14:useLocalDpi xmlns:a14="http://schemas.microsoft.com/office/drawing/2010/main" val="0"/>
                </a:ext>
              </a:extLst>
            </a:blip>
            <a:srcRect/>
            <a:stretch>
              <a:fillRect/>
            </a:stretch>
          </p:blipFill>
          <p:spPr bwMode="auto">
            <a:xfrm>
              <a:off x="8226425" y="4933950"/>
              <a:ext cx="26987"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3" name="Picture 225"/>
            <p:cNvPicPr>
              <a:picLocks noChangeAspect="1" noChangeArrowheads="1"/>
            </p:cNvPicPr>
            <p:nvPr/>
          </p:nvPicPr>
          <p:blipFill>
            <a:blip r:embed="rId153">
              <a:extLst>
                <a:ext uri="{28A0092B-C50C-407E-A947-70E740481C1C}">
                  <a14:useLocalDpi xmlns:a14="http://schemas.microsoft.com/office/drawing/2010/main" val="0"/>
                </a:ext>
              </a:extLst>
            </a:blip>
            <a:srcRect/>
            <a:stretch>
              <a:fillRect/>
            </a:stretch>
          </p:blipFill>
          <p:spPr bwMode="auto">
            <a:xfrm>
              <a:off x="8258175" y="5024438"/>
              <a:ext cx="26987"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4" name="Picture 226"/>
            <p:cNvPicPr>
              <a:picLocks noChangeAspect="1" noChangeArrowheads="1"/>
            </p:cNvPicPr>
            <p:nvPr/>
          </p:nvPicPr>
          <p:blipFill>
            <a:blip r:embed="rId204">
              <a:extLst>
                <a:ext uri="{28A0092B-C50C-407E-A947-70E740481C1C}">
                  <a14:useLocalDpi xmlns:a14="http://schemas.microsoft.com/office/drawing/2010/main" val="0"/>
                </a:ext>
              </a:extLst>
            </a:blip>
            <a:srcRect/>
            <a:stretch>
              <a:fillRect/>
            </a:stretch>
          </p:blipFill>
          <p:spPr bwMode="auto">
            <a:xfrm>
              <a:off x="8288338" y="4906963"/>
              <a:ext cx="26987"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5" name="Picture 227"/>
            <p:cNvPicPr>
              <a:picLocks noChangeAspect="1" noChangeArrowheads="1"/>
            </p:cNvPicPr>
            <p:nvPr/>
          </p:nvPicPr>
          <p:blipFill>
            <a:blip r:embed="rId205">
              <a:extLst>
                <a:ext uri="{28A0092B-C50C-407E-A947-70E740481C1C}">
                  <a14:useLocalDpi xmlns:a14="http://schemas.microsoft.com/office/drawing/2010/main" val="0"/>
                </a:ext>
              </a:extLst>
            </a:blip>
            <a:srcRect/>
            <a:stretch>
              <a:fillRect/>
            </a:stretch>
          </p:blipFill>
          <p:spPr bwMode="auto">
            <a:xfrm>
              <a:off x="8320088" y="4803775"/>
              <a:ext cx="26987"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6" name="Picture 228"/>
            <p:cNvPicPr>
              <a:picLocks noChangeAspect="1" noChangeArrowheads="1"/>
            </p:cNvPicPr>
            <p:nvPr/>
          </p:nvPicPr>
          <p:blipFill>
            <a:blip r:embed="rId206">
              <a:extLst>
                <a:ext uri="{28A0092B-C50C-407E-A947-70E740481C1C}">
                  <a14:useLocalDpi xmlns:a14="http://schemas.microsoft.com/office/drawing/2010/main" val="0"/>
                </a:ext>
              </a:extLst>
            </a:blip>
            <a:srcRect/>
            <a:stretch>
              <a:fillRect/>
            </a:stretch>
          </p:blipFill>
          <p:spPr bwMode="auto">
            <a:xfrm>
              <a:off x="8351838" y="4852988"/>
              <a:ext cx="26987"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7" name="Picture 229"/>
            <p:cNvPicPr>
              <a:picLocks noChangeAspect="1" noChangeArrowheads="1"/>
            </p:cNvPicPr>
            <p:nvPr/>
          </p:nvPicPr>
          <p:blipFill>
            <a:blip r:embed="rId207">
              <a:extLst>
                <a:ext uri="{28A0092B-C50C-407E-A947-70E740481C1C}">
                  <a14:useLocalDpi xmlns:a14="http://schemas.microsoft.com/office/drawing/2010/main" val="0"/>
                </a:ext>
              </a:extLst>
            </a:blip>
            <a:srcRect/>
            <a:stretch>
              <a:fillRect/>
            </a:stretch>
          </p:blipFill>
          <p:spPr bwMode="auto">
            <a:xfrm>
              <a:off x="8383588" y="4762500"/>
              <a:ext cx="26987"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8" name="Picture 230"/>
            <p:cNvPicPr>
              <a:picLocks noChangeAspect="1" noChangeArrowheads="1"/>
            </p:cNvPicPr>
            <p:nvPr/>
          </p:nvPicPr>
          <p:blipFill>
            <a:blip r:embed="rId208">
              <a:extLst>
                <a:ext uri="{28A0092B-C50C-407E-A947-70E740481C1C}">
                  <a14:useLocalDpi xmlns:a14="http://schemas.microsoft.com/office/drawing/2010/main" val="0"/>
                </a:ext>
              </a:extLst>
            </a:blip>
            <a:srcRect/>
            <a:stretch>
              <a:fillRect/>
            </a:stretch>
          </p:blipFill>
          <p:spPr bwMode="auto">
            <a:xfrm>
              <a:off x="8415338" y="4929188"/>
              <a:ext cx="26987"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99" name="Picture 231"/>
            <p:cNvPicPr>
              <a:picLocks noChangeAspect="1" noChangeArrowheads="1"/>
            </p:cNvPicPr>
            <p:nvPr/>
          </p:nvPicPr>
          <p:blipFill>
            <a:blip r:embed="rId209">
              <a:extLst>
                <a:ext uri="{28A0092B-C50C-407E-A947-70E740481C1C}">
                  <a14:useLocalDpi xmlns:a14="http://schemas.microsoft.com/office/drawing/2010/main" val="0"/>
                </a:ext>
              </a:extLst>
            </a:blip>
            <a:srcRect/>
            <a:stretch>
              <a:fillRect/>
            </a:stretch>
          </p:blipFill>
          <p:spPr bwMode="auto">
            <a:xfrm>
              <a:off x="8445500" y="4762500"/>
              <a:ext cx="26987"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00" name="Picture 232"/>
            <p:cNvPicPr>
              <a:picLocks noChangeAspect="1" noChangeArrowheads="1"/>
            </p:cNvPicPr>
            <p:nvPr/>
          </p:nvPicPr>
          <p:blipFill>
            <a:blip r:embed="rId160">
              <a:extLst>
                <a:ext uri="{28A0092B-C50C-407E-A947-70E740481C1C}">
                  <a14:useLocalDpi xmlns:a14="http://schemas.microsoft.com/office/drawing/2010/main" val="0"/>
                </a:ext>
              </a:extLst>
            </a:blip>
            <a:srcRect/>
            <a:stretch>
              <a:fillRect/>
            </a:stretch>
          </p:blipFill>
          <p:spPr bwMode="auto">
            <a:xfrm>
              <a:off x="8477250" y="4848225"/>
              <a:ext cx="26987"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01" name="Picture 233"/>
            <p:cNvPicPr>
              <a:picLocks noChangeAspect="1" noChangeArrowheads="1"/>
            </p:cNvPicPr>
            <p:nvPr/>
          </p:nvPicPr>
          <p:blipFill>
            <a:blip r:embed="rId210">
              <a:extLst>
                <a:ext uri="{28A0092B-C50C-407E-A947-70E740481C1C}">
                  <a14:useLocalDpi xmlns:a14="http://schemas.microsoft.com/office/drawing/2010/main" val="0"/>
                </a:ext>
              </a:extLst>
            </a:blip>
            <a:srcRect/>
            <a:stretch>
              <a:fillRect/>
            </a:stretch>
          </p:blipFill>
          <p:spPr bwMode="auto">
            <a:xfrm>
              <a:off x="8509000" y="4906963"/>
              <a:ext cx="26987"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02" name="Picture 234"/>
            <p:cNvPicPr>
              <a:picLocks noChangeAspect="1" noChangeArrowheads="1"/>
            </p:cNvPicPr>
            <p:nvPr/>
          </p:nvPicPr>
          <p:blipFill>
            <a:blip r:embed="rId211">
              <a:extLst>
                <a:ext uri="{28A0092B-C50C-407E-A947-70E740481C1C}">
                  <a14:useLocalDpi xmlns:a14="http://schemas.microsoft.com/office/drawing/2010/main" val="0"/>
                </a:ext>
              </a:extLst>
            </a:blip>
            <a:srcRect/>
            <a:stretch>
              <a:fillRect/>
            </a:stretch>
          </p:blipFill>
          <p:spPr bwMode="auto">
            <a:xfrm>
              <a:off x="8540750" y="5029200"/>
              <a:ext cx="26987" cy="75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03" name="Picture 235"/>
            <p:cNvPicPr>
              <a:picLocks noChangeAspect="1" noChangeArrowheads="1"/>
            </p:cNvPicPr>
            <p:nvPr/>
          </p:nvPicPr>
          <p:blipFill>
            <a:blip r:embed="rId212">
              <a:extLst>
                <a:ext uri="{28A0092B-C50C-407E-A947-70E740481C1C}">
                  <a14:useLocalDpi xmlns:a14="http://schemas.microsoft.com/office/drawing/2010/main" val="0"/>
                </a:ext>
              </a:extLst>
            </a:blip>
            <a:srcRect/>
            <a:stretch>
              <a:fillRect/>
            </a:stretch>
          </p:blipFill>
          <p:spPr bwMode="auto">
            <a:xfrm>
              <a:off x="8572500" y="4948238"/>
              <a:ext cx="2698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37" name="直接连接符 236"/>
          <p:cNvCxnSpPr/>
          <p:nvPr/>
        </p:nvCxnSpPr>
        <p:spPr>
          <a:xfrm flipV="1">
            <a:off x="1080553" y="5810250"/>
            <a:ext cx="10016798" cy="262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29232"/>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如何量化</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57</a:t>
            </a:fld>
            <a:endParaRPr lang="zh-CN" altLang="en-US"/>
          </a:p>
        </p:txBody>
      </p:sp>
      <p:cxnSp>
        <p:nvCxnSpPr>
          <p:cNvPr id="5" name="直接连接符 4"/>
          <p:cNvCxnSpPr/>
          <p:nvPr/>
        </p:nvCxnSpPr>
        <p:spPr>
          <a:xfrm>
            <a:off x="1286194" y="3661586"/>
            <a:ext cx="8980615" cy="13835"/>
          </a:xfrm>
          <a:prstGeom prst="line">
            <a:avLst/>
          </a:prstGeom>
          <a:ln w="222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86194" y="1231900"/>
            <a:ext cx="0" cy="513715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1" name="任意多边形 10"/>
          <p:cNvSpPr/>
          <p:nvPr/>
        </p:nvSpPr>
        <p:spPr>
          <a:xfrm>
            <a:off x="1286193" y="1847550"/>
            <a:ext cx="5650074" cy="3203435"/>
          </a:xfrm>
          <a:custGeom>
            <a:avLst/>
            <a:gdLst>
              <a:gd name="connsiteX0" fmla="*/ 0 w 5489908"/>
              <a:gd name="connsiteY0" fmla="*/ 3163107 h 3163107"/>
              <a:gd name="connsiteX1" fmla="*/ 1184988 w 5489908"/>
              <a:gd name="connsiteY1" fmla="*/ 2808544 h 3163107"/>
              <a:gd name="connsiteX2" fmla="*/ 1978090 w 5489908"/>
              <a:gd name="connsiteY2" fmla="*/ 2155401 h 3163107"/>
              <a:gd name="connsiteX3" fmla="*/ 3312367 w 5489908"/>
              <a:gd name="connsiteY3" fmla="*/ 382585 h 3163107"/>
              <a:gd name="connsiteX4" fmla="*/ 3741575 w 5489908"/>
              <a:gd name="connsiteY4" fmla="*/ 93336 h 3163107"/>
              <a:gd name="connsiteX5" fmla="*/ 4432041 w 5489908"/>
              <a:gd name="connsiteY5" fmla="*/ 74674 h 3163107"/>
              <a:gd name="connsiteX6" fmla="*/ 5402424 w 5489908"/>
              <a:gd name="connsiteY6" fmla="*/ 1007736 h 3163107"/>
              <a:gd name="connsiteX7" fmla="*/ 5383763 w 5489908"/>
              <a:gd name="connsiteY7" fmla="*/ 1007736 h 3163107"/>
              <a:gd name="connsiteX0" fmla="*/ 0 w 5489908"/>
              <a:gd name="connsiteY0" fmla="*/ 3215698 h 3215698"/>
              <a:gd name="connsiteX1" fmla="*/ 1184988 w 5489908"/>
              <a:gd name="connsiteY1" fmla="*/ 2861135 h 3215698"/>
              <a:gd name="connsiteX2" fmla="*/ 1978090 w 5489908"/>
              <a:gd name="connsiteY2" fmla="*/ 2207992 h 3215698"/>
              <a:gd name="connsiteX3" fmla="*/ 3312367 w 5489908"/>
              <a:gd name="connsiteY3" fmla="*/ 435176 h 3215698"/>
              <a:gd name="connsiteX4" fmla="*/ 3693950 w 5489908"/>
              <a:gd name="connsiteY4" fmla="*/ 41152 h 3215698"/>
              <a:gd name="connsiteX5" fmla="*/ 4432041 w 5489908"/>
              <a:gd name="connsiteY5" fmla="*/ 127265 h 3215698"/>
              <a:gd name="connsiteX6" fmla="*/ 5402424 w 5489908"/>
              <a:gd name="connsiteY6" fmla="*/ 1060327 h 3215698"/>
              <a:gd name="connsiteX7" fmla="*/ 5383763 w 5489908"/>
              <a:gd name="connsiteY7" fmla="*/ 1060327 h 3215698"/>
              <a:gd name="connsiteX0" fmla="*/ 0 w 5489908"/>
              <a:gd name="connsiteY0" fmla="*/ 3244134 h 3244134"/>
              <a:gd name="connsiteX1" fmla="*/ 1184988 w 5489908"/>
              <a:gd name="connsiteY1" fmla="*/ 2889571 h 3244134"/>
              <a:gd name="connsiteX2" fmla="*/ 1978090 w 5489908"/>
              <a:gd name="connsiteY2" fmla="*/ 2236428 h 3244134"/>
              <a:gd name="connsiteX3" fmla="*/ 3312367 w 5489908"/>
              <a:gd name="connsiteY3" fmla="*/ 463612 h 3244134"/>
              <a:gd name="connsiteX4" fmla="*/ 3693950 w 5489908"/>
              <a:gd name="connsiteY4" fmla="*/ 69588 h 3244134"/>
              <a:gd name="connsiteX5" fmla="*/ 4432041 w 5489908"/>
              <a:gd name="connsiteY5" fmla="*/ 155701 h 3244134"/>
              <a:gd name="connsiteX6" fmla="*/ 5402424 w 5489908"/>
              <a:gd name="connsiteY6" fmla="*/ 1088763 h 3244134"/>
              <a:gd name="connsiteX7" fmla="*/ 5383763 w 5489908"/>
              <a:gd name="connsiteY7" fmla="*/ 1088763 h 3244134"/>
              <a:gd name="connsiteX0" fmla="*/ 0 w 5441460"/>
              <a:gd name="connsiteY0" fmla="*/ 3222134 h 3222134"/>
              <a:gd name="connsiteX1" fmla="*/ 1184988 w 5441460"/>
              <a:gd name="connsiteY1" fmla="*/ 2867571 h 3222134"/>
              <a:gd name="connsiteX2" fmla="*/ 1978090 w 5441460"/>
              <a:gd name="connsiteY2" fmla="*/ 2214428 h 3222134"/>
              <a:gd name="connsiteX3" fmla="*/ 3312367 w 5441460"/>
              <a:gd name="connsiteY3" fmla="*/ 441612 h 3222134"/>
              <a:gd name="connsiteX4" fmla="*/ 3693950 w 5441460"/>
              <a:gd name="connsiteY4" fmla="*/ 47588 h 3222134"/>
              <a:gd name="connsiteX5" fmla="*/ 4432041 w 5441460"/>
              <a:gd name="connsiteY5" fmla="*/ 133701 h 3222134"/>
              <a:gd name="connsiteX6" fmla="*/ 5143182 w 5441460"/>
              <a:gd name="connsiteY6" fmla="*/ 495249 h 3222134"/>
              <a:gd name="connsiteX7" fmla="*/ 5402424 w 5441460"/>
              <a:gd name="connsiteY7" fmla="*/ 1066763 h 3222134"/>
              <a:gd name="connsiteX8" fmla="*/ 5383763 w 5441460"/>
              <a:gd name="connsiteY8" fmla="*/ 1066763 h 3222134"/>
              <a:gd name="connsiteX0" fmla="*/ 0 w 5441460"/>
              <a:gd name="connsiteY0" fmla="*/ 3222134 h 3222134"/>
              <a:gd name="connsiteX1" fmla="*/ 1184988 w 5441460"/>
              <a:gd name="connsiteY1" fmla="*/ 2867571 h 3222134"/>
              <a:gd name="connsiteX2" fmla="*/ 1978090 w 5441460"/>
              <a:gd name="connsiteY2" fmla="*/ 2214428 h 3222134"/>
              <a:gd name="connsiteX3" fmla="*/ 3312367 w 5441460"/>
              <a:gd name="connsiteY3" fmla="*/ 441612 h 3222134"/>
              <a:gd name="connsiteX4" fmla="*/ 3693950 w 5441460"/>
              <a:gd name="connsiteY4" fmla="*/ 47588 h 3222134"/>
              <a:gd name="connsiteX5" fmla="*/ 4432041 w 5441460"/>
              <a:gd name="connsiteY5" fmla="*/ 133701 h 3222134"/>
              <a:gd name="connsiteX6" fmla="*/ 5143182 w 5441460"/>
              <a:gd name="connsiteY6" fmla="*/ 495249 h 3222134"/>
              <a:gd name="connsiteX7" fmla="*/ 5402424 w 5441460"/>
              <a:gd name="connsiteY7" fmla="*/ 1066763 h 3222134"/>
              <a:gd name="connsiteX8" fmla="*/ 5383763 w 5441460"/>
              <a:gd name="connsiteY8" fmla="*/ 1057238 h 3222134"/>
              <a:gd name="connsiteX0" fmla="*/ 0 w 5732990"/>
              <a:gd name="connsiteY0" fmla="*/ 3222134 h 3222134"/>
              <a:gd name="connsiteX1" fmla="*/ 1184988 w 5732990"/>
              <a:gd name="connsiteY1" fmla="*/ 2867571 h 3222134"/>
              <a:gd name="connsiteX2" fmla="*/ 1978090 w 5732990"/>
              <a:gd name="connsiteY2" fmla="*/ 2214428 h 3222134"/>
              <a:gd name="connsiteX3" fmla="*/ 3312367 w 5732990"/>
              <a:gd name="connsiteY3" fmla="*/ 441612 h 3222134"/>
              <a:gd name="connsiteX4" fmla="*/ 3693950 w 5732990"/>
              <a:gd name="connsiteY4" fmla="*/ 47588 h 3222134"/>
              <a:gd name="connsiteX5" fmla="*/ 4432041 w 5732990"/>
              <a:gd name="connsiteY5" fmla="*/ 133701 h 3222134"/>
              <a:gd name="connsiteX6" fmla="*/ 5143182 w 5732990"/>
              <a:gd name="connsiteY6" fmla="*/ 495249 h 3222134"/>
              <a:gd name="connsiteX7" fmla="*/ 5402424 w 5732990"/>
              <a:gd name="connsiteY7" fmla="*/ 1066763 h 3222134"/>
              <a:gd name="connsiteX8" fmla="*/ 5717138 w 5732990"/>
              <a:gd name="connsiteY8" fmla="*/ 1438238 h 3222134"/>
              <a:gd name="connsiteX0" fmla="*/ 0 w 5732990"/>
              <a:gd name="connsiteY0" fmla="*/ 3195571 h 3195571"/>
              <a:gd name="connsiteX1" fmla="*/ 1184988 w 5732990"/>
              <a:gd name="connsiteY1" fmla="*/ 2841008 h 3195571"/>
              <a:gd name="connsiteX2" fmla="*/ 1978090 w 5732990"/>
              <a:gd name="connsiteY2" fmla="*/ 2187865 h 3195571"/>
              <a:gd name="connsiteX3" fmla="*/ 3312367 w 5732990"/>
              <a:gd name="connsiteY3" fmla="*/ 415049 h 3195571"/>
              <a:gd name="connsiteX4" fmla="*/ 3693950 w 5732990"/>
              <a:gd name="connsiteY4" fmla="*/ 21025 h 3195571"/>
              <a:gd name="connsiteX5" fmla="*/ 4517766 w 5732990"/>
              <a:gd name="connsiteY5" fmla="*/ 97613 h 3195571"/>
              <a:gd name="connsiteX6" fmla="*/ 5143182 w 5732990"/>
              <a:gd name="connsiteY6" fmla="*/ 468686 h 3195571"/>
              <a:gd name="connsiteX7" fmla="*/ 5402424 w 5732990"/>
              <a:gd name="connsiteY7" fmla="*/ 1040200 h 3195571"/>
              <a:gd name="connsiteX8" fmla="*/ 5717138 w 5732990"/>
              <a:gd name="connsiteY8" fmla="*/ 1411675 h 3195571"/>
              <a:gd name="connsiteX0" fmla="*/ 0 w 5732990"/>
              <a:gd name="connsiteY0" fmla="*/ 3220337 h 3220337"/>
              <a:gd name="connsiteX1" fmla="*/ 1184988 w 5732990"/>
              <a:gd name="connsiteY1" fmla="*/ 2865774 h 3220337"/>
              <a:gd name="connsiteX2" fmla="*/ 1978090 w 5732990"/>
              <a:gd name="connsiteY2" fmla="*/ 2212631 h 3220337"/>
              <a:gd name="connsiteX3" fmla="*/ 3312367 w 5732990"/>
              <a:gd name="connsiteY3" fmla="*/ 439815 h 3220337"/>
              <a:gd name="connsiteX4" fmla="*/ 3751100 w 5732990"/>
              <a:gd name="connsiteY4" fmla="*/ 17216 h 3220337"/>
              <a:gd name="connsiteX5" fmla="*/ 4517766 w 5732990"/>
              <a:gd name="connsiteY5" fmla="*/ 122379 h 3220337"/>
              <a:gd name="connsiteX6" fmla="*/ 5143182 w 5732990"/>
              <a:gd name="connsiteY6" fmla="*/ 493452 h 3220337"/>
              <a:gd name="connsiteX7" fmla="*/ 5402424 w 5732990"/>
              <a:gd name="connsiteY7" fmla="*/ 1064966 h 3220337"/>
              <a:gd name="connsiteX8" fmla="*/ 5717138 w 5732990"/>
              <a:gd name="connsiteY8" fmla="*/ 1436441 h 3220337"/>
              <a:gd name="connsiteX0" fmla="*/ 0 w 5732926"/>
              <a:gd name="connsiteY0" fmla="*/ 3220151 h 3220151"/>
              <a:gd name="connsiteX1" fmla="*/ 1184988 w 5732926"/>
              <a:gd name="connsiteY1" fmla="*/ 2865588 h 3220151"/>
              <a:gd name="connsiteX2" fmla="*/ 1978090 w 5732926"/>
              <a:gd name="connsiteY2" fmla="*/ 2212445 h 3220151"/>
              <a:gd name="connsiteX3" fmla="*/ 3312367 w 5732926"/>
              <a:gd name="connsiteY3" fmla="*/ 439629 h 3220151"/>
              <a:gd name="connsiteX4" fmla="*/ 3751100 w 5732926"/>
              <a:gd name="connsiteY4" fmla="*/ 17030 h 3220151"/>
              <a:gd name="connsiteX5" fmla="*/ 4517766 w 5732926"/>
              <a:gd name="connsiteY5" fmla="*/ 122193 h 3220151"/>
              <a:gd name="connsiteX6" fmla="*/ 5152707 w 5732926"/>
              <a:gd name="connsiteY6" fmla="*/ 483741 h 3220151"/>
              <a:gd name="connsiteX7" fmla="*/ 5402424 w 5732926"/>
              <a:gd name="connsiteY7" fmla="*/ 1064780 h 3220151"/>
              <a:gd name="connsiteX8" fmla="*/ 5717138 w 5732926"/>
              <a:gd name="connsiteY8" fmla="*/ 1436255 h 3220151"/>
              <a:gd name="connsiteX0" fmla="*/ 0 w 5742335"/>
              <a:gd name="connsiteY0" fmla="*/ 3220151 h 3220151"/>
              <a:gd name="connsiteX1" fmla="*/ 1184988 w 5742335"/>
              <a:gd name="connsiteY1" fmla="*/ 2865588 h 3220151"/>
              <a:gd name="connsiteX2" fmla="*/ 1978090 w 5742335"/>
              <a:gd name="connsiteY2" fmla="*/ 2212445 h 3220151"/>
              <a:gd name="connsiteX3" fmla="*/ 3312367 w 5742335"/>
              <a:gd name="connsiteY3" fmla="*/ 439629 h 3220151"/>
              <a:gd name="connsiteX4" fmla="*/ 3751100 w 5742335"/>
              <a:gd name="connsiteY4" fmla="*/ 17030 h 3220151"/>
              <a:gd name="connsiteX5" fmla="*/ 4517766 w 5742335"/>
              <a:gd name="connsiteY5" fmla="*/ 122193 h 3220151"/>
              <a:gd name="connsiteX6" fmla="*/ 5152707 w 5742335"/>
              <a:gd name="connsiteY6" fmla="*/ 483741 h 3220151"/>
              <a:gd name="connsiteX7" fmla="*/ 5545299 w 5742335"/>
              <a:gd name="connsiteY7" fmla="*/ 1112405 h 3220151"/>
              <a:gd name="connsiteX8" fmla="*/ 5717138 w 5742335"/>
              <a:gd name="connsiteY8" fmla="*/ 1436255 h 3220151"/>
              <a:gd name="connsiteX0" fmla="*/ 0 w 5742335"/>
              <a:gd name="connsiteY0" fmla="*/ 3220151 h 3220151"/>
              <a:gd name="connsiteX1" fmla="*/ 1184988 w 5742335"/>
              <a:gd name="connsiteY1" fmla="*/ 2865588 h 3220151"/>
              <a:gd name="connsiteX2" fmla="*/ 1978090 w 5742335"/>
              <a:gd name="connsiteY2" fmla="*/ 2212445 h 3220151"/>
              <a:gd name="connsiteX3" fmla="*/ 3312367 w 5742335"/>
              <a:gd name="connsiteY3" fmla="*/ 439629 h 3220151"/>
              <a:gd name="connsiteX4" fmla="*/ 3751100 w 5742335"/>
              <a:gd name="connsiteY4" fmla="*/ 17030 h 3220151"/>
              <a:gd name="connsiteX5" fmla="*/ 4517766 w 5742335"/>
              <a:gd name="connsiteY5" fmla="*/ 122193 h 3220151"/>
              <a:gd name="connsiteX6" fmla="*/ 5152707 w 5742335"/>
              <a:gd name="connsiteY6" fmla="*/ 483741 h 3220151"/>
              <a:gd name="connsiteX7" fmla="*/ 5545299 w 5742335"/>
              <a:gd name="connsiteY7" fmla="*/ 1112405 h 3220151"/>
              <a:gd name="connsiteX8" fmla="*/ 5717138 w 5742335"/>
              <a:gd name="connsiteY8" fmla="*/ 1436255 h 3220151"/>
              <a:gd name="connsiteX0" fmla="*/ 0 w 5742335"/>
              <a:gd name="connsiteY0" fmla="*/ 3203435 h 3203435"/>
              <a:gd name="connsiteX1" fmla="*/ 1184988 w 5742335"/>
              <a:gd name="connsiteY1" fmla="*/ 2848872 h 3203435"/>
              <a:gd name="connsiteX2" fmla="*/ 1978090 w 5742335"/>
              <a:gd name="connsiteY2" fmla="*/ 2195729 h 3203435"/>
              <a:gd name="connsiteX3" fmla="*/ 3312367 w 5742335"/>
              <a:gd name="connsiteY3" fmla="*/ 422913 h 3203435"/>
              <a:gd name="connsiteX4" fmla="*/ 3779675 w 5742335"/>
              <a:gd name="connsiteY4" fmla="*/ 19364 h 3203435"/>
              <a:gd name="connsiteX5" fmla="*/ 4517766 w 5742335"/>
              <a:gd name="connsiteY5" fmla="*/ 105477 h 3203435"/>
              <a:gd name="connsiteX6" fmla="*/ 5152707 w 5742335"/>
              <a:gd name="connsiteY6" fmla="*/ 467025 h 3203435"/>
              <a:gd name="connsiteX7" fmla="*/ 5545299 w 5742335"/>
              <a:gd name="connsiteY7" fmla="*/ 1095689 h 3203435"/>
              <a:gd name="connsiteX8" fmla="*/ 5717138 w 5742335"/>
              <a:gd name="connsiteY8" fmla="*/ 1419539 h 3203435"/>
              <a:gd name="connsiteX0" fmla="*/ 0 w 5760067"/>
              <a:gd name="connsiteY0" fmla="*/ 3203435 h 3203435"/>
              <a:gd name="connsiteX1" fmla="*/ 1184988 w 5760067"/>
              <a:gd name="connsiteY1" fmla="*/ 2848872 h 3203435"/>
              <a:gd name="connsiteX2" fmla="*/ 1978090 w 5760067"/>
              <a:gd name="connsiteY2" fmla="*/ 2195729 h 3203435"/>
              <a:gd name="connsiteX3" fmla="*/ 3312367 w 5760067"/>
              <a:gd name="connsiteY3" fmla="*/ 422913 h 3203435"/>
              <a:gd name="connsiteX4" fmla="*/ 3779675 w 5760067"/>
              <a:gd name="connsiteY4" fmla="*/ 19364 h 3203435"/>
              <a:gd name="connsiteX5" fmla="*/ 4517766 w 5760067"/>
              <a:gd name="connsiteY5" fmla="*/ 105477 h 3203435"/>
              <a:gd name="connsiteX6" fmla="*/ 5152707 w 5760067"/>
              <a:gd name="connsiteY6" fmla="*/ 467025 h 3203435"/>
              <a:gd name="connsiteX7" fmla="*/ 5650074 w 5760067"/>
              <a:gd name="connsiteY7" fmla="*/ 1114739 h 3203435"/>
              <a:gd name="connsiteX8" fmla="*/ 5717138 w 5760067"/>
              <a:gd name="connsiteY8" fmla="*/ 1419539 h 3203435"/>
              <a:gd name="connsiteX0" fmla="*/ 0 w 5973291"/>
              <a:gd name="connsiteY0" fmla="*/ 3203435 h 3203435"/>
              <a:gd name="connsiteX1" fmla="*/ 1184988 w 5973291"/>
              <a:gd name="connsiteY1" fmla="*/ 2848872 h 3203435"/>
              <a:gd name="connsiteX2" fmla="*/ 1978090 w 5973291"/>
              <a:gd name="connsiteY2" fmla="*/ 2195729 h 3203435"/>
              <a:gd name="connsiteX3" fmla="*/ 3312367 w 5973291"/>
              <a:gd name="connsiteY3" fmla="*/ 422913 h 3203435"/>
              <a:gd name="connsiteX4" fmla="*/ 3779675 w 5973291"/>
              <a:gd name="connsiteY4" fmla="*/ 19364 h 3203435"/>
              <a:gd name="connsiteX5" fmla="*/ 4517766 w 5973291"/>
              <a:gd name="connsiteY5" fmla="*/ 105477 h 3203435"/>
              <a:gd name="connsiteX6" fmla="*/ 5152707 w 5973291"/>
              <a:gd name="connsiteY6" fmla="*/ 467025 h 3203435"/>
              <a:gd name="connsiteX7" fmla="*/ 5650074 w 5973291"/>
              <a:gd name="connsiteY7" fmla="*/ 1114739 h 3203435"/>
              <a:gd name="connsiteX8" fmla="*/ 5955263 w 5973291"/>
              <a:gd name="connsiteY8" fmla="*/ 1476689 h 3203435"/>
              <a:gd name="connsiteX0" fmla="*/ 0 w 5650074"/>
              <a:gd name="connsiteY0" fmla="*/ 3203435 h 3203435"/>
              <a:gd name="connsiteX1" fmla="*/ 1184988 w 5650074"/>
              <a:gd name="connsiteY1" fmla="*/ 2848872 h 3203435"/>
              <a:gd name="connsiteX2" fmla="*/ 1978090 w 5650074"/>
              <a:gd name="connsiteY2" fmla="*/ 2195729 h 3203435"/>
              <a:gd name="connsiteX3" fmla="*/ 3312367 w 5650074"/>
              <a:gd name="connsiteY3" fmla="*/ 422913 h 3203435"/>
              <a:gd name="connsiteX4" fmla="*/ 3779675 w 5650074"/>
              <a:gd name="connsiteY4" fmla="*/ 19364 h 3203435"/>
              <a:gd name="connsiteX5" fmla="*/ 4517766 w 5650074"/>
              <a:gd name="connsiteY5" fmla="*/ 105477 h 3203435"/>
              <a:gd name="connsiteX6" fmla="*/ 5152707 w 5650074"/>
              <a:gd name="connsiteY6" fmla="*/ 467025 h 3203435"/>
              <a:gd name="connsiteX7" fmla="*/ 5650074 w 5650074"/>
              <a:gd name="connsiteY7" fmla="*/ 1114739 h 320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0074" h="3203435">
                <a:moveTo>
                  <a:pt x="0" y="3203435"/>
                </a:moveTo>
                <a:cubicBezTo>
                  <a:pt x="427653" y="3110129"/>
                  <a:pt x="855306" y="3016823"/>
                  <a:pt x="1184988" y="2848872"/>
                </a:cubicBezTo>
                <a:cubicBezTo>
                  <a:pt x="1514670" y="2680921"/>
                  <a:pt x="1623527" y="2600055"/>
                  <a:pt x="1978090" y="2195729"/>
                </a:cubicBezTo>
                <a:cubicBezTo>
                  <a:pt x="2332653" y="1791402"/>
                  <a:pt x="3012103" y="785641"/>
                  <a:pt x="3312367" y="422913"/>
                </a:cubicBezTo>
                <a:cubicBezTo>
                  <a:pt x="3612631" y="60186"/>
                  <a:pt x="3578775" y="72270"/>
                  <a:pt x="3779675" y="19364"/>
                </a:cubicBezTo>
                <a:cubicBezTo>
                  <a:pt x="3980575" y="-33542"/>
                  <a:pt x="4288927" y="30867"/>
                  <a:pt x="4517766" y="105477"/>
                </a:cubicBezTo>
                <a:cubicBezTo>
                  <a:pt x="4746605" y="180087"/>
                  <a:pt x="4990977" y="311515"/>
                  <a:pt x="5152707" y="467025"/>
                </a:cubicBezTo>
                <a:cubicBezTo>
                  <a:pt x="5314437" y="622535"/>
                  <a:pt x="5516315" y="946462"/>
                  <a:pt x="5650074" y="1114739"/>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1286192" y="4417120"/>
            <a:ext cx="8980615" cy="13835"/>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286191" y="5172654"/>
            <a:ext cx="8980615" cy="13835"/>
          </a:xfrm>
          <a:prstGeom prst="line">
            <a:avLst/>
          </a:prstGeom>
          <a:ln w="222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286190" y="5928190"/>
            <a:ext cx="8980615" cy="13835"/>
          </a:xfrm>
          <a:prstGeom prst="line">
            <a:avLst/>
          </a:prstGeom>
          <a:ln w="222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286189" y="2150518"/>
            <a:ext cx="8980615" cy="13835"/>
          </a:xfrm>
          <a:prstGeom prst="line">
            <a:avLst/>
          </a:prstGeom>
          <a:ln w="222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86189" y="2906052"/>
            <a:ext cx="8980615" cy="13835"/>
          </a:xfrm>
          <a:prstGeom prst="line">
            <a:avLst/>
          </a:prstGeom>
          <a:ln w="22225">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049780" y="4305300"/>
            <a:ext cx="0" cy="11182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2887980" y="4305300"/>
            <a:ext cx="0" cy="11182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726180" y="4305300"/>
            <a:ext cx="0" cy="11182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4564380" y="4305300"/>
            <a:ext cx="0" cy="11182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5402580" y="4305300"/>
            <a:ext cx="0" cy="11182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6240780" y="4305300"/>
            <a:ext cx="0" cy="11182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7078980" y="4305300"/>
            <a:ext cx="0" cy="11182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8001000" y="4305300"/>
            <a:ext cx="0" cy="11182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4" name="任意多边形 33"/>
          <p:cNvSpPr/>
          <p:nvPr/>
        </p:nvSpPr>
        <p:spPr>
          <a:xfrm>
            <a:off x="1287780" y="1668780"/>
            <a:ext cx="5715000" cy="3185160"/>
          </a:xfrm>
          <a:custGeom>
            <a:avLst/>
            <a:gdLst>
              <a:gd name="connsiteX0" fmla="*/ 0 w 5715000"/>
              <a:gd name="connsiteY0" fmla="*/ 3185160 h 3185160"/>
              <a:gd name="connsiteX1" fmla="*/ 1577340 w 5715000"/>
              <a:gd name="connsiteY1" fmla="*/ 3185160 h 3185160"/>
              <a:gd name="connsiteX2" fmla="*/ 1577340 w 5715000"/>
              <a:gd name="connsiteY2" fmla="*/ 2293620 h 3185160"/>
              <a:gd name="connsiteX3" fmla="*/ 2438400 w 5715000"/>
              <a:gd name="connsiteY3" fmla="*/ 2301240 h 3185160"/>
              <a:gd name="connsiteX4" fmla="*/ 2438400 w 5715000"/>
              <a:gd name="connsiteY4" fmla="*/ 1767840 h 3185160"/>
              <a:gd name="connsiteX5" fmla="*/ 3268980 w 5715000"/>
              <a:gd name="connsiteY5" fmla="*/ 1767840 h 3185160"/>
              <a:gd name="connsiteX6" fmla="*/ 3276600 w 5715000"/>
              <a:gd name="connsiteY6" fmla="*/ 929640 h 3185160"/>
              <a:gd name="connsiteX7" fmla="*/ 4084320 w 5715000"/>
              <a:gd name="connsiteY7" fmla="*/ 914400 h 3185160"/>
              <a:gd name="connsiteX8" fmla="*/ 4076700 w 5715000"/>
              <a:gd name="connsiteY8" fmla="*/ 0 h 3185160"/>
              <a:gd name="connsiteX9" fmla="*/ 4914900 w 5715000"/>
              <a:gd name="connsiteY9" fmla="*/ 0 h 3185160"/>
              <a:gd name="connsiteX10" fmla="*/ 4937760 w 5715000"/>
              <a:gd name="connsiteY10" fmla="*/ 883920 h 3185160"/>
              <a:gd name="connsiteX11" fmla="*/ 5715000 w 5715000"/>
              <a:gd name="connsiteY11" fmla="*/ 861060 h 3185160"/>
              <a:gd name="connsiteX12" fmla="*/ 5715000 w 5715000"/>
              <a:gd name="connsiteY12" fmla="*/ 891540 h 318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5000" h="3185160">
                <a:moveTo>
                  <a:pt x="0" y="3185160"/>
                </a:moveTo>
                <a:lnTo>
                  <a:pt x="1577340" y="3185160"/>
                </a:lnTo>
                <a:lnTo>
                  <a:pt x="1577340" y="2293620"/>
                </a:lnTo>
                <a:lnTo>
                  <a:pt x="2438400" y="2301240"/>
                </a:lnTo>
                <a:lnTo>
                  <a:pt x="2438400" y="1767840"/>
                </a:lnTo>
                <a:lnTo>
                  <a:pt x="3268980" y="1767840"/>
                </a:lnTo>
                <a:lnTo>
                  <a:pt x="3276600" y="929640"/>
                </a:lnTo>
                <a:lnTo>
                  <a:pt x="4084320" y="914400"/>
                </a:lnTo>
                <a:lnTo>
                  <a:pt x="4076700" y="0"/>
                </a:lnTo>
                <a:lnTo>
                  <a:pt x="4914900" y="0"/>
                </a:lnTo>
                <a:lnTo>
                  <a:pt x="4937760" y="883920"/>
                </a:lnTo>
                <a:lnTo>
                  <a:pt x="5715000" y="861060"/>
                </a:lnTo>
                <a:lnTo>
                  <a:pt x="5715000" y="89154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1286189" y="4811668"/>
            <a:ext cx="1601791" cy="2468"/>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887980" y="4042568"/>
            <a:ext cx="838200" cy="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726180" y="3295808"/>
            <a:ext cx="838200" cy="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564380" y="2533808"/>
            <a:ext cx="838200" cy="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397673" y="1744980"/>
            <a:ext cx="909782" cy="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307455" y="2522386"/>
            <a:ext cx="838200" cy="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2887980" y="4042568"/>
            <a:ext cx="0" cy="76910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3726180" y="3284554"/>
            <a:ext cx="0" cy="76910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64380" y="2533808"/>
            <a:ext cx="0" cy="76910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02580" y="1753286"/>
            <a:ext cx="0" cy="769100"/>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307455" y="1744980"/>
            <a:ext cx="0" cy="790088"/>
          </a:xfrm>
          <a:prstGeom prst="line">
            <a:avLst/>
          </a:prstGeom>
          <a:ln w="2222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836163" y="4383122"/>
            <a:ext cx="381515" cy="369332"/>
          </a:xfrm>
          <a:prstGeom prst="rect">
            <a:avLst/>
          </a:prstGeom>
        </p:spPr>
        <p:txBody>
          <a:bodyPr wrap="none">
            <a:spAutoFit/>
          </a:bodyPr>
          <a:lstStyle/>
          <a:p>
            <a:r>
              <a:rPr lang="en-US" altLang="zh-CN" i="1" dirty="0" err="1">
                <a:latin typeface="Arial" panose="020B0604020202020204" pitchFamily="34" charset="0"/>
                <a:cs typeface="Arial" panose="020B0604020202020204" pitchFamily="34" charset="0"/>
              </a:rPr>
              <a:t>T</a:t>
            </a:r>
            <a:r>
              <a:rPr lang="en-US" altLang="zh-CN" i="1" baseline="-25000" dirty="0" err="1">
                <a:latin typeface="Arial" panose="020B0604020202020204" pitchFamily="34" charset="0"/>
                <a:cs typeface="Arial" panose="020B0604020202020204" pitchFamily="34" charset="0"/>
              </a:rPr>
              <a:t>s</a:t>
            </a:r>
            <a:endParaRPr lang="zh-CN" altLang="en-US" i="1" baseline="-25000" dirty="0">
              <a:latin typeface="Arial" panose="020B0604020202020204" pitchFamily="34" charset="0"/>
              <a:cs typeface="Arial" panose="020B0604020202020204" pitchFamily="34" charset="0"/>
            </a:endParaRPr>
          </a:p>
        </p:txBody>
      </p:sp>
      <p:sp>
        <p:nvSpPr>
          <p:cNvPr id="51" name="矩形 50"/>
          <p:cNvSpPr/>
          <p:nvPr/>
        </p:nvSpPr>
        <p:spPr>
          <a:xfrm>
            <a:off x="1007359" y="4383122"/>
            <a:ext cx="312906"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0</a:t>
            </a:r>
            <a:endParaRPr lang="zh-CN" altLang="en-US" i="1" baseline="-25000" dirty="0">
              <a:latin typeface="Arial" panose="020B0604020202020204" pitchFamily="34" charset="0"/>
              <a:cs typeface="Arial" panose="020B0604020202020204" pitchFamily="34" charset="0"/>
            </a:endParaRPr>
          </a:p>
        </p:txBody>
      </p:sp>
      <p:sp>
        <p:nvSpPr>
          <p:cNvPr id="52" name="矩形 51"/>
          <p:cNvSpPr/>
          <p:nvPr/>
        </p:nvSpPr>
        <p:spPr>
          <a:xfrm>
            <a:off x="2800463" y="4383122"/>
            <a:ext cx="509755"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2T</a:t>
            </a:r>
            <a:r>
              <a:rPr lang="en-US" altLang="zh-CN" i="1" baseline="-25000" dirty="0">
                <a:latin typeface="Arial" panose="020B0604020202020204" pitchFamily="34" charset="0"/>
                <a:cs typeface="Arial" panose="020B0604020202020204" pitchFamily="34" charset="0"/>
              </a:rPr>
              <a:t>s</a:t>
            </a:r>
            <a:endParaRPr lang="zh-CN" altLang="en-US" i="1" baseline="-25000" dirty="0">
              <a:latin typeface="Arial" panose="020B0604020202020204" pitchFamily="34" charset="0"/>
              <a:cs typeface="Arial" panose="020B0604020202020204" pitchFamily="34" charset="0"/>
            </a:endParaRPr>
          </a:p>
        </p:txBody>
      </p:sp>
      <p:sp>
        <p:nvSpPr>
          <p:cNvPr id="53" name="矩形 52"/>
          <p:cNvSpPr/>
          <p:nvPr/>
        </p:nvSpPr>
        <p:spPr>
          <a:xfrm>
            <a:off x="3493609" y="4383122"/>
            <a:ext cx="509755"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3T</a:t>
            </a:r>
            <a:r>
              <a:rPr lang="en-US" altLang="zh-CN" i="1" baseline="-25000" dirty="0">
                <a:latin typeface="Arial" panose="020B0604020202020204" pitchFamily="34" charset="0"/>
                <a:cs typeface="Arial" panose="020B0604020202020204" pitchFamily="34" charset="0"/>
              </a:rPr>
              <a:t>s</a:t>
            </a:r>
            <a:endParaRPr lang="zh-CN" altLang="en-US" i="1" baseline="-25000" dirty="0">
              <a:latin typeface="Arial" panose="020B0604020202020204" pitchFamily="34" charset="0"/>
              <a:cs typeface="Arial" panose="020B0604020202020204" pitchFamily="34" charset="0"/>
            </a:endParaRPr>
          </a:p>
        </p:txBody>
      </p:sp>
      <p:sp>
        <p:nvSpPr>
          <p:cNvPr id="54" name="矩形 53"/>
          <p:cNvSpPr/>
          <p:nvPr/>
        </p:nvSpPr>
        <p:spPr>
          <a:xfrm>
            <a:off x="4321473" y="4383122"/>
            <a:ext cx="509755"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4T</a:t>
            </a:r>
            <a:r>
              <a:rPr lang="en-US" altLang="zh-CN" i="1" baseline="-25000" dirty="0">
                <a:latin typeface="Arial" panose="020B0604020202020204" pitchFamily="34" charset="0"/>
                <a:cs typeface="Arial" panose="020B0604020202020204" pitchFamily="34" charset="0"/>
              </a:rPr>
              <a:t>s</a:t>
            </a:r>
            <a:endParaRPr lang="zh-CN" altLang="en-US" i="1" baseline="-25000" dirty="0">
              <a:latin typeface="Arial" panose="020B0604020202020204" pitchFamily="34" charset="0"/>
              <a:cs typeface="Arial" panose="020B0604020202020204" pitchFamily="34" charset="0"/>
            </a:endParaRPr>
          </a:p>
        </p:txBody>
      </p:sp>
      <p:sp>
        <p:nvSpPr>
          <p:cNvPr id="55" name="矩形 54"/>
          <p:cNvSpPr/>
          <p:nvPr/>
        </p:nvSpPr>
        <p:spPr>
          <a:xfrm>
            <a:off x="5109045" y="4383122"/>
            <a:ext cx="509755"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5T</a:t>
            </a:r>
            <a:r>
              <a:rPr lang="en-US" altLang="zh-CN" i="1" baseline="-25000" dirty="0">
                <a:latin typeface="Arial" panose="020B0604020202020204" pitchFamily="34" charset="0"/>
                <a:cs typeface="Arial" panose="020B0604020202020204" pitchFamily="34" charset="0"/>
              </a:rPr>
              <a:t>s</a:t>
            </a:r>
            <a:endParaRPr lang="zh-CN" altLang="en-US" i="1" baseline="-25000" dirty="0">
              <a:latin typeface="Arial" panose="020B0604020202020204" pitchFamily="34" charset="0"/>
              <a:cs typeface="Arial" panose="020B0604020202020204" pitchFamily="34" charset="0"/>
            </a:endParaRPr>
          </a:p>
        </p:txBody>
      </p:sp>
      <p:sp>
        <p:nvSpPr>
          <p:cNvPr id="56" name="矩形 55"/>
          <p:cNvSpPr/>
          <p:nvPr/>
        </p:nvSpPr>
        <p:spPr>
          <a:xfrm>
            <a:off x="5967569" y="4383122"/>
            <a:ext cx="509755"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6T</a:t>
            </a:r>
            <a:r>
              <a:rPr lang="en-US" altLang="zh-CN" i="1" baseline="-25000" dirty="0">
                <a:latin typeface="Arial" panose="020B0604020202020204" pitchFamily="34" charset="0"/>
                <a:cs typeface="Arial" panose="020B0604020202020204" pitchFamily="34" charset="0"/>
              </a:rPr>
              <a:t>s</a:t>
            </a:r>
            <a:endParaRPr lang="zh-CN" altLang="en-US" i="1" baseline="-25000" dirty="0">
              <a:latin typeface="Arial" panose="020B0604020202020204" pitchFamily="34" charset="0"/>
              <a:cs typeface="Arial" panose="020B0604020202020204" pitchFamily="34" charset="0"/>
            </a:endParaRPr>
          </a:p>
        </p:txBody>
      </p:sp>
      <p:sp>
        <p:nvSpPr>
          <p:cNvPr id="57" name="矩形 56"/>
          <p:cNvSpPr/>
          <p:nvPr/>
        </p:nvSpPr>
        <p:spPr>
          <a:xfrm>
            <a:off x="6847082" y="4383122"/>
            <a:ext cx="509755" cy="369332"/>
          </a:xfrm>
          <a:prstGeom prst="rect">
            <a:avLst/>
          </a:prstGeom>
        </p:spPr>
        <p:txBody>
          <a:bodyPr wrap="none">
            <a:spAutoFit/>
          </a:bodyPr>
          <a:lstStyle/>
          <a:p>
            <a:r>
              <a:rPr lang="en-US" altLang="zh-CN" i="1" dirty="0">
                <a:latin typeface="Arial" panose="020B0604020202020204" pitchFamily="34" charset="0"/>
                <a:cs typeface="Arial" panose="020B0604020202020204" pitchFamily="34" charset="0"/>
              </a:rPr>
              <a:t>7T</a:t>
            </a:r>
            <a:r>
              <a:rPr lang="en-US" altLang="zh-CN" i="1" baseline="-25000" dirty="0">
                <a:latin typeface="Arial" panose="020B0604020202020204" pitchFamily="34" charset="0"/>
                <a:cs typeface="Arial" panose="020B0604020202020204" pitchFamily="34" charset="0"/>
              </a:rPr>
              <a:t>s</a:t>
            </a:r>
            <a:endParaRPr lang="zh-CN" altLang="en-US" i="1" baseline="-25000" dirty="0">
              <a:latin typeface="Arial" panose="020B0604020202020204" pitchFamily="34" charset="0"/>
              <a:cs typeface="Arial" panose="020B0604020202020204" pitchFamily="34" charset="0"/>
            </a:endParaRPr>
          </a:p>
        </p:txBody>
      </p:sp>
      <p:cxnSp>
        <p:nvCxnSpPr>
          <p:cNvPr id="59" name="直接箭头连接符 58"/>
          <p:cNvCxnSpPr/>
          <p:nvPr/>
        </p:nvCxnSpPr>
        <p:spPr>
          <a:xfrm>
            <a:off x="6796244" y="2164353"/>
            <a:ext cx="0" cy="369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055995" y="2133695"/>
            <a:ext cx="121058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量化误差</a:t>
            </a:r>
            <a:endParaRPr lang="zh-CN" altLang="en-US" sz="2000" baseline="-25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左大括号 63"/>
          <p:cNvSpPr/>
          <p:nvPr/>
        </p:nvSpPr>
        <p:spPr>
          <a:xfrm>
            <a:off x="5962923" y="2178293"/>
            <a:ext cx="244717" cy="2235030"/>
          </a:xfrm>
          <a:prstGeom prst="leftBrace">
            <a:avLst>
              <a:gd name="adj1" fmla="val 126665"/>
              <a:gd name="adj2" fmla="val 48553"/>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矩形 64"/>
          <p:cNvSpPr/>
          <p:nvPr/>
        </p:nvSpPr>
        <p:spPr>
          <a:xfrm>
            <a:off x="7189220" y="1067396"/>
            <a:ext cx="954107"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实际值</a:t>
            </a:r>
            <a:endParaRPr lang="zh-CN" altLang="en-US" sz="2000" baseline="-25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矩形 65"/>
          <p:cNvSpPr/>
          <p:nvPr/>
        </p:nvSpPr>
        <p:spPr>
          <a:xfrm>
            <a:off x="7180381" y="1456297"/>
            <a:ext cx="954107"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Arial" panose="020B0604020202020204" pitchFamily="34" charset="0"/>
              </a:rPr>
              <a:t>量化值</a:t>
            </a:r>
            <a:endParaRPr lang="zh-CN" altLang="en-US" sz="2000" baseline="-25000" dirty="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68" name="直接箭头连接符 67"/>
          <p:cNvCxnSpPr>
            <a:stCxn id="65" idx="1"/>
          </p:cNvCxnSpPr>
          <p:nvPr/>
        </p:nvCxnSpPr>
        <p:spPr>
          <a:xfrm flipH="1">
            <a:off x="6351022" y="1267451"/>
            <a:ext cx="838198" cy="821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66" idx="1"/>
          </p:cNvCxnSpPr>
          <p:nvPr/>
        </p:nvCxnSpPr>
        <p:spPr>
          <a:xfrm flipH="1">
            <a:off x="6346299" y="1656352"/>
            <a:ext cx="834082" cy="811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6245172" y="2112990"/>
            <a:ext cx="137642" cy="137643"/>
          </a:xfrm>
          <a:prstGeom prst="ellipse">
            <a:avLst/>
          </a:prstGeom>
          <a:solidFill>
            <a:schemeClr val="accent1"/>
          </a:solidFill>
          <a:ln w="25400">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1" name="矩形 80"/>
          <p:cNvSpPr/>
          <p:nvPr/>
        </p:nvSpPr>
        <p:spPr>
          <a:xfrm>
            <a:off x="772662" y="3449398"/>
            <a:ext cx="425116"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cs typeface="Arial" panose="020B0604020202020204" pitchFamily="34" charset="0"/>
              </a:rPr>
              <a:t>m</a:t>
            </a:r>
            <a:endParaRPr lang="zh-CN" altLang="en-US" sz="2000" baseline="-25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矩形 81"/>
          <p:cNvSpPr/>
          <p:nvPr/>
        </p:nvSpPr>
        <p:spPr>
          <a:xfrm>
            <a:off x="772662" y="3829217"/>
            <a:ext cx="348172" cy="400110"/>
          </a:xfrm>
          <a:prstGeom prst="rect">
            <a:avLst/>
          </a:prstGeom>
        </p:spPr>
        <p:txBody>
          <a:bodyPr wrap="none">
            <a:spAutoFit/>
          </a:bodyPr>
          <a:lstStyle/>
          <a:p>
            <a:r>
              <a:rPr lang="en-US" altLang="zh-CN" sz="2000" dirty="0">
                <a:latin typeface="微软雅黑" panose="020B0503020204020204" pitchFamily="34" charset="-122"/>
                <a:ea typeface="微软雅黑" panose="020B0503020204020204" pitchFamily="34" charset="-122"/>
                <a:cs typeface="Arial" panose="020B0604020202020204" pitchFamily="34" charset="0"/>
              </a:rPr>
              <a:t>q</a:t>
            </a:r>
            <a:endParaRPr lang="zh-CN" altLang="en-US" sz="2000" baseline="-250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39731981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50"/>
                                        <p:tgtEl>
                                          <p:spTgt spid="13"/>
                                        </p:tgtEl>
                                      </p:cBhvr>
                                    </p:animEffect>
                                  </p:childTnLst>
                                </p:cTn>
                              </p:par>
                            </p:childTnLst>
                          </p:cTn>
                        </p:par>
                        <p:par>
                          <p:cTn id="12" fill="hold">
                            <p:stCondLst>
                              <p:cond delay="750"/>
                            </p:stCondLst>
                            <p:childTnLst>
                              <p:par>
                                <p:cTn id="13" presetID="22" presetClass="entr" presetSubtype="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250"/>
                                        <p:tgtEl>
                                          <p:spTgt spid="14"/>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250"/>
                                        <p:tgtEl>
                                          <p:spTgt spid="18"/>
                                        </p:tgtEl>
                                      </p:cBhvr>
                                    </p:animEffect>
                                  </p:childTnLst>
                                </p:cTn>
                              </p:par>
                            </p:childTnLst>
                          </p:cTn>
                        </p:par>
                        <p:par>
                          <p:cTn id="20" fill="hold">
                            <p:stCondLst>
                              <p:cond delay="1250"/>
                            </p:stCondLst>
                            <p:childTnLst>
                              <p:par>
                                <p:cTn id="21" presetID="22" presetClass="entr" presetSubtype="1"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up)">
                                      <p:cBhvr>
                                        <p:cTn id="23" dur="25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up)">
                                      <p:cBhvr>
                                        <p:cTn id="28" dur="500"/>
                                        <p:tgtEl>
                                          <p:spTgt spid="35"/>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up)">
                                      <p:cBhvr>
                                        <p:cTn id="32" dur="250"/>
                                        <p:tgtEl>
                                          <p:spTgt spid="37"/>
                                        </p:tgtEl>
                                      </p:cBhvr>
                                    </p:animEffect>
                                  </p:childTnLst>
                                </p:cTn>
                              </p:par>
                            </p:childTnLst>
                          </p:cTn>
                        </p:par>
                        <p:par>
                          <p:cTn id="33" fill="hold">
                            <p:stCondLst>
                              <p:cond delay="750"/>
                            </p:stCondLst>
                            <p:childTnLst>
                              <p:par>
                                <p:cTn id="34" presetID="22" presetClass="entr" presetSubtype="1"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up)">
                                      <p:cBhvr>
                                        <p:cTn id="36" dur="250"/>
                                        <p:tgtEl>
                                          <p:spTgt spid="39"/>
                                        </p:tgtEl>
                                      </p:cBhvr>
                                    </p:animEffect>
                                  </p:childTnLst>
                                </p:cTn>
                              </p:par>
                            </p:childTnLst>
                          </p:cTn>
                        </p:par>
                        <p:par>
                          <p:cTn id="37" fill="hold">
                            <p:stCondLst>
                              <p:cond delay="1000"/>
                            </p:stCondLst>
                            <p:childTnLst>
                              <p:par>
                                <p:cTn id="38" presetID="22" presetClass="entr" presetSubtype="1" fill="hold"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up)">
                                      <p:cBhvr>
                                        <p:cTn id="40" dur="250"/>
                                        <p:tgtEl>
                                          <p:spTgt spid="40"/>
                                        </p:tgtEl>
                                      </p:cBhvr>
                                    </p:animEffect>
                                  </p:childTnLst>
                                </p:cTn>
                              </p:par>
                            </p:childTnLst>
                          </p:cTn>
                        </p:par>
                        <p:par>
                          <p:cTn id="41" fill="hold">
                            <p:stCondLst>
                              <p:cond delay="1250"/>
                            </p:stCondLst>
                            <p:childTnLst>
                              <p:par>
                                <p:cTn id="42" presetID="22" presetClass="entr" presetSubtype="1"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up)">
                                      <p:cBhvr>
                                        <p:cTn id="44" dur="250"/>
                                        <p:tgtEl>
                                          <p:spTgt spid="41"/>
                                        </p:tgtEl>
                                      </p:cBhvr>
                                    </p:animEffect>
                                  </p:childTnLst>
                                </p:cTn>
                              </p:par>
                            </p:childTnLst>
                          </p:cTn>
                        </p:par>
                        <p:par>
                          <p:cTn id="45" fill="hold">
                            <p:stCondLst>
                              <p:cond delay="1500"/>
                            </p:stCondLst>
                            <p:childTnLst>
                              <p:par>
                                <p:cTn id="46" presetID="22" presetClass="entr" presetSubtype="1"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25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up)">
                                      <p:cBhvr>
                                        <p:cTn id="53" dur="500"/>
                                        <p:tgtEl>
                                          <p:spTgt spid="43"/>
                                        </p:tgtEl>
                                      </p:cBhvr>
                                    </p:animEffect>
                                  </p:childTnLst>
                                </p:cTn>
                              </p:par>
                            </p:childTnLst>
                          </p:cTn>
                        </p:par>
                        <p:par>
                          <p:cTn id="54" fill="hold">
                            <p:stCondLst>
                              <p:cond delay="500"/>
                            </p:stCondLst>
                            <p:childTnLst>
                              <p:par>
                                <p:cTn id="55" presetID="22" presetClass="entr" presetSubtype="1" fill="hold"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up)">
                                      <p:cBhvr>
                                        <p:cTn id="57" dur="250"/>
                                        <p:tgtEl>
                                          <p:spTgt spid="46"/>
                                        </p:tgtEl>
                                      </p:cBhvr>
                                    </p:animEffect>
                                  </p:childTnLst>
                                </p:cTn>
                              </p:par>
                            </p:childTnLst>
                          </p:cTn>
                        </p:par>
                        <p:par>
                          <p:cTn id="58" fill="hold">
                            <p:stCondLst>
                              <p:cond delay="750"/>
                            </p:stCondLst>
                            <p:childTnLst>
                              <p:par>
                                <p:cTn id="59" presetID="22" presetClass="entr" presetSubtype="1" fill="hold"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up)">
                                      <p:cBhvr>
                                        <p:cTn id="61" dur="250"/>
                                        <p:tgtEl>
                                          <p:spTgt spid="47"/>
                                        </p:tgtEl>
                                      </p:cBhvr>
                                    </p:animEffect>
                                  </p:childTnLst>
                                </p:cTn>
                              </p:par>
                            </p:childTnLst>
                          </p:cTn>
                        </p:par>
                        <p:par>
                          <p:cTn id="62" fill="hold">
                            <p:stCondLst>
                              <p:cond delay="1000"/>
                            </p:stCondLst>
                            <p:childTnLst>
                              <p:par>
                                <p:cTn id="63" presetID="22" presetClass="entr" presetSubtype="1" fill="hold"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up)">
                                      <p:cBhvr>
                                        <p:cTn id="65" dur="250"/>
                                        <p:tgtEl>
                                          <p:spTgt spid="48"/>
                                        </p:tgtEl>
                                      </p:cBhvr>
                                    </p:animEffect>
                                  </p:childTnLst>
                                </p:cTn>
                              </p:par>
                            </p:childTnLst>
                          </p:cTn>
                        </p:par>
                        <p:par>
                          <p:cTn id="66" fill="hold">
                            <p:stCondLst>
                              <p:cond delay="1250"/>
                            </p:stCondLst>
                            <p:childTnLst>
                              <p:par>
                                <p:cTn id="67" presetID="22" presetClass="entr" presetSubtype="1" fill="hold" nodeType="after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wipe(up)">
                                      <p:cBhvr>
                                        <p:cTn id="69" dur="250"/>
                                        <p:tgtEl>
                                          <p:spTgt spid="49"/>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80"/>
                                        </p:tgtEl>
                                        <p:attrNameLst>
                                          <p:attrName>style.visibility</p:attrName>
                                        </p:attrNameLst>
                                      </p:cBhvr>
                                      <p:to>
                                        <p:strVal val="visible"/>
                                      </p:to>
                                    </p:set>
                                  </p:childTnLst>
                                </p:cTn>
                              </p:par>
                            </p:childTnLst>
                          </p:cTn>
                        </p:par>
                        <p:par>
                          <p:cTn id="74" fill="hold">
                            <p:stCondLst>
                              <p:cond delay="0"/>
                            </p:stCondLst>
                            <p:childTnLst>
                              <p:par>
                                <p:cTn id="75" presetID="2" presetClass="entr" presetSubtype="8" fill="hold" grpId="0" nodeType="afterEffect">
                                  <p:stCondLst>
                                    <p:cond delay="0"/>
                                  </p:stCondLst>
                                  <p:childTnLst>
                                    <p:set>
                                      <p:cBhvr>
                                        <p:cTn id="76" dur="1" fill="hold">
                                          <p:stCondLst>
                                            <p:cond delay="0"/>
                                          </p:stCondLst>
                                        </p:cTn>
                                        <p:tgtEl>
                                          <p:spTgt spid="64"/>
                                        </p:tgtEl>
                                        <p:attrNameLst>
                                          <p:attrName>style.visibility</p:attrName>
                                        </p:attrNameLst>
                                      </p:cBhvr>
                                      <p:to>
                                        <p:strVal val="visible"/>
                                      </p:to>
                                    </p:set>
                                    <p:anim calcmode="lin" valueType="num">
                                      <p:cBhvr additive="base">
                                        <p:cTn id="77" dur="250" fill="hold"/>
                                        <p:tgtEl>
                                          <p:spTgt spid="64"/>
                                        </p:tgtEl>
                                        <p:attrNameLst>
                                          <p:attrName>ppt_x</p:attrName>
                                        </p:attrNameLst>
                                      </p:cBhvr>
                                      <p:tavLst>
                                        <p:tav tm="0">
                                          <p:val>
                                            <p:strVal val="0-#ppt_w/2"/>
                                          </p:val>
                                        </p:tav>
                                        <p:tav tm="100000">
                                          <p:val>
                                            <p:strVal val="#ppt_x"/>
                                          </p:val>
                                        </p:tav>
                                      </p:tavLst>
                                    </p:anim>
                                    <p:anim calcmode="lin" valueType="num">
                                      <p:cBhvr additive="base">
                                        <p:cTn id="78" dur="25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nodeType="click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circle(in)">
                                      <p:cBhvr>
                                        <p:cTn id="83" dur="250"/>
                                        <p:tgtEl>
                                          <p:spTgt spid="59"/>
                                        </p:tgtEl>
                                      </p:cBhvr>
                                    </p:animEffect>
                                  </p:childTnLst>
                                </p:cTn>
                              </p:par>
                            </p:childTnLst>
                          </p:cTn>
                        </p:par>
                        <p:par>
                          <p:cTn id="84" fill="hold">
                            <p:stCondLst>
                              <p:cond delay="250"/>
                            </p:stCondLst>
                            <p:childTnLst>
                              <p:par>
                                <p:cTn id="85" presetID="10" presetClass="entr" presetSubtype="0" fill="hold" grpId="0" nodeType="after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500"/>
                                        <p:tgtEl>
                                          <p:spTgt spid="60"/>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6"/>
                                        </p:tgtEl>
                                        <p:attrNameLst>
                                          <p:attrName>style.visibility</p:attrName>
                                        </p:attrNameLst>
                                      </p:cBhvr>
                                      <p:to>
                                        <p:strVal val="visible"/>
                                      </p:to>
                                    </p:set>
                                  </p:childTnLst>
                                </p:cTn>
                              </p:par>
                            </p:childTnLst>
                          </p:cTn>
                        </p:par>
                        <p:par>
                          <p:cTn id="92" fill="hold">
                            <p:stCondLst>
                              <p:cond delay="0"/>
                            </p:stCondLst>
                            <p:childTnLst>
                              <p:par>
                                <p:cTn id="93" presetID="22" presetClass="entr" presetSubtype="1" fill="hold" nodeType="after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wipe(up)">
                                      <p:cBhvr>
                                        <p:cTn id="95" dur="500"/>
                                        <p:tgtEl>
                                          <p:spTgt spid="72"/>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5"/>
                                        </p:tgtEl>
                                        <p:attrNameLst>
                                          <p:attrName>style.visibility</p:attrName>
                                        </p:attrNameLst>
                                      </p:cBhvr>
                                      <p:to>
                                        <p:strVal val="visible"/>
                                      </p:to>
                                    </p:set>
                                  </p:childTnLst>
                                </p:cTn>
                              </p:par>
                            </p:childTnLst>
                          </p:cTn>
                        </p:par>
                        <p:par>
                          <p:cTn id="100" fill="hold">
                            <p:stCondLst>
                              <p:cond delay="0"/>
                            </p:stCondLst>
                            <p:childTnLst>
                              <p:par>
                                <p:cTn id="101" presetID="22" presetClass="entr" presetSubtype="1" fill="hold"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up)">
                                      <p:cBhvr>
                                        <p:cTn id="10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4" grpId="0" animBg="1"/>
      <p:bldP spid="65" grpId="0"/>
      <p:bldP spid="66" grpId="0"/>
      <p:bldP spid="8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量化练习：编程实现</a:t>
            </a:r>
          </a:p>
        </p:txBody>
      </p:sp>
      <p:sp>
        <p:nvSpPr>
          <p:cNvPr id="3" name="内容占位符 2"/>
          <p:cNvSpPr>
            <a:spLocks noGrp="1"/>
          </p:cNvSpPr>
          <p:nvPr>
            <p:ph idx="1"/>
          </p:nvPr>
        </p:nvSpPr>
        <p:spPr>
          <a:xfrm>
            <a:off x="998205" y="1270000"/>
            <a:ext cx="8127504" cy="4699000"/>
          </a:xfrm>
        </p:spPr>
        <p:txBody>
          <a:bodyPr>
            <a:normAutofit/>
          </a:bodyPr>
          <a:lstStyle/>
          <a:p>
            <a:pPr marL="0" indent="0">
              <a:buNone/>
            </a:pPr>
            <a:r>
              <a:rPr lang="zh-CN" altLang="en-US" sz="3600" dirty="0">
                <a:solidFill>
                  <a:srgbClr val="005392"/>
                </a:solidFill>
              </a:rPr>
              <a:t>将学生的百分制成绩</a:t>
            </a:r>
            <a:r>
              <a:rPr lang="zh-CN" altLang="en-US" sz="4000" b="1" dirty="0">
                <a:solidFill>
                  <a:srgbClr val="005392"/>
                </a:solidFill>
              </a:rPr>
              <a:t>转换</a:t>
            </a:r>
            <a:r>
              <a:rPr lang="zh-CN" altLang="en-US" sz="3600" dirty="0">
                <a:solidFill>
                  <a:srgbClr val="005392"/>
                </a:solidFill>
              </a:rPr>
              <a:t>为五分制成绩</a:t>
            </a:r>
            <a:endParaRPr lang="en-US" altLang="zh-CN" dirty="0">
              <a:solidFill>
                <a:srgbClr val="005392"/>
              </a:solidFill>
            </a:endParaRPr>
          </a:p>
          <a:p>
            <a:pPr marL="0" indent="0">
              <a:spcBef>
                <a:spcPts val="1200"/>
              </a:spcBef>
              <a:buNone/>
            </a:pPr>
            <a:r>
              <a:rPr lang="en-US" altLang="zh-CN" sz="3200" dirty="0"/>
              <a:t>A </a:t>
            </a:r>
            <a:r>
              <a:rPr lang="zh-CN" altLang="en-US" sz="3200" dirty="0"/>
              <a:t>：</a:t>
            </a:r>
            <a:r>
              <a:rPr lang="en-US" altLang="zh-CN" sz="3200" dirty="0"/>
              <a:t>      </a:t>
            </a:r>
            <a:r>
              <a:rPr lang="zh-CN" altLang="en-US" sz="3200" dirty="0"/>
              <a:t>≥</a:t>
            </a:r>
            <a:r>
              <a:rPr lang="en-US" altLang="zh-CN" sz="3200" dirty="0"/>
              <a:t>90 </a:t>
            </a:r>
            <a:r>
              <a:rPr lang="zh-CN" altLang="en-US" sz="3200" dirty="0"/>
              <a:t>分</a:t>
            </a:r>
            <a:endParaRPr lang="en-US" altLang="zh-CN" sz="3200" dirty="0"/>
          </a:p>
          <a:p>
            <a:pPr marL="0" indent="0">
              <a:buNone/>
            </a:pPr>
            <a:r>
              <a:rPr lang="en-US" altLang="zh-CN" sz="3200" dirty="0"/>
              <a:t>B </a:t>
            </a:r>
            <a:r>
              <a:rPr lang="zh-CN" altLang="en-US" sz="3200" dirty="0"/>
              <a:t>：</a:t>
            </a:r>
            <a:r>
              <a:rPr lang="en-US" altLang="zh-CN" sz="3200" dirty="0"/>
              <a:t>     80</a:t>
            </a:r>
            <a:r>
              <a:rPr lang="zh-CN" altLang="en-US" sz="3200" dirty="0"/>
              <a:t>～</a:t>
            </a:r>
            <a:r>
              <a:rPr lang="en-US" altLang="zh-CN" sz="3200" dirty="0"/>
              <a:t>89</a:t>
            </a:r>
            <a:r>
              <a:rPr lang="zh-CN" altLang="en-US" sz="3200" dirty="0"/>
              <a:t>分</a:t>
            </a:r>
            <a:endParaRPr lang="en-US" altLang="zh-CN" sz="3200" dirty="0"/>
          </a:p>
          <a:p>
            <a:pPr marL="0" indent="0">
              <a:buNone/>
            </a:pPr>
            <a:r>
              <a:rPr lang="en-US" altLang="zh-CN" sz="3200" dirty="0"/>
              <a:t>C</a:t>
            </a:r>
            <a:r>
              <a:rPr lang="zh-CN" altLang="en-US" sz="3200" dirty="0"/>
              <a:t> ：</a:t>
            </a:r>
            <a:r>
              <a:rPr lang="en-US" altLang="zh-CN" sz="3200" dirty="0"/>
              <a:t>      70</a:t>
            </a:r>
            <a:r>
              <a:rPr lang="zh-CN" altLang="en-US" sz="3200" dirty="0"/>
              <a:t>～</a:t>
            </a:r>
            <a:r>
              <a:rPr lang="en-US" altLang="zh-CN" sz="3200" dirty="0"/>
              <a:t>79</a:t>
            </a:r>
            <a:r>
              <a:rPr lang="zh-CN" altLang="en-US" sz="3200" dirty="0"/>
              <a:t>分</a:t>
            </a:r>
            <a:endParaRPr lang="en-US" altLang="zh-CN" sz="3200" dirty="0"/>
          </a:p>
          <a:p>
            <a:pPr marL="0" indent="0">
              <a:buNone/>
            </a:pPr>
            <a:r>
              <a:rPr lang="en-US" altLang="zh-CN" sz="3200" dirty="0"/>
              <a:t>D</a:t>
            </a:r>
            <a:r>
              <a:rPr lang="zh-CN" altLang="en-US" sz="3200" dirty="0"/>
              <a:t> ：</a:t>
            </a:r>
            <a:r>
              <a:rPr lang="en-US" altLang="zh-CN" sz="3200" dirty="0"/>
              <a:t>      60</a:t>
            </a:r>
            <a:r>
              <a:rPr lang="zh-CN" altLang="en-US" sz="3200" dirty="0"/>
              <a:t>～</a:t>
            </a:r>
            <a:r>
              <a:rPr lang="en-US" altLang="zh-CN" sz="3200" dirty="0"/>
              <a:t>69</a:t>
            </a:r>
            <a:r>
              <a:rPr lang="zh-CN" altLang="en-US" sz="3200" dirty="0"/>
              <a:t>分</a:t>
            </a:r>
            <a:endParaRPr lang="en-US" altLang="zh-CN" sz="3200" dirty="0"/>
          </a:p>
          <a:p>
            <a:pPr marL="0" indent="0">
              <a:buNone/>
            </a:pPr>
            <a:r>
              <a:rPr lang="en-US" altLang="zh-CN" sz="3200" dirty="0"/>
              <a:t>E </a:t>
            </a:r>
            <a:r>
              <a:rPr lang="zh-CN" altLang="en-US" sz="3200" dirty="0"/>
              <a:t>：</a:t>
            </a:r>
            <a:r>
              <a:rPr lang="en-US" altLang="zh-CN" sz="3200" dirty="0"/>
              <a:t>     </a:t>
            </a:r>
            <a:r>
              <a:rPr lang="zh-CN" altLang="en-US" sz="3200" dirty="0"/>
              <a:t>～</a:t>
            </a:r>
            <a:r>
              <a:rPr lang="en-US" altLang="zh-CN" sz="3200" dirty="0"/>
              <a:t> 60</a:t>
            </a:r>
            <a:r>
              <a:rPr lang="zh-CN" altLang="en-US" sz="3200" dirty="0"/>
              <a:t>分</a:t>
            </a:r>
            <a:endParaRPr lang="en-US" altLang="zh-CN" sz="3200"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2900" y="2400299"/>
            <a:ext cx="4199982" cy="3099587"/>
          </a:xfrm>
          <a:prstGeom prst="rect">
            <a:avLst/>
          </a:prstGeom>
        </p:spPr>
      </p:pic>
    </p:spTree>
    <p:extLst>
      <p:ext uri="{BB962C8B-B14F-4D97-AF65-F5344CB8AC3E}">
        <p14:creationId xmlns:p14="http://schemas.microsoft.com/office/powerpoint/2010/main" val="399688959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6484292" y="3884003"/>
            <a:ext cx="793102" cy="565280"/>
          </a:xfrm>
          <a:prstGeom prst="roundRect">
            <a:avLst>
              <a:gd name="adj" fmla="val 11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9" name="矩形 8"/>
          <p:cNvSpPr/>
          <p:nvPr/>
        </p:nvSpPr>
        <p:spPr>
          <a:xfrm>
            <a:off x="2975982" y="3803397"/>
            <a:ext cx="6781800" cy="646331"/>
          </a:xfrm>
          <a:prstGeom prst="rect">
            <a:avLst/>
          </a:prstGeom>
        </p:spPr>
        <p:txBody>
          <a:bodyPr wrap="square">
            <a:spAutoFit/>
          </a:bodyPr>
          <a:lstStyle/>
          <a:p>
            <a:r>
              <a:rPr lang="zh-CN" altLang="en-US" sz="3600" b="1" dirty="0">
                <a:solidFill>
                  <a:schemeClr val="accent2">
                    <a:lumMod val="75000"/>
                  </a:schemeClr>
                </a:solidFill>
                <a:latin typeface="微软雅黑" panose="020B0503020204020204" pitchFamily="34" charset="-122"/>
                <a:ea typeface="微软雅黑" panose="020B0503020204020204" pitchFamily="34" charset="-122"/>
              </a:rPr>
              <a:t>思考</a:t>
            </a:r>
            <a:r>
              <a:rPr lang="zh-CN" altLang="en-US" sz="3200" b="1"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如何将比特流</a:t>
            </a:r>
            <a:r>
              <a:rPr lang="zh-CN" altLang="en-US" sz="2800" b="1" dirty="0">
                <a:solidFill>
                  <a:srgbClr val="FFFFFF"/>
                </a:solidFill>
                <a:latin typeface="微软雅黑" panose="020B0503020204020204" pitchFamily="34" charset="-122"/>
                <a:ea typeface="微软雅黑" panose="020B0503020204020204" pitchFamily="34" charset="-122"/>
              </a:rPr>
              <a:t>嵌入</a:t>
            </a:r>
            <a:r>
              <a:rPr lang="zh-CN" altLang="en-US" sz="2800" dirty="0">
                <a:latin typeface="微软雅黑" panose="020B0503020204020204" pitchFamily="34" charset="-122"/>
                <a:ea typeface="微软雅黑" panose="020B0503020204020204" pitchFamily="34" charset="-122"/>
              </a:rPr>
              <a:t>电磁波？</a:t>
            </a:r>
            <a:endParaRPr lang="en-US" altLang="zh-CN" sz="2800" dirty="0">
              <a:latin typeface="微软雅黑" panose="020B0503020204020204" pitchFamily="34" charset="-122"/>
              <a:ea typeface="微软雅黑" panose="020B0503020204020204" pitchFamily="34" charset="-122"/>
            </a:endParaRPr>
          </a:p>
        </p:txBody>
      </p:sp>
      <p:sp>
        <p:nvSpPr>
          <p:cNvPr id="6" name="圆角矩形 5"/>
          <p:cNvSpPr/>
          <p:nvPr/>
        </p:nvSpPr>
        <p:spPr>
          <a:xfrm>
            <a:off x="5411496" y="1291512"/>
            <a:ext cx="1782406" cy="565280"/>
          </a:xfrm>
          <a:prstGeom prst="roundRect">
            <a:avLst>
              <a:gd name="adj" fmla="val 11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问题</a:t>
            </a:r>
          </a:p>
        </p:txBody>
      </p:sp>
      <p:sp>
        <p:nvSpPr>
          <p:cNvPr id="3" name="内容占位符 2"/>
          <p:cNvSpPr>
            <a:spLocks noGrp="1"/>
          </p:cNvSpPr>
          <p:nvPr>
            <p:ph idx="1"/>
          </p:nvPr>
        </p:nvSpPr>
        <p:spPr>
          <a:xfrm>
            <a:off x="2892490" y="1114747"/>
            <a:ext cx="7752184" cy="1539162"/>
          </a:xfrm>
        </p:spPr>
        <p:txBody>
          <a:bodyPr>
            <a:normAutofit/>
          </a:bodyPr>
          <a:lstStyle/>
          <a:p>
            <a:pPr marL="0" indent="0">
              <a:buNone/>
            </a:pPr>
            <a:r>
              <a:rPr lang="zh-CN" altLang="en-US" sz="3600" b="1" dirty="0">
                <a:solidFill>
                  <a:schemeClr val="accent2">
                    <a:lumMod val="75000"/>
                  </a:schemeClr>
                </a:solidFill>
              </a:rPr>
              <a:t>思考</a:t>
            </a:r>
            <a:r>
              <a:rPr lang="zh-CN" altLang="en-US" sz="3600" b="1" dirty="0"/>
              <a:t>：</a:t>
            </a:r>
            <a:r>
              <a:rPr lang="zh-CN" altLang="en-US" dirty="0"/>
              <a:t>如何把</a:t>
            </a:r>
            <a:r>
              <a:rPr lang="zh-CN" altLang="en-US" b="1" dirty="0">
                <a:solidFill>
                  <a:schemeClr val="bg1"/>
                </a:solidFill>
              </a:rPr>
              <a:t>离散的信息</a:t>
            </a:r>
            <a:r>
              <a:rPr lang="zh-CN" altLang="en-US" dirty="0"/>
              <a:t>转变为模拟的信号以便在空中传播？</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59</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245" y="1114747"/>
            <a:ext cx="1404388" cy="1404388"/>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888" y="3311596"/>
            <a:ext cx="1710094" cy="1710094"/>
          </a:xfrm>
          <a:prstGeom prst="rect">
            <a:avLst/>
          </a:prstGeom>
        </p:spPr>
      </p:pic>
      <p:sp>
        <p:nvSpPr>
          <p:cNvPr id="8" name="矩形 7"/>
          <p:cNvSpPr/>
          <p:nvPr/>
        </p:nvSpPr>
        <p:spPr>
          <a:xfrm>
            <a:off x="2975982" y="4609743"/>
            <a:ext cx="5634618" cy="2031325"/>
          </a:xfrm>
          <a:prstGeom prst="rect">
            <a:avLst/>
          </a:prstGeom>
        </p:spPr>
        <p:txBody>
          <a:bodyPr wrap="square">
            <a:spAutoFit/>
          </a:bodyPr>
          <a:lstStyle/>
          <a:p>
            <a:r>
              <a:rPr lang="zh-CN" altLang="en-US" sz="3200" dirty="0">
                <a:latin typeface="微软雅黑" panose="020B0503020204020204" pitchFamily="34" charset="-122"/>
                <a:ea typeface="微软雅黑" panose="020B0503020204020204" pitchFamily="34" charset="-122"/>
              </a:rPr>
              <a:t>调制</a:t>
            </a:r>
            <a:endParaRPr lang="en-US" altLang="zh-CN" sz="3200" dirty="0">
              <a:latin typeface="微软雅黑" panose="020B0503020204020204" pitchFamily="34" charset="-122"/>
              <a:ea typeface="微软雅黑" panose="020B0503020204020204" pitchFamily="34" charset="-122"/>
            </a:endParaRPr>
          </a:p>
          <a:p>
            <a:pPr>
              <a:spcBef>
                <a:spcPts val="1200"/>
              </a:spcBef>
            </a:pP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幅移键控  </a:t>
            </a:r>
            <a:r>
              <a:rPr lang="en-US" altLang="zh-CN" sz="2800" dirty="0">
                <a:solidFill>
                  <a:schemeClr val="tx1">
                    <a:lumMod val="75000"/>
                    <a:lumOff val="25000"/>
                  </a:schemeClr>
                </a:solidFill>
                <a:latin typeface="Arial" panose="020B0604020202020204" pitchFamily="34" charset="0"/>
                <a:cs typeface="Arial" panose="020B0604020202020204" pitchFamily="34" charset="0"/>
              </a:rPr>
              <a:t>Amplitude   Shift Keying</a:t>
            </a:r>
            <a:endParaRPr lang="en-US" altLang="zh-CN" sz="2800"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频移键控  </a:t>
            </a:r>
            <a:r>
              <a:rPr lang="en-US" altLang="zh-CN" sz="2800" dirty="0">
                <a:solidFill>
                  <a:schemeClr val="tx1">
                    <a:lumMod val="75000"/>
                    <a:lumOff val="25000"/>
                  </a:schemeClr>
                </a:solidFill>
                <a:latin typeface="Arial" panose="020B0604020202020204" pitchFamily="34" charset="0"/>
                <a:cs typeface="Arial" panose="020B0604020202020204" pitchFamily="34" charset="0"/>
              </a:rPr>
              <a:t>Frequency  Shift keying</a:t>
            </a:r>
          </a:p>
          <a:p>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相移键控  </a:t>
            </a:r>
            <a:r>
              <a:rPr lang="en-US" altLang="zh-CN" sz="2800" dirty="0">
                <a:solidFill>
                  <a:schemeClr val="tx1">
                    <a:lumMod val="75000"/>
                    <a:lumOff val="25000"/>
                  </a:schemeClr>
                </a:solidFill>
                <a:latin typeface="Arial" panose="020B0604020202020204" pitchFamily="34" charset="0"/>
                <a:cs typeface="Arial" panose="020B0604020202020204" pitchFamily="34" charset="0"/>
              </a:rPr>
              <a:t>Phase         Shift keying</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2975982" y="2607617"/>
            <a:ext cx="5634618"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rPr>
              <a:t>拟合</a:t>
            </a:r>
            <a:endParaRPr lang="en-US" altLang="zh-CN" sz="3200" b="1" dirty="0">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362740" y="3311596"/>
            <a:ext cx="95719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09933"/>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wipe(left)">
                                      <p:cBhvr>
                                        <p:cTn id="29" dur="500"/>
                                        <p:tgtEl>
                                          <p:spTgt spid="8">
                                            <p:txEl>
                                              <p:pRg st="1" end="1"/>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wipe(left)">
                                      <p:cBhvr>
                                        <p:cTn id="32" dur="500"/>
                                        <p:tgtEl>
                                          <p:spTgt spid="8">
                                            <p:txEl>
                                              <p:pRg st="2" end="2"/>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wipe(left)">
                                      <p:cBhvr>
                                        <p:cTn id="3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全球移动业务</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29256" y="1219201"/>
            <a:ext cx="10523035" cy="3949148"/>
          </a:xfrm>
          <a:prstGeom prst="rect">
            <a:avLst/>
          </a:prstGeom>
        </p:spPr>
      </p:pic>
    </p:spTree>
    <p:extLst>
      <p:ext uri="{BB962C8B-B14F-4D97-AF65-F5344CB8AC3E}">
        <p14:creationId xmlns:p14="http://schemas.microsoft.com/office/powerpoint/2010/main" val="1945216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93" t="7600" r="93" b="13956"/>
          <a:stretch/>
        </p:blipFill>
        <p:spPr>
          <a:xfrm>
            <a:off x="0" y="976666"/>
            <a:ext cx="12192000" cy="5379684"/>
          </a:xfrm>
          <a:prstGeom prst="rect">
            <a:avLst/>
          </a:prstGeom>
        </p:spPr>
      </p:pic>
      <p:sp>
        <p:nvSpPr>
          <p:cNvPr id="4" name="灯片编号占位符 3"/>
          <p:cNvSpPr>
            <a:spLocks noGrp="1"/>
          </p:cNvSpPr>
          <p:nvPr>
            <p:ph type="sldNum" sz="quarter" idx="12"/>
          </p:nvPr>
        </p:nvSpPr>
        <p:spPr/>
        <p:txBody>
          <a:bodyPr/>
          <a:lstStyle/>
          <a:p>
            <a:fld id="{38B4F502-AEE6-4D70-927B-AC49763F54CA}" type="slidenum">
              <a:rPr lang="zh-CN" altLang="en-US" smtClean="0"/>
              <a:t>60</a:t>
            </a:fld>
            <a:endParaRPr lang="zh-CN" altLang="en-US"/>
          </a:p>
        </p:txBody>
      </p:sp>
      <p:sp>
        <p:nvSpPr>
          <p:cNvPr id="3" name="矩形 2"/>
          <p:cNvSpPr/>
          <p:nvPr/>
        </p:nvSpPr>
        <p:spPr>
          <a:xfrm>
            <a:off x="7529802" y="1693220"/>
            <a:ext cx="4662198" cy="802433"/>
          </a:xfrm>
          <a:prstGeom prst="rect">
            <a:avLst/>
          </a:prstGeom>
          <a:solidFill>
            <a:srgbClr val="00539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dirty="0">
                <a:solidFill>
                  <a:schemeClr val="bg1"/>
                </a:solidFill>
                <a:latin typeface="Arial" panose="020B0604020202020204" pitchFamily="34" charset="0"/>
                <a:ea typeface="微软雅黑" panose="020B0503020204020204" pitchFamily="34" charset="-122"/>
                <a:cs typeface="Arial" panose="020B0604020202020204" pitchFamily="34" charset="0"/>
              </a:rPr>
              <a:t>信道：传送通道</a:t>
            </a:r>
          </a:p>
        </p:txBody>
      </p:sp>
      <p:sp>
        <p:nvSpPr>
          <p:cNvPr id="8" name="矩形 7"/>
          <p:cNvSpPr/>
          <p:nvPr/>
        </p:nvSpPr>
        <p:spPr>
          <a:xfrm>
            <a:off x="765110" y="3554147"/>
            <a:ext cx="4711958" cy="1419069"/>
          </a:xfrm>
          <a:prstGeom prst="rect">
            <a:avLst/>
          </a:prstGeom>
          <a:solidFill>
            <a:srgbClr val="FFFFFF">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0000" tIns="45720" rIns="91440" bIns="45720" numCol="1" spcCol="0" rtlCol="0" fromWordArt="0" anchor="ctr" anchorCtr="0" forceAA="0" compatLnSpc="1">
            <a:prstTxWarp prst="textNoShape">
              <a:avLst/>
            </a:prstTxWarp>
            <a:noAutofit/>
          </a:bodyPr>
          <a:lstStyle/>
          <a:p>
            <a:r>
              <a:rPr lang="zh-CN" altLang="en-US" sz="3200" b="1" dirty="0">
                <a:solidFill>
                  <a:schemeClr val="accent2">
                    <a:lumMod val="75000"/>
                  </a:schemeClr>
                </a:solidFill>
                <a:latin typeface="微软雅黑" panose="020B0503020204020204" pitchFamily="34" charset="-122"/>
                <a:ea typeface="微软雅黑" panose="020B0503020204020204" pitchFamily="34" charset="-122"/>
              </a:rPr>
              <a:t>传输</a:t>
            </a:r>
            <a:r>
              <a:rPr lang="zh-CN" altLang="en-US" sz="3200" dirty="0">
                <a:solidFill>
                  <a:srgbClr val="333333"/>
                </a:solidFill>
                <a:latin typeface="微软雅黑" panose="020B0503020204020204" pitchFamily="34" charset="-122"/>
                <a:ea typeface="微软雅黑" panose="020B0503020204020204" pitchFamily="34" charset="-122"/>
              </a:rPr>
              <a:t>（运输）过程中存</a:t>
            </a:r>
            <a:endParaRPr lang="en-US" altLang="zh-CN" sz="3200" dirty="0">
              <a:solidFill>
                <a:srgbClr val="333333"/>
              </a:solidFill>
              <a:latin typeface="微软雅黑" panose="020B0503020204020204" pitchFamily="34" charset="-122"/>
              <a:ea typeface="微软雅黑" panose="020B0503020204020204" pitchFamily="34" charset="-122"/>
            </a:endParaRPr>
          </a:p>
          <a:p>
            <a:pPr>
              <a:spcBef>
                <a:spcPts val="1200"/>
              </a:spcBef>
            </a:pPr>
            <a:r>
              <a:rPr lang="zh-CN" altLang="en-US" sz="3200" dirty="0">
                <a:solidFill>
                  <a:srgbClr val="333333"/>
                </a:solidFill>
                <a:latin typeface="微软雅黑" panose="020B0503020204020204" pitchFamily="34" charset="-122"/>
                <a:ea typeface="微软雅黑" panose="020B0503020204020204" pitchFamily="34" charset="-122"/>
              </a:rPr>
              <a:t>在哪些问题？</a:t>
            </a:r>
            <a:endParaRPr lang="zh-CN" altLang="en-US" sz="32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943593" y="3732641"/>
            <a:ext cx="0" cy="1062080"/>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3170430"/>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信道容量</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3530" y="1134707"/>
            <a:ext cx="8036587" cy="5359399"/>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966" y="1590438"/>
            <a:ext cx="953279" cy="953279"/>
          </a:xfrm>
          <a:prstGeom prst="rect">
            <a:avLst/>
          </a:prstGeom>
        </p:spPr>
      </p:pic>
      <p:sp>
        <p:nvSpPr>
          <p:cNvPr id="6" name="矩形 5"/>
          <p:cNvSpPr/>
          <p:nvPr/>
        </p:nvSpPr>
        <p:spPr>
          <a:xfrm>
            <a:off x="1007658" y="4398656"/>
            <a:ext cx="3368398" cy="1138773"/>
          </a:xfrm>
          <a:prstGeom prst="rect">
            <a:avLst/>
          </a:prstGeom>
        </p:spPr>
        <p:txBody>
          <a:bodyPr wrap="square">
            <a:spAutoFit/>
          </a:bodyPr>
          <a:lstStyle/>
          <a:p>
            <a:r>
              <a:rPr lang="zh-CN" altLang="en-US" sz="3200" dirty="0">
                <a:latin typeface="微软雅黑" panose="020B0503020204020204" pitchFamily="34" charset="-122"/>
                <a:ea typeface="微软雅黑" panose="020B0503020204020204" pitchFamily="34" charset="-122"/>
              </a:rPr>
              <a:t>信道上可以被传输的</a:t>
            </a:r>
            <a:r>
              <a:rPr lang="zh-CN" altLang="en-US" sz="3600" b="1" dirty="0">
                <a:solidFill>
                  <a:schemeClr val="accent2">
                    <a:lumMod val="75000"/>
                  </a:schemeClr>
                </a:solidFill>
                <a:latin typeface="微软雅黑" panose="020B0503020204020204" pitchFamily="34" charset="-122"/>
                <a:ea typeface="微软雅黑" panose="020B0503020204020204" pitchFamily="34" charset="-122"/>
              </a:rPr>
              <a:t>最大</a:t>
            </a:r>
            <a:r>
              <a:rPr lang="zh-CN" altLang="en-US" sz="3200" dirty="0">
                <a:latin typeface="微软雅黑" panose="020B0503020204020204" pitchFamily="34" charset="-122"/>
                <a:ea typeface="微软雅黑" panose="020B0503020204020204" pitchFamily="34" charset="-122"/>
              </a:rPr>
              <a:t>速率</a:t>
            </a:r>
            <a:endParaRPr lang="en-US" altLang="zh-CN" sz="3200"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H="1">
            <a:off x="890054" y="4447894"/>
            <a:ext cx="1" cy="996865"/>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
        <p:nvSpPr>
          <p:cNvPr id="9" name="矩形 8"/>
          <p:cNvSpPr/>
          <p:nvPr/>
        </p:nvSpPr>
        <p:spPr>
          <a:xfrm>
            <a:off x="8304245" y="1765822"/>
            <a:ext cx="2416676" cy="584775"/>
          </a:xfrm>
          <a:prstGeom prst="rect">
            <a:avLst/>
          </a:prstGeom>
        </p:spPr>
        <p:txBody>
          <a:bodyPr wrap="square">
            <a:spAutoFit/>
          </a:bodyPr>
          <a:lstStyle/>
          <a:p>
            <a:pPr>
              <a:spcBef>
                <a:spcPts val="600"/>
              </a:spcBef>
            </a:pP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如何测算？</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137736"/>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750"/>
                            </p:stCondLst>
                            <p:childTnLst>
                              <p:par>
                                <p:cTn id="15" presetID="22" presetClass="entr" presetSubtype="8"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51881" y="1307493"/>
            <a:ext cx="1351587" cy="1245702"/>
          </a:xfrm>
          <a:prstGeom prst="rect">
            <a:avLst/>
          </a:prstGeom>
        </p:spPr>
      </p:pic>
      <p:sp>
        <p:nvSpPr>
          <p:cNvPr id="2" name="标题 1"/>
          <p:cNvSpPr>
            <a:spLocks noGrp="1"/>
          </p:cNvSpPr>
          <p:nvPr>
            <p:ph type="title"/>
          </p:nvPr>
        </p:nvSpPr>
        <p:spPr/>
        <p:txBody>
          <a:bodyPr/>
          <a:lstStyle/>
          <a:p>
            <a:r>
              <a:rPr lang="zh-CN" altLang="en-US" dirty="0"/>
              <a:t>概念</a:t>
            </a:r>
          </a:p>
        </p:txBody>
      </p:sp>
      <p:sp>
        <p:nvSpPr>
          <p:cNvPr id="3" name="内容占位符 2"/>
          <p:cNvSpPr>
            <a:spLocks noGrp="1"/>
          </p:cNvSpPr>
          <p:nvPr>
            <p:ph idx="1"/>
          </p:nvPr>
        </p:nvSpPr>
        <p:spPr>
          <a:xfrm>
            <a:off x="1260570" y="3561072"/>
            <a:ext cx="2334208" cy="2546264"/>
          </a:xfrm>
        </p:spPr>
        <p:txBody>
          <a:bodyPr>
            <a:normAutofit/>
          </a:bodyPr>
          <a:lstStyle/>
          <a:p>
            <a:pPr marL="0" indent="0" algn="ctr">
              <a:buNone/>
            </a:pPr>
            <a:r>
              <a:rPr lang="zh-CN" altLang="en-US" sz="2400" dirty="0"/>
              <a:t>（</a:t>
            </a:r>
            <a:r>
              <a:rPr lang="zh-CN" altLang="en-US" sz="2400" b="1" dirty="0"/>
              <a:t>比特率</a:t>
            </a:r>
            <a:r>
              <a:rPr lang="zh-CN" altLang="en-US" sz="2400" dirty="0"/>
              <a:t>）</a:t>
            </a:r>
            <a:endParaRPr lang="en-US" altLang="zh-CN" sz="2400" dirty="0"/>
          </a:p>
          <a:p>
            <a:pPr marL="0" indent="0" algn="ctr">
              <a:spcBef>
                <a:spcPts val="600"/>
              </a:spcBef>
              <a:buNone/>
            </a:pPr>
            <a:r>
              <a:rPr lang="zh-CN" altLang="en-US" sz="2400" dirty="0"/>
              <a:t>在数字信道上传送数据的速率</a:t>
            </a:r>
            <a:endParaRPr lang="en-US" altLang="zh-CN" sz="2400" dirty="0"/>
          </a:p>
          <a:p>
            <a:pPr marL="0" indent="0" algn="ctr">
              <a:buNone/>
            </a:pPr>
            <a:r>
              <a:rPr lang="en-US" altLang="zh-CN" sz="2400" dirty="0"/>
              <a:t>bit/s (bps)</a:t>
            </a:r>
            <a:endParaRPr lang="zh-CN" altLang="en-US" sz="2400" dirty="0"/>
          </a:p>
        </p:txBody>
      </p:sp>
      <p:sp>
        <p:nvSpPr>
          <p:cNvPr id="7" name="内容占位符 2"/>
          <p:cNvSpPr txBox="1">
            <a:spLocks/>
          </p:cNvSpPr>
          <p:nvPr/>
        </p:nvSpPr>
        <p:spPr>
          <a:xfrm>
            <a:off x="5016048" y="3561072"/>
            <a:ext cx="2334208" cy="2595435"/>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400" dirty="0"/>
              <a:t>（</a:t>
            </a:r>
            <a:r>
              <a:rPr lang="zh-CN" altLang="zh-CN" sz="2400" b="1" dirty="0"/>
              <a:t>频率通带</a:t>
            </a:r>
            <a:r>
              <a:rPr lang="zh-CN" altLang="en-US" sz="2400" dirty="0"/>
              <a:t>）</a:t>
            </a:r>
            <a:endParaRPr lang="en-US" altLang="zh-CN" sz="2400" dirty="0"/>
          </a:p>
          <a:p>
            <a:pPr marL="0" indent="0" algn="ctr">
              <a:spcBef>
                <a:spcPts val="600"/>
              </a:spcBef>
              <a:buNone/>
            </a:pPr>
            <a:r>
              <a:rPr lang="zh-CN" altLang="zh-CN" sz="2400" dirty="0"/>
              <a:t>信道的信号下限频率和上限</a:t>
            </a:r>
            <a:r>
              <a:rPr lang="en-US" altLang="zh-CN" sz="2400" dirty="0" err="1"/>
              <a:t>频率</a:t>
            </a:r>
            <a:r>
              <a:rPr lang="zh-CN" altLang="zh-CN" sz="2400" dirty="0"/>
              <a:t> </a:t>
            </a:r>
            <a:r>
              <a:rPr lang="en-US" altLang="zh-CN" sz="2400" dirty="0"/>
              <a:t>(Hz)</a:t>
            </a:r>
            <a:endParaRPr lang="zh-CN" altLang="en-US" sz="2400" dirty="0"/>
          </a:p>
        </p:txBody>
      </p:sp>
      <p:sp>
        <p:nvSpPr>
          <p:cNvPr id="8" name="单圆角矩形 7"/>
          <p:cNvSpPr/>
          <p:nvPr/>
        </p:nvSpPr>
        <p:spPr>
          <a:xfrm>
            <a:off x="1260570" y="2753788"/>
            <a:ext cx="2334208" cy="617345"/>
          </a:xfrm>
          <a:prstGeom prst="round1Rect">
            <a:avLst>
              <a:gd name="adj" fmla="val 0"/>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b="1" dirty="0"/>
              <a:t>数据率</a:t>
            </a:r>
            <a:endParaRPr lang="en-US" altLang="zh-CN" sz="3200" b="1" dirty="0"/>
          </a:p>
        </p:txBody>
      </p:sp>
      <p:sp>
        <p:nvSpPr>
          <p:cNvPr id="10" name="单圆角矩形 9"/>
          <p:cNvSpPr/>
          <p:nvPr/>
        </p:nvSpPr>
        <p:spPr>
          <a:xfrm>
            <a:off x="5016048" y="2753788"/>
            <a:ext cx="2334208" cy="617345"/>
          </a:xfrm>
          <a:prstGeom prst="round1Rect">
            <a:avLst>
              <a:gd name="adj" fmla="val 0"/>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zh-CN" sz="3200" b="1" dirty="0"/>
              <a:t>带宽</a:t>
            </a:r>
            <a:endParaRPr lang="en-US" altLang="zh-CN" sz="3200" b="1" dirty="0"/>
          </a:p>
        </p:txBody>
      </p:sp>
      <p:sp>
        <p:nvSpPr>
          <p:cNvPr id="11" name="单圆角矩形 10"/>
          <p:cNvSpPr/>
          <p:nvPr/>
        </p:nvSpPr>
        <p:spPr>
          <a:xfrm>
            <a:off x="8618182" y="2753788"/>
            <a:ext cx="2334208" cy="617345"/>
          </a:xfrm>
          <a:prstGeom prst="round1Rect">
            <a:avLst>
              <a:gd name="adj" fmla="val 0"/>
            </a:avLst>
          </a:prstGeom>
          <a:solidFill>
            <a:srgbClr val="2757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b="1" dirty="0"/>
              <a:t>信道容量</a:t>
            </a:r>
            <a:endParaRPr lang="en-US" altLang="zh-CN" sz="3200" b="1" dirty="0"/>
          </a:p>
        </p:txBody>
      </p:sp>
      <p:sp>
        <p:nvSpPr>
          <p:cNvPr id="12" name="矩形 11"/>
          <p:cNvSpPr/>
          <p:nvPr/>
        </p:nvSpPr>
        <p:spPr>
          <a:xfrm>
            <a:off x="8618182" y="3561072"/>
            <a:ext cx="2334208" cy="2089803"/>
          </a:xfrm>
          <a:prstGeom prst="rect">
            <a:avLst/>
          </a:prstGeom>
        </p:spPr>
        <p:txBody>
          <a:bodyPr wrap="square">
            <a:spAutoFit/>
          </a:bodyPr>
          <a:lstStyle/>
          <a:p>
            <a:pPr algn="ctr">
              <a:lnSpc>
                <a:spcPct val="130000"/>
              </a:lnSpc>
            </a:pPr>
            <a:r>
              <a:rPr lang="zh-CN" altLang="en-US" sz="2400" dirty="0">
                <a:latin typeface="Arial" panose="020B0604020202020204" pitchFamily="34" charset="0"/>
                <a:ea typeface="微软雅黑" panose="020B0503020204020204" pitchFamily="34" charset="-122"/>
                <a:cs typeface="Arial" panose="020B0604020202020204" pitchFamily="34" charset="0"/>
              </a:rPr>
              <a:t>（</a:t>
            </a:r>
            <a:r>
              <a:rPr lang="zh-CN" altLang="en-US" sz="2400" b="1" dirty="0">
                <a:latin typeface="Arial" panose="020B0604020202020204" pitchFamily="34" charset="0"/>
                <a:ea typeface="微软雅黑" panose="020B0503020204020204" pitchFamily="34" charset="-122"/>
                <a:cs typeface="Arial" panose="020B0604020202020204" pitchFamily="34" charset="0"/>
              </a:rPr>
              <a:t>速率</a:t>
            </a:r>
            <a:r>
              <a:rPr lang="zh-CN" altLang="en-US" sz="2400" dirty="0">
                <a:latin typeface="Arial" panose="020B0604020202020204" pitchFamily="34" charset="0"/>
                <a:ea typeface="微软雅黑" panose="020B0503020204020204" pitchFamily="34" charset="-122"/>
                <a:cs typeface="Arial" panose="020B0604020202020204" pitchFamily="34" charset="0"/>
              </a:rPr>
              <a:t>）</a:t>
            </a:r>
            <a:endParaRPr lang="en-US" altLang="zh-CN" sz="2400" dirty="0">
              <a:latin typeface="Arial" panose="020B0604020202020204" pitchFamily="34" charset="0"/>
              <a:ea typeface="微软雅黑" panose="020B0503020204020204" pitchFamily="34" charset="-122"/>
              <a:cs typeface="Arial" panose="020B0604020202020204" pitchFamily="34" charset="0"/>
            </a:endParaRPr>
          </a:p>
          <a:p>
            <a:pPr algn="ctr">
              <a:lnSpc>
                <a:spcPct val="130000"/>
              </a:lnSpc>
              <a:spcBef>
                <a:spcPts val="600"/>
              </a:spcBef>
            </a:pPr>
            <a:r>
              <a:rPr lang="zh-CN" altLang="en-US" sz="2400" dirty="0">
                <a:latin typeface="Arial" panose="020B0604020202020204" pitchFamily="34" charset="0"/>
                <a:ea typeface="微软雅黑" panose="020B0503020204020204" pitchFamily="34" charset="-122"/>
                <a:cs typeface="Arial" panose="020B0604020202020204" pitchFamily="34" charset="0"/>
              </a:rPr>
              <a:t>信道上可以被传输的最大速率</a:t>
            </a:r>
            <a:r>
              <a:rPr lang="en-US" altLang="zh-CN" sz="2400" dirty="0">
                <a:latin typeface="Arial" panose="020B0604020202020204" pitchFamily="34" charset="0"/>
                <a:ea typeface="微软雅黑" panose="020B0503020204020204" pitchFamily="34" charset="-122"/>
                <a:cs typeface="Arial" panose="020B0604020202020204" pitchFamily="34" charset="0"/>
              </a:rPr>
              <a:t>bit/s (bps)</a:t>
            </a:r>
          </a:p>
        </p:txBody>
      </p:sp>
      <p:pic>
        <p:nvPicPr>
          <p:cNvPr id="4" name="图片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05445" y="1131806"/>
            <a:ext cx="1755415" cy="1421389"/>
          </a:xfrm>
          <a:prstGeom prst="rect">
            <a:avLst/>
          </a:prstGeom>
        </p:spPr>
      </p:pic>
      <p:pic>
        <p:nvPicPr>
          <p:cNvPr id="5" name="图片 4"/>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021823" y="1166880"/>
            <a:ext cx="1526927" cy="1526927"/>
          </a:xfrm>
          <a:prstGeom prst="rect">
            <a:avLst/>
          </a:prstGeom>
        </p:spPr>
      </p:pic>
    </p:spTree>
    <p:extLst>
      <p:ext uri="{BB962C8B-B14F-4D97-AF65-F5344CB8AC3E}">
        <p14:creationId xmlns:p14="http://schemas.microsoft.com/office/powerpoint/2010/main" val="297444750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P spid="10" grpId="0" animBg="1"/>
      <p:bldP spid="11" grpId="0" animBg="1"/>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理想情况</a:t>
            </a:r>
          </a:p>
        </p:txBody>
      </p:sp>
      <p:sp>
        <p:nvSpPr>
          <p:cNvPr id="3" name="内容占位符 2"/>
          <p:cNvSpPr>
            <a:spLocks noGrp="1"/>
          </p:cNvSpPr>
          <p:nvPr>
            <p:ph idx="1"/>
          </p:nvPr>
        </p:nvSpPr>
        <p:spPr>
          <a:xfrm>
            <a:off x="0" y="1111497"/>
            <a:ext cx="3177302" cy="700714"/>
          </a:xfrm>
          <a:solidFill>
            <a:schemeClr val="accent1"/>
          </a:solidFill>
        </p:spPr>
        <p:txBody>
          <a:bodyPr/>
          <a:lstStyle/>
          <a:p>
            <a:pPr marL="0" indent="0" algn="ctr">
              <a:buNone/>
            </a:pPr>
            <a:r>
              <a:rPr lang="zh-CN" altLang="en-US" b="1" dirty="0">
                <a:solidFill>
                  <a:schemeClr val="bg1"/>
                </a:solidFill>
              </a:rPr>
              <a:t>无噪声信道</a:t>
            </a:r>
            <a:endParaRPr lang="en-US" altLang="zh-CN" b="1" dirty="0">
              <a:solidFill>
                <a:schemeClr val="bg1"/>
              </a:solidFill>
            </a:endParaRPr>
          </a:p>
          <a:p>
            <a:pPr marL="0" indent="0" algn="ctr">
              <a:buNone/>
            </a:pPr>
            <a:endParaRPr lang="en-US" altLang="zh-CN" b="1" dirty="0">
              <a:solidFill>
                <a:schemeClr val="bg1"/>
              </a:solidFill>
            </a:endParaRP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63</a:t>
            </a:fld>
            <a:endParaRPr lang="zh-CN" altLang="en-US"/>
          </a:p>
        </p:txBody>
      </p:sp>
      <p:cxnSp>
        <p:nvCxnSpPr>
          <p:cNvPr id="5" name="直接连接符 4"/>
          <p:cNvCxnSpPr/>
          <p:nvPr/>
        </p:nvCxnSpPr>
        <p:spPr>
          <a:xfrm>
            <a:off x="745707" y="2272059"/>
            <a:ext cx="1055251" cy="0"/>
          </a:xfrm>
          <a:prstGeom prst="line">
            <a:avLst/>
          </a:prstGeom>
          <a:ln w="31750">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
        <p:nvSpPr>
          <p:cNvPr id="10" name="矩形 9"/>
          <p:cNvSpPr/>
          <p:nvPr/>
        </p:nvSpPr>
        <p:spPr>
          <a:xfrm>
            <a:off x="654557" y="2414007"/>
            <a:ext cx="2339102"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奈奎斯特定理</a:t>
            </a:r>
          </a:p>
        </p:txBody>
      </p:sp>
      <p:sp>
        <p:nvSpPr>
          <p:cNvPr id="11" name="矩形 10"/>
          <p:cNvSpPr/>
          <p:nvPr/>
        </p:nvSpPr>
        <p:spPr>
          <a:xfrm>
            <a:off x="3656861" y="4482584"/>
            <a:ext cx="4626588" cy="646331"/>
          </a:xfrm>
          <a:prstGeom prst="rect">
            <a:avLst/>
          </a:prstGeom>
        </p:spPr>
        <p:txBody>
          <a:bodyPr wrap="none">
            <a:spAutoFit/>
          </a:bodyPr>
          <a:lstStyle/>
          <a:p>
            <a:r>
              <a:rPr lang="en-US" altLang="zh-CN" sz="3600" dirty="0" err="1">
                <a:solidFill>
                  <a:srgbClr val="333333"/>
                </a:solidFill>
                <a:latin typeface="Arial" panose="020B0604020202020204" pitchFamily="34" charset="0"/>
                <a:ea typeface="宋体" panose="02010600030101010101" pitchFamily="2" charset="-122"/>
                <a:cs typeface="Arial" panose="020B0604020202020204" pitchFamily="34" charset="0"/>
              </a:rPr>
              <a:t>C</a:t>
            </a:r>
            <a:r>
              <a:rPr lang="en-US" altLang="zh-CN" sz="3600" baseline="-25000" dirty="0" err="1">
                <a:solidFill>
                  <a:srgbClr val="333333"/>
                </a:solidFill>
                <a:latin typeface="Arial" panose="020B0604020202020204" pitchFamily="34" charset="0"/>
                <a:ea typeface="宋体" panose="02010600030101010101" pitchFamily="2" charset="-122"/>
                <a:cs typeface="Arial" panose="020B0604020202020204" pitchFamily="34" charset="0"/>
              </a:rPr>
              <a:t>max</a:t>
            </a:r>
            <a:r>
              <a:rPr lang="en-US" altLang="zh-CN" sz="3600" baseline="-25000" dirty="0">
                <a:solidFill>
                  <a:srgbClr val="333333"/>
                </a:solidFill>
                <a:latin typeface="Arial" panose="020B0604020202020204" pitchFamily="34" charset="0"/>
                <a:ea typeface="宋体" panose="02010600030101010101" pitchFamily="2" charset="-122"/>
                <a:cs typeface="Arial" panose="020B0604020202020204" pitchFamily="34" charset="0"/>
              </a:rPr>
              <a:t> </a:t>
            </a:r>
            <a:r>
              <a:rPr lang="en-US" altLang="zh-CN" sz="3600" dirty="0">
                <a:solidFill>
                  <a:srgbClr val="333333"/>
                </a:solidFill>
                <a:latin typeface="Arial" panose="020B0604020202020204" pitchFamily="34" charset="0"/>
                <a:ea typeface="宋体" panose="02010600030101010101" pitchFamily="2" charset="-122"/>
                <a:cs typeface="Arial" panose="020B0604020202020204" pitchFamily="34" charset="0"/>
              </a:rPr>
              <a:t>= 2 × B × log</a:t>
            </a:r>
            <a:r>
              <a:rPr lang="en-US" altLang="zh-CN" sz="3600" baseline="-25000" dirty="0">
                <a:solidFill>
                  <a:srgbClr val="333333"/>
                </a:solidFill>
                <a:latin typeface="Arial" panose="020B0604020202020204" pitchFamily="34" charset="0"/>
                <a:ea typeface="宋体" panose="02010600030101010101" pitchFamily="2" charset="-122"/>
                <a:cs typeface="Arial" panose="020B0604020202020204" pitchFamily="34" charset="0"/>
              </a:rPr>
              <a:t>2</a:t>
            </a:r>
            <a:r>
              <a:rPr lang="en-US" altLang="zh-CN" sz="3600" dirty="0">
                <a:solidFill>
                  <a:srgbClr val="333333"/>
                </a:solidFill>
                <a:latin typeface="Arial" panose="020B0604020202020204" pitchFamily="34" charset="0"/>
                <a:ea typeface="宋体" panose="02010600030101010101" pitchFamily="2" charset="-122"/>
                <a:cs typeface="Arial" panose="020B0604020202020204" pitchFamily="34" charset="0"/>
              </a:rPr>
              <a:t>L</a:t>
            </a:r>
            <a:endParaRPr lang="zh-CN" altLang="en-US" sz="36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endParaRPr>
          </a:p>
        </p:txBody>
      </p:sp>
      <p:grpSp>
        <p:nvGrpSpPr>
          <p:cNvPr id="13" name="组合 12"/>
          <p:cNvGrpSpPr/>
          <p:nvPr/>
        </p:nvGrpSpPr>
        <p:grpSpPr>
          <a:xfrm>
            <a:off x="3341492" y="3792392"/>
            <a:ext cx="2810860" cy="690192"/>
            <a:chOff x="2845593" y="4467226"/>
            <a:chExt cx="2194507" cy="538850"/>
          </a:xfrm>
        </p:grpSpPr>
        <p:cxnSp>
          <p:nvCxnSpPr>
            <p:cNvPr id="14" name="直接连接符 13"/>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17" name="内容占位符 2"/>
          <p:cNvSpPr txBox="1">
            <a:spLocks/>
          </p:cNvSpPr>
          <p:nvPr/>
        </p:nvSpPr>
        <p:spPr>
          <a:xfrm>
            <a:off x="3656861" y="3148667"/>
            <a:ext cx="1156996" cy="54455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200" dirty="0"/>
              <a:t>带宽</a:t>
            </a:r>
            <a:endParaRPr lang="en-US" altLang="zh-CN" sz="3200" dirty="0"/>
          </a:p>
        </p:txBody>
      </p:sp>
      <p:grpSp>
        <p:nvGrpSpPr>
          <p:cNvPr id="18" name="组合 17"/>
          <p:cNvGrpSpPr/>
          <p:nvPr/>
        </p:nvGrpSpPr>
        <p:grpSpPr>
          <a:xfrm flipH="1">
            <a:off x="7943567" y="3809989"/>
            <a:ext cx="3664232" cy="690192"/>
            <a:chOff x="2179345" y="4467226"/>
            <a:chExt cx="2860755" cy="538850"/>
          </a:xfrm>
        </p:grpSpPr>
        <p:cxnSp>
          <p:nvCxnSpPr>
            <p:cNvPr id="19" name="直接连接符 18"/>
            <p:cNvCxnSpPr/>
            <p:nvPr/>
          </p:nvCxnSpPr>
          <p:spPr>
            <a:xfrm>
              <a:off x="2179345" y="4467226"/>
              <a:ext cx="23212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22" name="内容占位符 2"/>
          <p:cNvSpPr txBox="1">
            <a:spLocks/>
          </p:cNvSpPr>
          <p:nvPr/>
        </p:nvSpPr>
        <p:spPr>
          <a:xfrm>
            <a:off x="8610600" y="3148667"/>
            <a:ext cx="3174999" cy="54455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200" dirty="0"/>
              <a:t>信号电平的个数</a:t>
            </a:r>
            <a:endParaRPr lang="en-US" altLang="zh-CN" sz="3600" dirty="0"/>
          </a:p>
        </p:txBody>
      </p:sp>
      <p:grpSp>
        <p:nvGrpSpPr>
          <p:cNvPr id="6" name="组合 5"/>
          <p:cNvGrpSpPr/>
          <p:nvPr/>
        </p:nvGrpSpPr>
        <p:grpSpPr>
          <a:xfrm>
            <a:off x="826494" y="4457184"/>
            <a:ext cx="2095500" cy="787916"/>
            <a:chOff x="826494" y="4457184"/>
            <a:chExt cx="2095500" cy="787916"/>
          </a:xfrm>
        </p:grpSpPr>
        <p:sp>
          <p:nvSpPr>
            <p:cNvPr id="23" name="内容占位符 2"/>
            <p:cNvSpPr txBox="1">
              <a:spLocks/>
            </p:cNvSpPr>
            <p:nvPr/>
          </p:nvSpPr>
          <p:spPr>
            <a:xfrm>
              <a:off x="877355" y="4457184"/>
              <a:ext cx="1976582" cy="787916"/>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200" dirty="0"/>
                <a:t>信道容量</a:t>
              </a:r>
              <a:endParaRPr lang="en-US" altLang="zh-CN" sz="3200" dirty="0"/>
            </a:p>
          </p:txBody>
        </p:sp>
        <p:cxnSp>
          <p:nvCxnSpPr>
            <p:cNvPr id="24" name="直接连接符 23"/>
            <p:cNvCxnSpPr/>
            <p:nvPr/>
          </p:nvCxnSpPr>
          <p:spPr>
            <a:xfrm>
              <a:off x="2921994" y="4624970"/>
              <a:ext cx="0" cy="452344"/>
            </a:xfrm>
            <a:prstGeom prst="line">
              <a:avLst/>
            </a:prstGeom>
            <a:ln w="31750">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cxnSp>
          <p:nvCxnSpPr>
            <p:cNvPr id="25" name="直接连接符 24"/>
            <p:cNvCxnSpPr/>
            <p:nvPr/>
          </p:nvCxnSpPr>
          <p:spPr>
            <a:xfrm>
              <a:off x="826494" y="4624970"/>
              <a:ext cx="0" cy="452344"/>
            </a:xfrm>
            <a:prstGeom prst="line">
              <a:avLst/>
            </a:prstGeom>
            <a:ln w="31750">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grpSp>
      <p:sp>
        <p:nvSpPr>
          <p:cNvPr id="7" name="矩形 6"/>
          <p:cNvSpPr/>
          <p:nvPr/>
        </p:nvSpPr>
        <p:spPr>
          <a:xfrm>
            <a:off x="9365178" y="4624970"/>
            <a:ext cx="1665841" cy="584775"/>
          </a:xfrm>
          <a:prstGeom prst="rect">
            <a:avLst/>
          </a:prstGeom>
        </p:spPr>
        <p:txBody>
          <a:bodyPr wrap="none">
            <a:spAutoFit/>
          </a:bodyPr>
          <a:lstStyle/>
          <a:p>
            <a:r>
              <a:rPr lang="zh-CN" altLang="en-US" sz="32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rPr>
              <a:t>（</a:t>
            </a:r>
            <a:r>
              <a:rPr lang="en-US" altLang="zh-CN" sz="32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rPr>
              <a:t>bps</a:t>
            </a:r>
            <a:r>
              <a:rPr lang="zh-CN" altLang="en-US" sz="32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rPr>
              <a:t>）</a:t>
            </a:r>
          </a:p>
        </p:txBody>
      </p:sp>
    </p:spTree>
    <p:extLst>
      <p:ext uri="{BB962C8B-B14F-4D97-AF65-F5344CB8AC3E}">
        <p14:creationId xmlns:p14="http://schemas.microsoft.com/office/powerpoint/2010/main" val="2733084073"/>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P spid="22"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实际情况</a:t>
            </a:r>
          </a:p>
        </p:txBody>
      </p:sp>
      <p:sp>
        <p:nvSpPr>
          <p:cNvPr id="3" name="内容占位符 2"/>
          <p:cNvSpPr>
            <a:spLocks noGrp="1"/>
          </p:cNvSpPr>
          <p:nvPr>
            <p:ph idx="1"/>
          </p:nvPr>
        </p:nvSpPr>
        <p:spPr>
          <a:xfrm>
            <a:off x="-4209" y="1195416"/>
            <a:ext cx="3012954" cy="686340"/>
          </a:xfrm>
          <a:solidFill>
            <a:schemeClr val="accent1"/>
          </a:solidFill>
        </p:spPr>
        <p:txBody>
          <a:bodyPr/>
          <a:lstStyle/>
          <a:p>
            <a:pPr marL="0" indent="0" algn="ctr">
              <a:buNone/>
            </a:pPr>
            <a:r>
              <a:rPr lang="zh-CN" altLang="en-US" b="1" dirty="0">
                <a:solidFill>
                  <a:schemeClr val="bg1"/>
                </a:solidFill>
              </a:rPr>
              <a:t>有噪声影响</a:t>
            </a:r>
            <a:endParaRPr lang="en-US" altLang="zh-CN" b="1" dirty="0">
              <a:solidFill>
                <a:schemeClr val="bg1"/>
              </a:solidFill>
            </a:endParaRPr>
          </a:p>
          <a:p>
            <a:pPr algn="ctr"/>
            <a:endParaRPr lang="en-US" altLang="zh-CN" b="1" dirty="0">
              <a:solidFill>
                <a:schemeClr val="bg1"/>
              </a:solidFill>
            </a:endParaRP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64</a:t>
            </a:fld>
            <a:endParaRPr lang="zh-CN" altLang="en-US"/>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6502" y="4282325"/>
            <a:ext cx="2078898" cy="2074025"/>
          </a:xfrm>
          <a:prstGeom prst="rect">
            <a:avLst/>
          </a:prstGeom>
        </p:spPr>
      </p:pic>
      <p:grpSp>
        <p:nvGrpSpPr>
          <p:cNvPr id="7" name="组合 6"/>
          <p:cNvGrpSpPr/>
          <p:nvPr/>
        </p:nvGrpSpPr>
        <p:grpSpPr>
          <a:xfrm>
            <a:off x="4497663" y="2297123"/>
            <a:ext cx="1501465" cy="1501465"/>
            <a:chOff x="4497663" y="2297123"/>
            <a:chExt cx="1501465" cy="1501465"/>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9349" y="2588809"/>
              <a:ext cx="918093" cy="918093"/>
            </a:xfrm>
            <a:prstGeom prst="rect">
              <a:avLst/>
            </a:prstGeom>
          </p:spPr>
        </p:pic>
        <p:sp>
          <p:nvSpPr>
            <p:cNvPr id="12" name="椭圆 11"/>
            <p:cNvSpPr/>
            <p:nvPr/>
          </p:nvSpPr>
          <p:spPr>
            <a:xfrm>
              <a:off x="4497663" y="2297123"/>
              <a:ext cx="1501465" cy="150146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8" name="组合 7"/>
          <p:cNvGrpSpPr/>
          <p:nvPr/>
        </p:nvGrpSpPr>
        <p:grpSpPr>
          <a:xfrm>
            <a:off x="7125219" y="2297123"/>
            <a:ext cx="1501465" cy="1501465"/>
            <a:chOff x="7125219" y="2297123"/>
            <a:chExt cx="1501465" cy="1501465"/>
          </a:xfrm>
        </p:grpSpPr>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3139" y="2585602"/>
              <a:ext cx="905624" cy="924507"/>
            </a:xfrm>
            <a:prstGeom prst="rect">
              <a:avLst/>
            </a:prstGeom>
          </p:spPr>
        </p:pic>
        <p:sp>
          <p:nvSpPr>
            <p:cNvPr id="13" name="椭圆 12"/>
            <p:cNvSpPr/>
            <p:nvPr/>
          </p:nvSpPr>
          <p:spPr>
            <a:xfrm>
              <a:off x="7125219" y="2297123"/>
              <a:ext cx="1501465" cy="150146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6" name="内容占位符 2"/>
          <p:cNvSpPr txBox="1">
            <a:spLocks/>
          </p:cNvSpPr>
          <p:nvPr/>
        </p:nvSpPr>
        <p:spPr>
          <a:xfrm>
            <a:off x="7274630" y="1093840"/>
            <a:ext cx="1202642" cy="787916"/>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200" dirty="0"/>
              <a:t>车速</a:t>
            </a:r>
            <a:endParaRPr lang="en-US" altLang="zh-CN" sz="3200" dirty="0"/>
          </a:p>
        </p:txBody>
      </p:sp>
      <p:cxnSp>
        <p:nvCxnSpPr>
          <p:cNvPr id="18" name="直接连接符 17"/>
          <p:cNvCxnSpPr>
            <a:stCxn id="16" idx="1"/>
            <a:endCxn id="12" idx="0"/>
          </p:cNvCxnSpPr>
          <p:nvPr/>
        </p:nvCxnSpPr>
        <p:spPr>
          <a:xfrm flipH="1">
            <a:off x="5248396" y="1487798"/>
            <a:ext cx="2026234" cy="809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6" idx="2"/>
            <a:endCxn id="13" idx="0"/>
          </p:cNvCxnSpPr>
          <p:nvPr/>
        </p:nvCxnSpPr>
        <p:spPr>
          <a:xfrm>
            <a:off x="7875951" y="1881756"/>
            <a:ext cx="1" cy="415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5" idx="0"/>
            <a:endCxn id="16" idx="3"/>
          </p:cNvCxnSpPr>
          <p:nvPr/>
        </p:nvCxnSpPr>
        <p:spPr>
          <a:xfrm flipH="1" flipV="1">
            <a:off x="8477272" y="1487798"/>
            <a:ext cx="1773061" cy="809325"/>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9499600" y="2289239"/>
            <a:ext cx="1548446" cy="1517232"/>
            <a:chOff x="9499600" y="2289239"/>
            <a:chExt cx="1548446" cy="1517232"/>
          </a:xfrm>
        </p:grpSpPr>
        <p:sp>
          <p:nvSpPr>
            <p:cNvPr id="38" name="矩形 37"/>
            <p:cNvSpPr/>
            <p:nvPr/>
          </p:nvSpPr>
          <p:spPr>
            <a:xfrm rot="2740013">
              <a:off x="9515206" y="2967885"/>
              <a:ext cx="1517232" cy="1599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椭圆 14"/>
            <p:cNvSpPr/>
            <p:nvPr/>
          </p:nvSpPr>
          <p:spPr>
            <a:xfrm>
              <a:off x="9499600" y="2297123"/>
              <a:ext cx="1501465" cy="1501465"/>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内容占位符 2"/>
            <p:cNvSpPr txBox="1">
              <a:spLocks/>
            </p:cNvSpPr>
            <p:nvPr/>
          </p:nvSpPr>
          <p:spPr>
            <a:xfrm>
              <a:off x="9499600" y="2653897"/>
              <a:ext cx="1548446" cy="787916"/>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3200" b="1" dirty="0"/>
                <a:t>STOP</a:t>
              </a:r>
            </a:p>
          </p:txBody>
        </p:sp>
      </p:grpSp>
      <p:sp>
        <p:nvSpPr>
          <p:cNvPr id="39" name="内容占位符 2"/>
          <p:cNvSpPr txBox="1">
            <a:spLocks/>
          </p:cNvSpPr>
          <p:nvPr/>
        </p:nvSpPr>
        <p:spPr>
          <a:xfrm>
            <a:off x="402490" y="4772979"/>
            <a:ext cx="5859023" cy="1092716"/>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400" b="1" dirty="0"/>
              <a:t>如何衡量</a:t>
            </a:r>
            <a:r>
              <a:rPr lang="zh-CN" altLang="en-US" sz="4400" b="1" dirty="0">
                <a:solidFill>
                  <a:schemeClr val="accent2">
                    <a:lumMod val="75000"/>
                  </a:schemeClr>
                </a:solidFill>
              </a:rPr>
              <a:t>信道质量</a:t>
            </a:r>
            <a:r>
              <a:rPr lang="zh-CN" altLang="en-US" sz="4400" b="1" dirty="0"/>
              <a:t>？</a:t>
            </a:r>
            <a:endParaRPr lang="en-US" altLang="zh-CN" sz="4400" b="1" dirty="0"/>
          </a:p>
        </p:txBody>
      </p:sp>
      <p:sp>
        <p:nvSpPr>
          <p:cNvPr id="5" name="圆角矩形标注 4"/>
          <p:cNvSpPr/>
          <p:nvPr/>
        </p:nvSpPr>
        <p:spPr>
          <a:xfrm>
            <a:off x="9501311" y="4607913"/>
            <a:ext cx="1842216" cy="1011382"/>
          </a:xfrm>
          <a:prstGeom prst="wedgeRoundRectCallout">
            <a:avLst>
              <a:gd name="adj1" fmla="val -75372"/>
              <a:gd name="adj2" fmla="val -19692"/>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今天能开多快？</a:t>
            </a:r>
          </a:p>
        </p:txBody>
      </p:sp>
    </p:spTree>
    <p:extLst>
      <p:ext uri="{BB962C8B-B14F-4D97-AF65-F5344CB8AC3E}">
        <p14:creationId xmlns:p14="http://schemas.microsoft.com/office/powerpoint/2010/main" val="1083187132"/>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250"/>
                                        <p:tgtEl>
                                          <p:spTgt spid="18"/>
                                        </p:tgtEl>
                                      </p:cBhvr>
                                    </p:animEffect>
                                  </p:childTnLst>
                                </p:cTn>
                              </p:par>
                            </p:childTnLst>
                          </p:cTn>
                        </p:par>
                        <p:par>
                          <p:cTn id="26" fill="hold">
                            <p:stCondLst>
                              <p:cond delay="250"/>
                            </p:stCondLst>
                            <p:childTnLst>
                              <p:par>
                                <p:cTn id="27" presetID="22" presetClass="entr" presetSubtype="4"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250"/>
                                        <p:tgtEl>
                                          <p:spTgt spid="19"/>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down)">
                                      <p:cBhvr>
                                        <p:cTn id="33" dur="250"/>
                                        <p:tgtEl>
                                          <p:spTgt spid="22"/>
                                        </p:tgtEl>
                                      </p:cBhvr>
                                    </p:animEffect>
                                  </p:childTnLst>
                                </p:cTn>
                              </p:par>
                            </p:childTnLst>
                          </p:cTn>
                        </p:par>
                        <p:par>
                          <p:cTn id="34" fill="hold">
                            <p:stCondLst>
                              <p:cond delay="750"/>
                            </p:stCondLst>
                            <p:childTnLst>
                              <p:par>
                                <p:cTn id="35" presetID="42"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strVal val="#ppt_x"/>
                                          </p:val>
                                        </p:tav>
                                        <p:tav tm="100000">
                                          <p:val>
                                            <p:strVal val="#ppt_x"/>
                                          </p:val>
                                        </p:tav>
                                      </p:tavLst>
                                    </p:anim>
                                    <p:anim calcmode="lin" valueType="num">
                                      <p:cBhvr>
                                        <p:cTn id="3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anim calcmode="lin" valueType="num">
                                      <p:cBhvr>
                                        <p:cTn id="45" dur="500" fill="hold"/>
                                        <p:tgtEl>
                                          <p:spTgt spid="39"/>
                                        </p:tgtEl>
                                        <p:attrNameLst>
                                          <p:attrName>ppt_x</p:attrName>
                                        </p:attrNameLst>
                                      </p:cBhvr>
                                      <p:tavLst>
                                        <p:tav tm="0">
                                          <p:val>
                                            <p:strVal val="#ppt_x"/>
                                          </p:val>
                                        </p:tav>
                                        <p:tav tm="100000">
                                          <p:val>
                                            <p:strVal val="#ppt_x"/>
                                          </p:val>
                                        </p:tav>
                                      </p:tavLst>
                                    </p:anim>
                                    <p:anim calcmode="lin" valueType="num">
                                      <p:cBhvr>
                                        <p:cTn id="46"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
                                            <p:bg/>
                                          </p:spTgt>
                                        </p:tgtEl>
                                        <p:attrNameLst>
                                          <p:attrName>style.visibility</p:attrName>
                                        </p:attrNameLst>
                                      </p:cBhvr>
                                      <p:to>
                                        <p:strVal val="visible"/>
                                      </p:to>
                                    </p:set>
                                    <p:animEffect transition="in" filter="wipe(left)">
                                      <p:cBhvr>
                                        <p:cTn id="51" dur="500"/>
                                        <p:tgtEl>
                                          <p:spTgt spid="3">
                                            <p:bg/>
                                          </p:spTgt>
                                        </p:tgtEl>
                                      </p:cBhvr>
                                    </p:animEffect>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animEffect transition="in" filter="wipe(left)">
                                      <p:cBhvr>
                                        <p:cTn id="5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6" grpId="0"/>
      <p:bldP spid="39" grpId="0"/>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371726"/>
            <a:ext cx="12192000" cy="2695574"/>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信道质量好坏</a:t>
            </a:r>
          </a:p>
        </p:txBody>
      </p:sp>
      <p:sp>
        <p:nvSpPr>
          <p:cNvPr id="3" name="内容占位符 2"/>
          <p:cNvSpPr>
            <a:spLocks noGrp="1"/>
          </p:cNvSpPr>
          <p:nvPr>
            <p:ph idx="1"/>
          </p:nvPr>
        </p:nvSpPr>
        <p:spPr>
          <a:xfrm>
            <a:off x="690418" y="1414866"/>
            <a:ext cx="4529282" cy="787940"/>
          </a:xfrm>
        </p:spPr>
        <p:txBody>
          <a:bodyPr>
            <a:noAutofit/>
          </a:bodyPr>
          <a:lstStyle/>
          <a:p>
            <a:pPr marL="0" indent="0">
              <a:buNone/>
            </a:pPr>
            <a:r>
              <a:rPr lang="en-US" altLang="zh-CN" sz="3600" b="1" dirty="0">
                <a:solidFill>
                  <a:schemeClr val="accent2">
                    <a:lumMod val="75000"/>
                  </a:schemeClr>
                </a:solidFill>
              </a:rPr>
              <a:t>S</a:t>
            </a:r>
            <a:r>
              <a:rPr lang="en-US" altLang="zh-CN" sz="3200" b="1" dirty="0"/>
              <a:t>ignal-to-</a:t>
            </a:r>
            <a:r>
              <a:rPr lang="en-US" altLang="zh-CN" sz="3600" b="1" dirty="0">
                <a:solidFill>
                  <a:schemeClr val="accent2">
                    <a:lumMod val="75000"/>
                  </a:schemeClr>
                </a:solidFill>
              </a:rPr>
              <a:t>N</a:t>
            </a:r>
            <a:r>
              <a:rPr lang="en-US" altLang="zh-CN" sz="3200" b="1" dirty="0"/>
              <a:t>oise </a:t>
            </a:r>
            <a:r>
              <a:rPr lang="en-US" altLang="zh-CN" sz="3600" b="1" dirty="0">
                <a:solidFill>
                  <a:schemeClr val="accent2">
                    <a:lumMod val="75000"/>
                  </a:schemeClr>
                </a:solidFill>
              </a:rPr>
              <a:t>R</a:t>
            </a:r>
            <a:r>
              <a:rPr lang="en-US" altLang="zh-CN" sz="3200" b="1" dirty="0"/>
              <a:t>atio</a:t>
            </a:r>
            <a:endParaRPr lang="zh-CN" altLang="en-US" sz="3200" b="1"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65</a:t>
            </a:fld>
            <a:endParaRPr lang="zh-CN" altLang="en-US"/>
          </a:p>
        </p:txBody>
      </p:sp>
      <p:grpSp>
        <p:nvGrpSpPr>
          <p:cNvPr id="12" name="组合 11"/>
          <p:cNvGrpSpPr/>
          <p:nvPr/>
        </p:nvGrpSpPr>
        <p:grpSpPr>
          <a:xfrm>
            <a:off x="2771318" y="2917941"/>
            <a:ext cx="4354277" cy="1494519"/>
            <a:chOff x="2771318" y="2917941"/>
            <a:chExt cx="4354277" cy="1494519"/>
          </a:xfrm>
        </p:grpSpPr>
        <p:sp>
          <p:nvSpPr>
            <p:cNvPr id="5" name="矩形 4"/>
            <p:cNvSpPr/>
            <p:nvPr/>
          </p:nvSpPr>
          <p:spPr>
            <a:xfrm>
              <a:off x="2771318" y="3376691"/>
              <a:ext cx="1406154" cy="584775"/>
            </a:xfrm>
            <a:prstGeom prst="rect">
              <a:avLst/>
            </a:prstGeom>
          </p:spPr>
          <p:txBody>
            <a:bodyPr wrap="none">
              <a:spAutoFit/>
            </a:bodyPr>
            <a:lstStyle/>
            <a:p>
              <a:pPr algn="ctr"/>
              <a:r>
                <a:rPr lang="en-US" altLang="zh-CN" sz="3200" dirty="0">
                  <a:latin typeface="Arial" panose="020B0604020202020204" pitchFamily="34" charset="0"/>
                  <a:ea typeface="微软雅黑" panose="020B0503020204020204" pitchFamily="34" charset="-122"/>
                  <a:cs typeface="Arial" panose="020B0604020202020204" pitchFamily="34" charset="0"/>
                </a:rPr>
                <a:t>SNR =</a:t>
              </a:r>
              <a:endParaRPr lang="zh-CN" altLang="en-US" sz="3200" dirty="0">
                <a:latin typeface="Arial" panose="020B0604020202020204" pitchFamily="34" charset="0"/>
                <a:ea typeface="微软雅黑" panose="020B0503020204020204" pitchFamily="34" charset="-122"/>
                <a:cs typeface="Arial" panose="020B0604020202020204" pitchFamily="34" charset="0"/>
              </a:endParaRPr>
            </a:p>
          </p:txBody>
        </p:sp>
        <p:cxnSp>
          <p:nvCxnSpPr>
            <p:cNvPr id="7" name="直接连接符 6"/>
            <p:cNvCxnSpPr/>
            <p:nvPr/>
          </p:nvCxnSpPr>
          <p:spPr>
            <a:xfrm flipV="1">
              <a:off x="4210615" y="3649811"/>
              <a:ext cx="2882335" cy="1926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182161" y="2917941"/>
              <a:ext cx="2943434" cy="584775"/>
            </a:xfrm>
            <a:prstGeom prst="rect">
              <a:avLst/>
            </a:prstGeom>
          </p:spPr>
          <p:txBody>
            <a:bodyPr wrap="none">
              <a:spAutoFit/>
            </a:bodyPr>
            <a:lstStyle/>
            <a:p>
              <a:pPr algn="ctr"/>
              <a:r>
                <a:rPr lang="zh-CN" altLang="en-US" sz="3200" dirty="0">
                  <a:latin typeface="Arial" panose="020B0604020202020204" pitchFamily="34" charset="0"/>
                  <a:ea typeface="微软雅黑" panose="020B0503020204020204" pitchFamily="34" charset="-122"/>
                  <a:cs typeface="Arial" panose="020B0604020202020204" pitchFamily="34" charset="0"/>
                </a:rPr>
                <a:t>信号功率（</a:t>
              </a:r>
              <a:r>
                <a:rPr lang="en-US" altLang="zh-CN" sz="3200" dirty="0">
                  <a:latin typeface="Arial" panose="020B0604020202020204" pitchFamily="34" charset="0"/>
                  <a:ea typeface="微软雅黑" panose="020B0503020204020204" pitchFamily="34" charset="-122"/>
                  <a:cs typeface="Arial" panose="020B0604020202020204" pitchFamily="34" charset="0"/>
                </a:rPr>
                <a:t>S</a:t>
              </a:r>
              <a:r>
                <a:rPr lang="zh-CN" altLang="en-US" sz="3200" dirty="0">
                  <a:latin typeface="Arial" panose="020B0604020202020204" pitchFamily="34" charset="0"/>
                  <a:ea typeface="微软雅黑" panose="020B0503020204020204" pitchFamily="34" charset="-122"/>
                  <a:cs typeface="Arial" panose="020B0604020202020204" pitchFamily="34" charset="0"/>
                </a:rPr>
                <a:t>）</a:t>
              </a:r>
            </a:p>
          </p:txBody>
        </p:sp>
        <p:sp>
          <p:nvSpPr>
            <p:cNvPr id="9" name="矩形 8"/>
            <p:cNvSpPr/>
            <p:nvPr/>
          </p:nvSpPr>
          <p:spPr>
            <a:xfrm>
              <a:off x="4182161" y="3827685"/>
              <a:ext cx="2943434" cy="584775"/>
            </a:xfrm>
            <a:prstGeom prst="rect">
              <a:avLst/>
            </a:prstGeom>
          </p:spPr>
          <p:txBody>
            <a:bodyPr wrap="none">
              <a:spAutoFit/>
            </a:bodyPr>
            <a:lstStyle/>
            <a:p>
              <a:pPr algn="ctr"/>
              <a:r>
                <a:rPr lang="zh-CN" altLang="en-US" sz="3200" dirty="0">
                  <a:latin typeface="Arial" panose="020B0604020202020204" pitchFamily="34" charset="0"/>
                  <a:ea typeface="微软雅黑" panose="020B0503020204020204" pitchFamily="34" charset="-122"/>
                  <a:cs typeface="Arial" panose="020B0604020202020204" pitchFamily="34" charset="0"/>
                </a:rPr>
                <a:t>噪声功率（</a:t>
              </a:r>
              <a:r>
                <a:rPr lang="en-US" altLang="zh-CN" sz="3200" dirty="0">
                  <a:latin typeface="Arial" panose="020B0604020202020204" pitchFamily="34" charset="0"/>
                  <a:ea typeface="微软雅黑" panose="020B0503020204020204" pitchFamily="34" charset="-122"/>
                  <a:cs typeface="Arial" panose="020B0604020202020204" pitchFamily="34" charset="0"/>
                </a:rPr>
                <a:t>N</a:t>
              </a:r>
              <a:r>
                <a:rPr lang="zh-CN" altLang="en-US" sz="3200" dirty="0">
                  <a:latin typeface="Arial" panose="020B0604020202020204" pitchFamily="34" charset="0"/>
                  <a:ea typeface="微软雅黑" panose="020B0503020204020204" pitchFamily="34" charset="-122"/>
                  <a:cs typeface="Arial" panose="020B0604020202020204" pitchFamily="34" charset="0"/>
                </a:rPr>
                <a:t>）</a:t>
              </a:r>
            </a:p>
          </p:txBody>
        </p:sp>
      </p:gr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0600" y="2725494"/>
            <a:ext cx="904875" cy="715315"/>
          </a:xfrm>
          <a:prstGeom prst="rect">
            <a:avLst/>
          </a:prstGeom>
        </p:spPr>
      </p:pic>
      <p:graphicFrame>
        <p:nvGraphicFramePr>
          <p:cNvPr id="14" name="对象 13"/>
          <p:cNvGraphicFramePr>
            <a:graphicFrameLocks noChangeAspect="1"/>
          </p:cNvGraphicFramePr>
          <p:nvPr>
            <p:extLst/>
          </p:nvPr>
        </p:nvGraphicFramePr>
        <p:xfrm>
          <a:off x="6146800" y="3895725"/>
          <a:ext cx="914400" cy="198438"/>
        </p:xfrm>
        <a:graphic>
          <a:graphicData uri="http://schemas.openxmlformats.org/presentationml/2006/ole">
            <mc:AlternateContent xmlns:mc="http://schemas.openxmlformats.org/markup-compatibility/2006">
              <mc:Choice xmlns:v="urn:schemas-microsoft-com:vml" Requires="v">
                <p:oleObj spid="_x0000_s7193" name="Equation" r:id="rId5" imgW="914400" imgH="198720" progId="Equation.DSMT4">
                  <p:embed/>
                </p:oleObj>
              </mc:Choice>
              <mc:Fallback>
                <p:oleObj name="Equation" r:id="rId5" imgW="914400" imgH="198720" progId="Equation.DSMT4">
                  <p:embed/>
                  <p:pic>
                    <p:nvPicPr>
                      <p:cNvPr id="14" name="对象 13"/>
                      <p:cNvPicPr/>
                      <p:nvPr/>
                    </p:nvPicPr>
                    <p:blipFill>
                      <a:blip r:embed="rId6"/>
                      <a:stretch>
                        <a:fillRect/>
                      </a:stretch>
                    </p:blipFill>
                    <p:spPr>
                      <a:xfrm>
                        <a:off x="6146800" y="3895725"/>
                        <a:ext cx="914400" cy="198438"/>
                      </a:xfrm>
                      <a:prstGeom prst="rect">
                        <a:avLst/>
                      </a:prstGeom>
                    </p:spPr>
                  </p:pic>
                </p:oleObj>
              </mc:Fallback>
            </mc:AlternateContent>
          </a:graphicData>
        </a:graphic>
      </p:graphicFrame>
      <p:pic>
        <p:nvPicPr>
          <p:cNvPr id="15" name="图片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0600" y="3717215"/>
            <a:ext cx="904875" cy="904875"/>
          </a:xfrm>
          <a:prstGeom prst="rect">
            <a:avLst/>
          </a:prstGeom>
        </p:spPr>
      </p:pic>
      <p:sp>
        <p:nvSpPr>
          <p:cNvPr id="6" name="矩形 5"/>
          <p:cNvSpPr/>
          <p:nvPr/>
        </p:nvSpPr>
        <p:spPr>
          <a:xfrm>
            <a:off x="7636138" y="5458238"/>
            <a:ext cx="3153427"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单位：分贝（</a:t>
            </a:r>
            <a:r>
              <a:rPr lang="en-US" altLang="zh-CN" sz="2800" dirty="0">
                <a:latin typeface="微软雅黑" panose="020B0503020204020204" pitchFamily="34" charset="-122"/>
                <a:ea typeface="微软雅黑" panose="020B0503020204020204" pitchFamily="34" charset="-122"/>
              </a:rPr>
              <a:t>dB</a:t>
            </a:r>
            <a:r>
              <a:rPr lang="zh-CN" altLang="en-US" sz="2800" dirty="0">
                <a:latin typeface="微软雅黑" panose="020B0503020204020204" pitchFamily="34" charset="-122"/>
                <a:ea typeface="微软雅黑" panose="020B0503020204020204" pitchFamily="34" charset="-122"/>
              </a:rPr>
              <a:t>）</a:t>
            </a:r>
          </a:p>
        </p:txBody>
      </p:sp>
      <p:sp>
        <p:nvSpPr>
          <p:cNvPr id="10" name="矩形 9"/>
          <p:cNvSpPr/>
          <p:nvPr/>
        </p:nvSpPr>
        <p:spPr>
          <a:xfrm>
            <a:off x="4078274" y="5396683"/>
            <a:ext cx="2494594" cy="584775"/>
          </a:xfrm>
          <a:prstGeom prst="rect">
            <a:avLst/>
          </a:prstGeom>
        </p:spPr>
        <p:txBody>
          <a:bodyPr wrap="none">
            <a:spAutoFit/>
          </a:bodyPr>
          <a:lstStyle/>
          <a:p>
            <a:r>
              <a:rPr lang="en-US" altLang="zh-CN" sz="3200" dirty="0"/>
              <a:t>10log</a:t>
            </a:r>
            <a:r>
              <a:rPr lang="en-US" altLang="zh-CN" sz="3200" baseline="-25000" dirty="0"/>
              <a:t>10</a:t>
            </a:r>
            <a:r>
              <a:rPr lang="zh-CN" altLang="en-US" sz="3200" baseline="30000" dirty="0"/>
              <a:t>（</a:t>
            </a:r>
            <a:r>
              <a:rPr lang="en-US" altLang="zh-CN" sz="3200" baseline="30000" dirty="0"/>
              <a:t>S/N</a:t>
            </a:r>
            <a:r>
              <a:rPr lang="zh-CN" altLang="en-US" sz="3200" baseline="30000" dirty="0"/>
              <a:t>）</a:t>
            </a:r>
          </a:p>
        </p:txBody>
      </p:sp>
      <p:cxnSp>
        <p:nvCxnSpPr>
          <p:cNvPr id="16" name="直接连接符 15"/>
          <p:cNvCxnSpPr/>
          <p:nvPr/>
        </p:nvCxnSpPr>
        <p:spPr>
          <a:xfrm>
            <a:off x="4210615" y="6107459"/>
            <a:ext cx="6578950" cy="0"/>
          </a:xfrm>
          <a:prstGeom prst="line">
            <a:avLst/>
          </a:prstGeom>
          <a:ln w="31750">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897219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1" presetClass="entr" presetSubtype="0" fill="hold" nodeType="withEffect">
                                  <p:stCondLst>
                                    <p:cond delay="30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42"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anim calcmode="lin" valueType="num">
                                      <p:cBhvr>
                                        <p:cTn id="30" dur="500" fill="hold"/>
                                        <p:tgtEl>
                                          <p:spTgt spid="6"/>
                                        </p:tgtEl>
                                        <p:attrNameLst>
                                          <p:attrName>ppt_x</p:attrName>
                                        </p:attrNameLst>
                                      </p:cBhvr>
                                      <p:tavLst>
                                        <p:tav tm="0">
                                          <p:val>
                                            <p:strVal val="#ppt_x"/>
                                          </p:val>
                                        </p:tav>
                                        <p:tav tm="100000">
                                          <p:val>
                                            <p:strVal val="#ppt_x"/>
                                          </p:val>
                                        </p:tav>
                                      </p:tavLst>
                                    </p:anim>
                                    <p:anim calcmode="lin" valueType="num">
                                      <p:cBhvr>
                                        <p:cTn id="31" dur="500" fill="hold"/>
                                        <p:tgtEl>
                                          <p:spTgt spid="6"/>
                                        </p:tgtEl>
                                        <p:attrNameLst>
                                          <p:attrName>ppt_y</p:attrName>
                                        </p:attrNameLst>
                                      </p:cBhvr>
                                      <p:tavLst>
                                        <p:tav tm="0">
                                          <p:val>
                                            <p:strVal val="#ppt_y+.1"/>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dB</a:t>
            </a:r>
            <a:r>
              <a:rPr lang="zh-CN" altLang="en-US" dirty="0"/>
              <a:t>和</a:t>
            </a:r>
            <a:r>
              <a:rPr lang="en-US" altLang="zh-CN" dirty="0" err="1"/>
              <a:t>dBm</a:t>
            </a:r>
            <a:endParaRPr lang="zh-CN" altLang="en-US" dirty="0"/>
          </a:p>
        </p:txBody>
      </p:sp>
      <p:sp>
        <p:nvSpPr>
          <p:cNvPr id="3" name="内容占位符 2"/>
          <p:cNvSpPr>
            <a:spLocks noGrp="1"/>
          </p:cNvSpPr>
          <p:nvPr>
            <p:ph idx="1"/>
          </p:nvPr>
        </p:nvSpPr>
        <p:spPr>
          <a:xfrm>
            <a:off x="1651477" y="1329123"/>
            <a:ext cx="4927600" cy="1265990"/>
          </a:xfrm>
        </p:spPr>
        <p:txBody>
          <a:bodyPr>
            <a:normAutofit/>
          </a:bodyPr>
          <a:lstStyle/>
          <a:p>
            <a:pPr marL="0" indent="0">
              <a:buNone/>
            </a:pPr>
            <a:r>
              <a:rPr lang="zh-CN" altLang="zh-CN" dirty="0"/>
              <a:t>表征</a:t>
            </a:r>
            <a:r>
              <a:rPr lang="zh-CN" altLang="zh-CN" b="1" dirty="0">
                <a:solidFill>
                  <a:schemeClr val="accent2"/>
                </a:solidFill>
              </a:rPr>
              <a:t>相对值</a:t>
            </a:r>
            <a:r>
              <a:rPr lang="zh-CN" altLang="zh-CN" dirty="0"/>
              <a:t>的值</a:t>
            </a:r>
            <a:endParaRPr lang="en-US" altLang="zh-CN" dirty="0"/>
          </a:p>
          <a:p>
            <a:pPr marL="0" indent="0">
              <a:buNone/>
            </a:pPr>
            <a:r>
              <a:rPr lang="zh-CN" altLang="en-US" dirty="0"/>
              <a:t>（</a:t>
            </a:r>
            <a:r>
              <a:rPr lang="zh-CN" altLang="zh-CN" dirty="0"/>
              <a:t>表示两个量的相对大小关系</a:t>
            </a:r>
            <a:r>
              <a:rPr lang="zh-CN" altLang="en-US" dirty="0"/>
              <a:t>）</a:t>
            </a:r>
            <a:endParaRPr lang="en-US" altLang="zh-CN" dirty="0"/>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66</a:t>
            </a:fld>
            <a:endParaRPr lang="zh-CN" altLang="en-US"/>
          </a:p>
        </p:txBody>
      </p:sp>
      <p:sp>
        <p:nvSpPr>
          <p:cNvPr id="6" name="矩形 5"/>
          <p:cNvSpPr/>
          <p:nvPr/>
        </p:nvSpPr>
        <p:spPr>
          <a:xfrm>
            <a:off x="1651477" y="4793675"/>
            <a:ext cx="3831498" cy="954107"/>
          </a:xfrm>
          <a:prstGeom prst="rect">
            <a:avLst/>
          </a:prstGeom>
        </p:spPr>
        <p:txBody>
          <a:bodyPr wrap="none">
            <a:spAutoFit/>
          </a:bodyPr>
          <a:lstStyle/>
          <a:p>
            <a:r>
              <a:rPr lang="en-US" altLang="zh-CN" sz="2800" dirty="0">
                <a:solidFill>
                  <a:srgbClr val="333333"/>
                </a:solidFill>
                <a:latin typeface="Arial" panose="020B0604020202020204" pitchFamily="34" charset="0"/>
                <a:cs typeface="Arial" panose="020B0604020202020204" pitchFamily="34" charset="0"/>
              </a:rPr>
              <a:t>0 </a:t>
            </a:r>
            <a:r>
              <a:rPr lang="en-US" altLang="zh-CN" sz="2800" dirty="0" err="1">
                <a:solidFill>
                  <a:srgbClr val="333333"/>
                </a:solidFill>
                <a:latin typeface="Arial" panose="020B0604020202020204" pitchFamily="34" charset="0"/>
                <a:cs typeface="Arial" panose="020B0604020202020204" pitchFamily="34" charset="0"/>
              </a:rPr>
              <a:t>dBm</a:t>
            </a:r>
            <a:r>
              <a:rPr lang="en-US" altLang="zh-CN" sz="2800" dirty="0">
                <a:solidFill>
                  <a:srgbClr val="333333"/>
                </a:solidFill>
                <a:latin typeface="Arial" panose="020B0604020202020204" pitchFamily="34" charset="0"/>
                <a:cs typeface="Arial" panose="020B0604020202020204" pitchFamily="34" charset="0"/>
              </a:rPr>
              <a:t> = 10log1mw</a:t>
            </a:r>
            <a:endParaRPr lang="zh-CN" altLang="en-US" sz="2800" dirty="0">
              <a:solidFill>
                <a:srgbClr val="333333"/>
              </a:solidFill>
              <a:latin typeface="Arial" panose="020B0604020202020204" pitchFamily="34" charset="0"/>
              <a:cs typeface="Arial" panose="020B0604020202020204" pitchFamily="34" charset="0"/>
            </a:endParaRPr>
          </a:p>
          <a:p>
            <a:r>
              <a:rPr lang="en-US" altLang="zh-CN" sz="2800" dirty="0">
                <a:solidFill>
                  <a:srgbClr val="333333"/>
                </a:solidFill>
                <a:latin typeface="Arial" panose="020B0604020202020204" pitchFamily="34" charset="0"/>
                <a:cs typeface="Arial" panose="020B0604020202020204" pitchFamily="34" charset="0"/>
              </a:rPr>
              <a:t>30dBm - 0dBm = 30dB</a:t>
            </a:r>
            <a:endParaRPr lang="zh-CN" altLang="en-US" sz="2800" dirty="0">
              <a:latin typeface="Arial" panose="020B0604020202020204" pitchFamily="34" charset="0"/>
              <a:cs typeface="Arial" panose="020B0604020202020204" pitchFamily="34" charset="0"/>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19630"/>
          <a:stretch/>
        </p:blipFill>
        <p:spPr>
          <a:xfrm>
            <a:off x="7496175" y="907396"/>
            <a:ext cx="3857625" cy="5487699"/>
          </a:xfrm>
          <a:prstGeom prst="rect">
            <a:avLst/>
          </a:prstGeom>
          <a:ln>
            <a:solidFill>
              <a:srgbClr val="DADADA"/>
            </a:solidFill>
          </a:ln>
          <a:effectLst>
            <a:outerShdw blurRad="292100" dist="139700" dir="2700000" algn="tl" rotWithShape="0">
              <a:srgbClr val="333333">
                <a:alpha val="65000"/>
              </a:srgbClr>
            </a:outerShdw>
          </a:effectLst>
        </p:spPr>
      </p:pic>
      <p:sp>
        <p:nvSpPr>
          <p:cNvPr id="8" name="矩形 7"/>
          <p:cNvSpPr/>
          <p:nvPr/>
        </p:nvSpPr>
        <p:spPr>
          <a:xfrm>
            <a:off x="444500" y="1669731"/>
            <a:ext cx="1141280" cy="584775"/>
          </a:xfrm>
          <a:prstGeom prst="rect">
            <a:avLst/>
          </a:prstGeom>
          <a:solidFill>
            <a:schemeClr val="accent1"/>
          </a:solidFill>
        </p:spPr>
        <p:txBody>
          <a:bodyPr wrap="square">
            <a:spAutoFit/>
          </a:bodyPr>
          <a:lstStyle/>
          <a:p>
            <a:pPr algn="ctr"/>
            <a:r>
              <a:rPr lang="en-US" altLang="zh-CN" sz="3200" b="1" dirty="0">
                <a:solidFill>
                  <a:schemeClr val="bg1"/>
                </a:solidFill>
              </a:rPr>
              <a:t>dB</a:t>
            </a:r>
            <a:endParaRPr lang="zh-CN" altLang="en-US" sz="3200" dirty="0">
              <a:solidFill>
                <a:schemeClr val="bg1"/>
              </a:solidFill>
            </a:endParaRPr>
          </a:p>
        </p:txBody>
      </p:sp>
      <p:sp>
        <p:nvSpPr>
          <p:cNvPr id="9" name="矩形 8"/>
          <p:cNvSpPr/>
          <p:nvPr/>
        </p:nvSpPr>
        <p:spPr>
          <a:xfrm>
            <a:off x="444500" y="3343602"/>
            <a:ext cx="1141280" cy="584775"/>
          </a:xfrm>
          <a:prstGeom prst="rect">
            <a:avLst/>
          </a:prstGeom>
          <a:solidFill>
            <a:schemeClr val="accent1"/>
          </a:solidFill>
        </p:spPr>
        <p:txBody>
          <a:bodyPr wrap="square">
            <a:spAutoFit/>
          </a:bodyPr>
          <a:lstStyle/>
          <a:p>
            <a:pPr algn="ctr"/>
            <a:r>
              <a:rPr lang="en-US" altLang="zh-CN" sz="3200" b="1" dirty="0" err="1">
                <a:solidFill>
                  <a:schemeClr val="bg1"/>
                </a:solidFill>
              </a:rPr>
              <a:t>dBm</a:t>
            </a:r>
            <a:endParaRPr lang="zh-CN" altLang="en-US" sz="3200" dirty="0">
              <a:solidFill>
                <a:schemeClr val="bg1"/>
              </a:solidFill>
            </a:endParaRPr>
          </a:p>
        </p:txBody>
      </p:sp>
      <p:sp>
        <p:nvSpPr>
          <p:cNvPr id="10" name="矩形 9"/>
          <p:cNvSpPr/>
          <p:nvPr/>
        </p:nvSpPr>
        <p:spPr>
          <a:xfrm>
            <a:off x="1723987" y="3158936"/>
            <a:ext cx="5229502" cy="954107"/>
          </a:xfrm>
          <a:prstGeom prst="rect">
            <a:avLst/>
          </a:prstGeom>
        </p:spPr>
        <p:txBody>
          <a:bodyPr wrap="square">
            <a:spAutoFit/>
          </a:bodyPr>
          <a:lstStyle/>
          <a:p>
            <a:r>
              <a:rPr lang="zh-CN" altLang="zh-CN" sz="2800" dirty="0">
                <a:latin typeface="Arial" panose="020B0604020202020204" pitchFamily="34" charset="0"/>
                <a:ea typeface="微软雅黑" panose="020B0503020204020204" pitchFamily="34" charset="-122"/>
                <a:cs typeface="Arial" panose="020B0604020202020204" pitchFamily="34" charset="0"/>
              </a:rPr>
              <a:t>表示</a:t>
            </a:r>
            <a:r>
              <a:rPr lang="zh-CN" altLang="zh-CN" sz="2800" b="1" dirty="0">
                <a:solidFill>
                  <a:schemeClr val="accent2"/>
                </a:solidFill>
                <a:latin typeface="Arial" panose="020B0604020202020204" pitchFamily="34" charset="0"/>
                <a:ea typeface="微软雅黑" panose="020B0503020204020204" pitchFamily="34" charset="-122"/>
                <a:cs typeface="Arial" panose="020B0604020202020204" pitchFamily="34" charset="0"/>
              </a:rPr>
              <a:t>功率</a:t>
            </a:r>
            <a:r>
              <a:rPr lang="zh-CN" altLang="zh-CN" sz="2800" dirty="0">
                <a:latin typeface="Arial" panose="020B0604020202020204" pitchFamily="34" charset="0"/>
                <a:ea typeface="微软雅黑" panose="020B0503020204020204" pitchFamily="34" charset="-122"/>
                <a:cs typeface="Arial" panose="020B0604020202020204" pitchFamily="34" charset="0"/>
              </a:rPr>
              <a:t>绝对值的值</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a:p>
            <a:r>
              <a:rPr lang="zh-CN" altLang="zh-CN" sz="2800" dirty="0">
                <a:latin typeface="Arial" panose="020B0604020202020204" pitchFamily="34" charset="0"/>
                <a:ea typeface="微软雅黑" panose="020B0503020204020204" pitchFamily="34" charset="-122"/>
                <a:cs typeface="Arial" panose="020B0604020202020204" pitchFamily="34" charset="0"/>
              </a:rPr>
              <a:t>（</a:t>
            </a:r>
            <a:r>
              <a:rPr lang="en-US" altLang="zh-CN" sz="2800" dirty="0">
                <a:latin typeface="Arial" panose="020B0604020202020204" pitchFamily="34" charset="0"/>
                <a:ea typeface="微软雅黑" panose="020B0503020204020204" pitchFamily="34" charset="-122"/>
                <a:cs typeface="Arial" panose="020B0604020202020204" pitchFamily="34" charset="0"/>
              </a:rPr>
              <a:t>1mW</a:t>
            </a:r>
            <a:r>
              <a:rPr lang="zh-CN" altLang="zh-CN" sz="2800" dirty="0">
                <a:latin typeface="Arial" panose="020B0604020202020204" pitchFamily="34" charset="0"/>
                <a:ea typeface="微软雅黑" panose="020B0503020204020204" pitchFamily="34" charset="-122"/>
                <a:cs typeface="Arial" panose="020B0604020202020204" pitchFamily="34" charset="0"/>
              </a:rPr>
              <a:t>功率为基准的一个比值）</a:t>
            </a:r>
            <a:endParaRPr lang="en-US" altLang="zh-CN" sz="2800" dirty="0">
              <a:latin typeface="Arial" panose="020B0604020202020204" pitchFamily="34" charset="0"/>
              <a:ea typeface="微软雅黑" panose="020B0503020204020204" pitchFamily="34" charset="-122"/>
              <a:cs typeface="Arial" panose="020B0604020202020204" pitchFamily="34" charset="0"/>
            </a:endParaRPr>
          </a:p>
        </p:txBody>
      </p:sp>
      <p:sp>
        <p:nvSpPr>
          <p:cNvPr id="11" name="矩形 10"/>
          <p:cNvSpPr/>
          <p:nvPr/>
        </p:nvSpPr>
        <p:spPr>
          <a:xfrm>
            <a:off x="472378" y="4978341"/>
            <a:ext cx="1141280" cy="584775"/>
          </a:xfrm>
          <a:prstGeom prst="rect">
            <a:avLst/>
          </a:prstGeom>
          <a:solidFill>
            <a:schemeClr val="accent1"/>
          </a:solidFill>
        </p:spPr>
        <p:txBody>
          <a:bodyPr wrap="square">
            <a:spAutoFit/>
          </a:bodyPr>
          <a:lstStyle/>
          <a:p>
            <a:pPr algn="ctr"/>
            <a:r>
              <a:rPr lang="zh-CN" altLang="en-US" sz="3200" b="1" dirty="0">
                <a:solidFill>
                  <a:schemeClr val="bg1"/>
                </a:solidFill>
              </a:rPr>
              <a:t>计算</a:t>
            </a:r>
            <a:endParaRPr lang="zh-CN" altLang="en-US" sz="3200" dirty="0">
              <a:solidFill>
                <a:schemeClr val="bg1"/>
              </a:solidFill>
            </a:endParaRPr>
          </a:p>
        </p:txBody>
      </p:sp>
      <p:sp>
        <p:nvSpPr>
          <p:cNvPr id="12" name="椭圆 11"/>
          <p:cNvSpPr/>
          <p:nvPr/>
        </p:nvSpPr>
        <p:spPr>
          <a:xfrm>
            <a:off x="7327900" y="2489200"/>
            <a:ext cx="2362200" cy="723900"/>
          </a:xfrm>
          <a:prstGeom prst="ellipse">
            <a:avLst/>
          </a:prstGeom>
          <a:noFill/>
          <a:ln w="28575">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77164587"/>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fade">
                                      <p:cBhvr>
                                        <p:cTn id="30" dur="500"/>
                                        <p:tgtEl>
                                          <p:spTgt spid="1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0"/>
                            </p:stCondLst>
                            <p:childTnLst>
                              <p:par>
                                <p:cTn id="41" presetID="22" presetClass="entr" presetSubtype="8" fill="hold" grpId="0" nodeType="afterEffect">
                                  <p:stCondLst>
                                    <p:cond delay="20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6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animBg="1"/>
      <p:bldP spid="9" grpId="0" animBg="1"/>
      <p:bldP spid="11"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香农定理</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67</a:t>
            </a:fld>
            <a:endParaRPr lang="zh-CN" altLang="en-US"/>
          </a:p>
        </p:txBody>
      </p:sp>
      <p:sp>
        <p:nvSpPr>
          <p:cNvPr id="6" name="内容占位符 2"/>
          <p:cNvSpPr txBox="1">
            <a:spLocks/>
          </p:cNvSpPr>
          <p:nvPr/>
        </p:nvSpPr>
        <p:spPr>
          <a:xfrm>
            <a:off x="1905072" y="1617944"/>
            <a:ext cx="8064500" cy="1258357"/>
          </a:xfrm>
          <a:prstGeom prst="rect">
            <a:avLst/>
          </a:prstGeom>
          <a:ln>
            <a:solidFill>
              <a:srgbClr val="C00000"/>
            </a:solidFill>
          </a:ln>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Font typeface="Arial" panose="020B0604020202020204" pitchFamily="34" charset="0"/>
              <a:buNone/>
            </a:pPr>
            <a:r>
              <a:rPr lang="zh-CN" altLang="en-US" sz="3200" dirty="0">
                <a:solidFill>
                  <a:srgbClr val="000000"/>
                </a:solidFill>
                <a:latin typeface="微软雅黑" panose="020B0503020204020204" pitchFamily="34" charset="-122"/>
              </a:rPr>
              <a:t>只要</a:t>
            </a:r>
            <a:r>
              <a:rPr lang="zh-CN" altLang="en-US" sz="3200" b="1" dirty="0">
                <a:solidFill>
                  <a:schemeClr val="accent2"/>
                </a:solidFill>
                <a:latin typeface="微软雅黑" panose="020B0503020204020204" pitchFamily="34" charset="-122"/>
              </a:rPr>
              <a:t>信息传输速率小于信道容量</a:t>
            </a:r>
            <a:r>
              <a:rPr lang="zh-CN" altLang="en-US" sz="3200" dirty="0">
                <a:solidFill>
                  <a:srgbClr val="000000"/>
                </a:solidFill>
                <a:latin typeface="微软雅黑" panose="020B0503020204020204" pitchFamily="34" charset="-122"/>
              </a:rPr>
              <a:t>，就存在一类编码，使信息传输的错误概率可以任意小</a:t>
            </a:r>
            <a:endParaRPr lang="zh-CN" altLang="en-US" sz="3200" dirty="0">
              <a:latin typeface="微软雅黑" panose="020B0503020204020204" pitchFamily="34" charset="-122"/>
            </a:endParaRPr>
          </a:p>
        </p:txBody>
      </p:sp>
      <p:sp>
        <p:nvSpPr>
          <p:cNvPr id="7" name="矩形 6"/>
          <p:cNvSpPr/>
          <p:nvPr/>
        </p:nvSpPr>
        <p:spPr>
          <a:xfrm>
            <a:off x="2551961" y="4898951"/>
            <a:ext cx="7563289" cy="646331"/>
          </a:xfrm>
          <a:prstGeom prst="rect">
            <a:avLst/>
          </a:prstGeom>
        </p:spPr>
        <p:txBody>
          <a:bodyPr wrap="none">
            <a:spAutoFit/>
          </a:bodyPr>
          <a:lstStyle/>
          <a:p>
            <a:pPr algn="ctr"/>
            <a:r>
              <a:rPr lang="en-US" altLang="zh-CN" sz="3600" dirty="0" err="1">
                <a:solidFill>
                  <a:srgbClr val="333333"/>
                </a:solidFill>
                <a:latin typeface="Arial" panose="020B0604020202020204" pitchFamily="34" charset="0"/>
                <a:ea typeface="宋体" panose="02010600030101010101" pitchFamily="2" charset="-122"/>
                <a:cs typeface="Arial" panose="020B0604020202020204" pitchFamily="34" charset="0"/>
              </a:rPr>
              <a:t>C</a:t>
            </a:r>
            <a:r>
              <a:rPr lang="en-US" altLang="zh-CN" sz="3600" baseline="-25000" dirty="0" err="1">
                <a:solidFill>
                  <a:srgbClr val="333333"/>
                </a:solidFill>
                <a:latin typeface="Arial" panose="020B0604020202020204" pitchFamily="34" charset="0"/>
                <a:ea typeface="宋体" panose="02010600030101010101" pitchFamily="2" charset="-122"/>
                <a:cs typeface="Arial" panose="020B0604020202020204" pitchFamily="34" charset="0"/>
              </a:rPr>
              <a:t>max</a:t>
            </a:r>
            <a:r>
              <a:rPr lang="en-US" altLang="zh-CN" sz="3600" baseline="-25000" dirty="0">
                <a:solidFill>
                  <a:srgbClr val="333333"/>
                </a:solidFill>
                <a:latin typeface="Arial" panose="020B0604020202020204" pitchFamily="34" charset="0"/>
                <a:ea typeface="宋体" panose="02010600030101010101" pitchFamily="2" charset="-122"/>
                <a:cs typeface="Arial" panose="020B0604020202020204" pitchFamily="34" charset="0"/>
              </a:rPr>
              <a:t> </a:t>
            </a:r>
            <a:r>
              <a:rPr lang="en-US" altLang="zh-CN" sz="3600" dirty="0">
                <a:solidFill>
                  <a:srgbClr val="333333"/>
                </a:solidFill>
                <a:latin typeface="Arial" panose="020B0604020202020204" pitchFamily="34" charset="0"/>
                <a:ea typeface="宋体" panose="02010600030101010101" pitchFamily="2" charset="-122"/>
                <a:cs typeface="Arial" panose="020B0604020202020204" pitchFamily="34" charset="0"/>
              </a:rPr>
              <a:t>= B × log</a:t>
            </a:r>
            <a:r>
              <a:rPr lang="en-US" altLang="zh-CN" sz="3600" baseline="-25000" dirty="0">
                <a:solidFill>
                  <a:srgbClr val="333333"/>
                </a:solidFill>
                <a:latin typeface="Arial" panose="020B0604020202020204" pitchFamily="34" charset="0"/>
                <a:ea typeface="宋体" panose="02010600030101010101" pitchFamily="2" charset="-122"/>
                <a:cs typeface="Arial" panose="020B0604020202020204" pitchFamily="34" charset="0"/>
              </a:rPr>
              <a:t>2</a:t>
            </a:r>
            <a:r>
              <a:rPr lang="en-US" altLang="zh-CN" sz="3600" dirty="0">
                <a:solidFill>
                  <a:srgbClr val="333333"/>
                </a:solidFill>
                <a:latin typeface="Arial" panose="020B0604020202020204" pitchFamily="34" charset="0"/>
                <a:ea typeface="宋体" panose="02010600030101010101" pitchFamily="2" charset="-122"/>
                <a:cs typeface="Arial" panose="020B0604020202020204" pitchFamily="34" charset="0"/>
              </a:rPr>
              <a:t>(1 + S/N)     </a:t>
            </a:r>
            <a:r>
              <a:rPr lang="zh-CN" altLang="en-US" sz="36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rPr>
              <a:t>（</a:t>
            </a:r>
            <a:r>
              <a:rPr lang="en-US" altLang="zh-CN" sz="36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rPr>
              <a:t>bps</a:t>
            </a:r>
            <a:r>
              <a:rPr lang="zh-CN" altLang="en-US" sz="36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rPr>
              <a:t>）</a:t>
            </a:r>
          </a:p>
        </p:txBody>
      </p:sp>
      <p:grpSp>
        <p:nvGrpSpPr>
          <p:cNvPr id="8" name="组合 7"/>
          <p:cNvGrpSpPr/>
          <p:nvPr/>
        </p:nvGrpSpPr>
        <p:grpSpPr>
          <a:xfrm>
            <a:off x="1777999" y="4301848"/>
            <a:ext cx="2398617" cy="690192"/>
            <a:chOff x="3167441" y="4467226"/>
            <a:chExt cx="1872659" cy="538850"/>
          </a:xfrm>
        </p:grpSpPr>
        <p:cxnSp>
          <p:nvCxnSpPr>
            <p:cNvPr id="9" name="直接连接符 8"/>
            <p:cNvCxnSpPr/>
            <p:nvPr/>
          </p:nvCxnSpPr>
          <p:spPr>
            <a:xfrm>
              <a:off x="3167441" y="4467226"/>
              <a:ext cx="13331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12" name="内容占位符 2"/>
          <p:cNvSpPr txBox="1">
            <a:spLocks/>
          </p:cNvSpPr>
          <p:nvPr/>
        </p:nvSpPr>
        <p:spPr>
          <a:xfrm>
            <a:off x="1681126" y="3658123"/>
            <a:ext cx="1156996" cy="544550"/>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200" dirty="0"/>
              <a:t>带宽</a:t>
            </a:r>
            <a:endParaRPr lang="en-US" altLang="zh-CN" sz="3200" dirty="0"/>
          </a:p>
        </p:txBody>
      </p:sp>
      <p:grpSp>
        <p:nvGrpSpPr>
          <p:cNvPr id="13" name="组合 12"/>
          <p:cNvGrpSpPr/>
          <p:nvPr/>
        </p:nvGrpSpPr>
        <p:grpSpPr>
          <a:xfrm flipH="1">
            <a:off x="7098654" y="4295642"/>
            <a:ext cx="3016595" cy="690192"/>
            <a:chOff x="2684971" y="4467226"/>
            <a:chExt cx="2355129" cy="538850"/>
          </a:xfrm>
        </p:grpSpPr>
        <p:cxnSp>
          <p:nvCxnSpPr>
            <p:cNvPr id="14" name="直接连接符 13"/>
            <p:cNvCxnSpPr/>
            <p:nvPr/>
          </p:nvCxnSpPr>
          <p:spPr>
            <a:xfrm>
              <a:off x="2684971" y="4467226"/>
              <a:ext cx="18155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17" name="内容占位符 2"/>
          <p:cNvSpPr txBox="1">
            <a:spLocks/>
          </p:cNvSpPr>
          <p:nvPr/>
        </p:nvSpPr>
        <p:spPr>
          <a:xfrm>
            <a:off x="8280400" y="3616842"/>
            <a:ext cx="2228487" cy="685006"/>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200" dirty="0"/>
              <a:t>信噪比</a:t>
            </a:r>
            <a:endParaRPr lang="en-US" altLang="zh-CN" sz="3600" dirty="0"/>
          </a:p>
        </p:txBody>
      </p:sp>
    </p:spTree>
    <p:extLst>
      <p:ext uri="{BB962C8B-B14F-4D97-AF65-F5344CB8AC3E}">
        <p14:creationId xmlns:p14="http://schemas.microsoft.com/office/powerpoint/2010/main" val="2522128448"/>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1" presetClass="entr" presetSubtype="0" fill="hold" grpId="0" nodeType="withEffect">
                                  <p:stCondLst>
                                    <p:cond delay="30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安全性</a:t>
            </a:r>
          </a:p>
        </p:txBody>
      </p:sp>
      <p:sp>
        <p:nvSpPr>
          <p:cNvPr id="3" name="内容占位符 2"/>
          <p:cNvSpPr>
            <a:spLocks noGrp="1"/>
          </p:cNvSpPr>
          <p:nvPr>
            <p:ph idx="1"/>
          </p:nvPr>
        </p:nvSpPr>
        <p:spPr>
          <a:xfrm>
            <a:off x="723062" y="4136191"/>
            <a:ext cx="4207400" cy="1601271"/>
          </a:xfrm>
        </p:spPr>
        <p:txBody>
          <a:bodyPr>
            <a:noAutofit/>
          </a:bodyPr>
          <a:lstStyle/>
          <a:p>
            <a:pPr marL="0" indent="0">
              <a:spcBef>
                <a:spcPts val="1200"/>
              </a:spcBef>
              <a:buNone/>
            </a:pPr>
            <a:r>
              <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rPr>
              <a:t>符以铜版或竹木版制成，面刻花纹，一分为二，以花纹或尺寸长短为秘密通信的符号</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68</a:t>
            </a:fld>
            <a:endParaRPr lang="zh-CN" altLang="en-US"/>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t="19136" b="12508"/>
          <a:stretch/>
        </p:blipFill>
        <p:spPr>
          <a:xfrm>
            <a:off x="516642" y="1202113"/>
            <a:ext cx="5300623" cy="2415545"/>
          </a:xfrm>
          <a:prstGeom prst="rect">
            <a:avLst/>
          </a:prstGeom>
        </p:spPr>
      </p:pic>
      <p:sp>
        <p:nvSpPr>
          <p:cNvPr id="6" name="矩形 5"/>
          <p:cNvSpPr/>
          <p:nvPr/>
        </p:nvSpPr>
        <p:spPr>
          <a:xfrm>
            <a:off x="5817265" y="1202113"/>
            <a:ext cx="681799" cy="24155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烽</a:t>
            </a:r>
            <a:endPar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火</a:t>
            </a:r>
            <a:endParaRPr lang="en-US" altLang="zh-CN" sz="280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2800" dirty="0">
                <a:solidFill>
                  <a:schemeClr val="tx1">
                    <a:lumMod val="95000"/>
                    <a:lumOff val="5000"/>
                  </a:schemeClr>
                </a:solidFill>
                <a:latin typeface="微软雅黑" panose="020B0503020204020204" pitchFamily="34" charset="-122"/>
                <a:ea typeface="微软雅黑" panose="020B0503020204020204" pitchFamily="34" charset="-122"/>
              </a:rPr>
              <a:t>台</a:t>
            </a:r>
          </a:p>
        </p:txBody>
      </p:sp>
      <p:sp>
        <p:nvSpPr>
          <p:cNvPr id="7" name="内容占位符 2"/>
          <p:cNvSpPr txBox="1">
            <a:spLocks/>
          </p:cNvSpPr>
          <p:nvPr/>
        </p:nvSpPr>
        <p:spPr>
          <a:xfrm>
            <a:off x="7253143" y="1448164"/>
            <a:ext cx="3952875" cy="1807544"/>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b="1" dirty="0">
                <a:solidFill>
                  <a:schemeClr val="tx1">
                    <a:lumMod val="65000"/>
                    <a:lumOff val="35000"/>
                  </a:schemeClr>
                </a:solidFill>
              </a:rPr>
              <a:t>存储与转发</a:t>
            </a:r>
            <a:endParaRPr lang="en-US" altLang="zh-CN" sz="3200" b="1" dirty="0">
              <a:solidFill>
                <a:schemeClr val="tx1">
                  <a:lumMod val="65000"/>
                  <a:lumOff val="35000"/>
                </a:schemeClr>
              </a:solidFill>
            </a:endParaRPr>
          </a:p>
          <a:p>
            <a:pPr marL="0" indent="0">
              <a:spcBef>
                <a:spcPts val="1200"/>
              </a:spcBef>
              <a:buNone/>
            </a:pPr>
            <a:r>
              <a:rPr lang="zh-CN" altLang="en-US" sz="2400" dirty="0">
                <a:solidFill>
                  <a:schemeClr val="tx1">
                    <a:lumMod val="65000"/>
                    <a:lumOff val="35000"/>
                  </a:schemeClr>
                </a:solidFill>
                <a:latin typeface="微软雅黑 Light" panose="020B0502040204020203" pitchFamily="34" charset="-122"/>
                <a:ea typeface="微软雅黑 Light" panose="020B0502040204020203" pitchFamily="34" charset="-122"/>
              </a:rPr>
              <a:t>广播、光通信、无线、数字化通信方式</a:t>
            </a:r>
            <a:endPar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27192" b="10642"/>
          <a:stretch/>
        </p:blipFill>
        <p:spPr>
          <a:xfrm>
            <a:off x="8298209" y="3835221"/>
            <a:ext cx="5815617" cy="2408318"/>
          </a:xfrm>
          <a:prstGeom prst="rect">
            <a:avLst/>
          </a:prstGeom>
        </p:spPr>
      </p:pic>
      <p:sp>
        <p:nvSpPr>
          <p:cNvPr id="9" name="矩形 8"/>
          <p:cNvSpPr/>
          <p:nvPr/>
        </p:nvSpPr>
        <p:spPr>
          <a:xfrm>
            <a:off x="5136882" y="3614570"/>
            <a:ext cx="681799" cy="240831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阴</a:t>
            </a:r>
            <a:endParaRPr lang="en-US" altLang="zh-CN" sz="2800" dirty="0">
              <a:solidFill>
                <a:schemeClr val="bg1"/>
              </a:solidFill>
              <a:latin typeface="微软雅黑" panose="020B0503020204020204" pitchFamily="34" charset="-122"/>
              <a:ea typeface="微软雅黑" panose="020B0503020204020204" pitchFamily="34" charset="-122"/>
            </a:endParaRPr>
          </a:p>
          <a:p>
            <a:pPr algn="ctr"/>
            <a:endParaRPr lang="en-US" altLang="zh-CN" sz="2800" dirty="0">
              <a:solidFill>
                <a:schemeClr val="bg1"/>
              </a:solidFill>
              <a:latin typeface="微软雅黑" panose="020B0503020204020204" pitchFamily="34" charset="-122"/>
              <a:ea typeface="微软雅黑" panose="020B0503020204020204" pitchFamily="34" charset="-122"/>
            </a:endParaRPr>
          </a:p>
          <a:p>
            <a:pPr algn="ctr"/>
            <a:r>
              <a:rPr lang="zh-CN" altLang="en-US" sz="2800" dirty="0">
                <a:solidFill>
                  <a:schemeClr val="bg1"/>
                </a:solidFill>
                <a:latin typeface="微软雅黑" panose="020B0503020204020204" pitchFamily="34" charset="-122"/>
                <a:ea typeface="微软雅黑" panose="020B0503020204020204" pitchFamily="34" charset="-122"/>
              </a:rPr>
              <a:t>符</a:t>
            </a:r>
          </a:p>
        </p:txBody>
      </p:sp>
    </p:spTree>
    <p:extLst>
      <p:ext uri="{BB962C8B-B14F-4D97-AF65-F5344CB8AC3E}">
        <p14:creationId xmlns:p14="http://schemas.microsoft.com/office/powerpoint/2010/main" val="3820146678"/>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anim calcmode="lin" valueType="num">
                                      <p:cBhvr>
                                        <p:cTn id="13" dur="750" fill="hold"/>
                                        <p:tgtEl>
                                          <p:spTgt spid="8"/>
                                        </p:tgtEl>
                                        <p:attrNameLst>
                                          <p:attrName>ppt_x</p:attrName>
                                        </p:attrNameLst>
                                      </p:cBhvr>
                                      <p:tavLst>
                                        <p:tav tm="0">
                                          <p:val>
                                            <p:strVal val="#ppt_x"/>
                                          </p:val>
                                        </p:tav>
                                        <p:tav tm="100000">
                                          <p:val>
                                            <p:strVal val="#ppt_x"/>
                                          </p:val>
                                        </p:tav>
                                      </p:tavLst>
                                    </p:anim>
                                    <p:anim calcmode="lin" valueType="num">
                                      <p:cBhvr>
                                        <p:cTn id="14"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anim calcmode="lin" valueType="num">
                                      <p:cBhvr>
                                        <p:cTn id="20" dur="750" fill="hold"/>
                                        <p:tgtEl>
                                          <p:spTgt spid="9"/>
                                        </p:tgtEl>
                                        <p:attrNameLst>
                                          <p:attrName>ppt_x</p:attrName>
                                        </p:attrNameLst>
                                      </p:cBhvr>
                                      <p:tavLst>
                                        <p:tav tm="0">
                                          <p:val>
                                            <p:strVal val="#ppt_x"/>
                                          </p:val>
                                        </p:tav>
                                        <p:tav tm="100000">
                                          <p:val>
                                            <p:strVal val="#ppt_x"/>
                                          </p:val>
                                        </p:tav>
                                      </p:tavLst>
                                    </p:anim>
                                    <p:anim calcmode="lin" valueType="num">
                                      <p:cBhvr>
                                        <p:cTn id="21"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矩形 42"/>
          <p:cNvSpPr>
            <a:spLocks noChangeArrowheads="1"/>
          </p:cNvSpPr>
          <p:nvPr/>
        </p:nvSpPr>
        <p:spPr bwMode="auto">
          <a:xfrm>
            <a:off x="9842500" y="3716867"/>
            <a:ext cx="922867" cy="22606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581" name="Group 5"/>
          <p:cNvGrpSpPr>
            <a:grpSpLocks/>
          </p:cNvGrpSpPr>
          <p:nvPr/>
        </p:nvGrpSpPr>
        <p:grpSpPr bwMode="auto">
          <a:xfrm>
            <a:off x="5005918" y="3716867"/>
            <a:ext cx="4667249" cy="2260600"/>
            <a:chOff x="0" y="0"/>
            <a:chExt cx="3500557" cy="1694573"/>
          </a:xfrm>
        </p:grpSpPr>
        <p:sp>
          <p:nvSpPr>
            <p:cNvPr id="24582" name="矩形 37"/>
            <p:cNvSpPr>
              <a:spLocks noChangeArrowheads="1"/>
            </p:cNvSpPr>
            <p:nvPr/>
          </p:nvSpPr>
          <p:spPr bwMode="auto">
            <a:xfrm>
              <a:off x="0" y="0"/>
              <a:ext cx="3500557" cy="169457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583" name="Group 7"/>
            <p:cNvGrpSpPr>
              <a:grpSpLocks/>
            </p:cNvGrpSpPr>
            <p:nvPr/>
          </p:nvGrpSpPr>
          <p:grpSpPr bwMode="auto">
            <a:xfrm>
              <a:off x="67960" y="105915"/>
              <a:ext cx="3210644" cy="1145210"/>
              <a:chOff x="-30361" y="0"/>
              <a:chExt cx="3210644" cy="1145210"/>
            </a:xfrm>
          </p:grpSpPr>
          <p:sp>
            <p:nvSpPr>
              <p:cNvPr id="24584" name="矩形 44"/>
              <p:cNvSpPr>
                <a:spLocks noChangeArrowheads="1"/>
              </p:cNvSpPr>
              <p:nvPr/>
            </p:nvSpPr>
            <p:spPr bwMode="auto">
              <a:xfrm>
                <a:off x="0" y="0"/>
                <a:ext cx="2324071" cy="43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软 件</a:t>
                </a:r>
                <a:endParaRPr lang="zh-CN" altLang="en-US" sz="4400" dirty="0"/>
              </a:p>
            </p:txBody>
          </p:sp>
          <p:sp>
            <p:nvSpPr>
              <p:cNvPr id="24585" name="矩形 45"/>
              <p:cNvSpPr>
                <a:spLocks noChangeArrowheads="1"/>
              </p:cNvSpPr>
              <p:nvPr/>
            </p:nvSpPr>
            <p:spPr bwMode="auto">
              <a:xfrm>
                <a:off x="-30361" y="466914"/>
                <a:ext cx="3210644" cy="67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10000"/>
                  </a:lnSpc>
                </a:pPr>
                <a:r>
                  <a:rPr lang="zh-CN" altLang="en-US" sz="2400" dirty="0">
                    <a:solidFill>
                      <a:schemeClr val="bg1">
                        <a:lumMod val="75000"/>
                      </a:schemeClr>
                    </a:solidFill>
                    <a:latin typeface="微软雅黑" panose="020B0503020204020204" pitchFamily="34" charset="-122"/>
                    <a:ea typeface="微软雅黑" panose="020B0503020204020204" pitchFamily="34" charset="-122"/>
                  </a:rPr>
                  <a:t>管理和控制嵌入式系统硬件与软件资源的计算机程序</a:t>
                </a:r>
                <a:endParaRPr lang="zh-CN" altLang="en-US" sz="2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24588" name="Group 12"/>
          <p:cNvGrpSpPr>
            <a:grpSpLocks/>
          </p:cNvGrpSpPr>
          <p:nvPr/>
        </p:nvGrpSpPr>
        <p:grpSpPr bwMode="auto">
          <a:xfrm>
            <a:off x="11146367" y="3378201"/>
            <a:ext cx="457200" cy="531284"/>
            <a:chOff x="0" y="0"/>
            <a:chExt cx="343086" cy="397851"/>
          </a:xfrm>
        </p:grpSpPr>
        <p:sp>
          <p:nvSpPr>
            <p:cNvPr id="24589" name="燕尾形 5"/>
            <p:cNvSpPr>
              <a:spLocks noChangeArrowheads="1"/>
            </p:cNvSpPr>
            <p:nvPr/>
          </p:nvSpPr>
          <p:spPr bwMode="auto">
            <a:xfrm>
              <a:off x="0" y="3903"/>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0" name="燕尾形 51"/>
            <p:cNvSpPr>
              <a:spLocks noChangeArrowheads="1"/>
            </p:cNvSpPr>
            <p:nvPr/>
          </p:nvSpPr>
          <p:spPr bwMode="auto">
            <a:xfrm>
              <a:off x="127062" y="0"/>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591" name="Group 15"/>
          <p:cNvGrpSpPr>
            <a:grpSpLocks/>
          </p:cNvGrpSpPr>
          <p:nvPr/>
        </p:nvGrpSpPr>
        <p:grpSpPr bwMode="auto">
          <a:xfrm>
            <a:off x="613834" y="3378200"/>
            <a:ext cx="455084" cy="524933"/>
            <a:chOff x="0" y="0"/>
            <a:chExt cx="340415" cy="393948"/>
          </a:xfrm>
        </p:grpSpPr>
        <p:sp>
          <p:nvSpPr>
            <p:cNvPr id="24592" name="燕尾形 50"/>
            <p:cNvSpPr>
              <a:spLocks noChangeArrowheads="1"/>
            </p:cNvSpPr>
            <p:nvPr/>
          </p:nvSpPr>
          <p:spPr bwMode="auto">
            <a:xfrm flipH="1">
              <a:off x="124391" y="0"/>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3" name="燕尾形 52"/>
            <p:cNvSpPr>
              <a:spLocks noChangeArrowheads="1"/>
            </p:cNvSpPr>
            <p:nvPr/>
          </p:nvSpPr>
          <p:spPr bwMode="auto">
            <a:xfrm flipH="1">
              <a:off x="0" y="0"/>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4594" name="Group 18"/>
          <p:cNvGrpSpPr>
            <a:grpSpLocks/>
          </p:cNvGrpSpPr>
          <p:nvPr/>
        </p:nvGrpSpPr>
        <p:grpSpPr bwMode="auto">
          <a:xfrm>
            <a:off x="1449917" y="1316567"/>
            <a:ext cx="2260600" cy="2260600"/>
            <a:chOff x="0" y="0"/>
            <a:chExt cx="1695710" cy="1694573"/>
          </a:xfrm>
        </p:grpSpPr>
        <p:sp>
          <p:nvSpPr>
            <p:cNvPr id="24595" name="矩形 1"/>
            <p:cNvSpPr>
              <a:spLocks noChangeArrowheads="1"/>
            </p:cNvSpPr>
            <p:nvPr/>
          </p:nvSpPr>
          <p:spPr bwMode="auto">
            <a:xfrm>
              <a:off x="1" y="0"/>
              <a:ext cx="1695709" cy="1694573"/>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596" name="Group 20"/>
            <p:cNvGrpSpPr>
              <a:grpSpLocks/>
            </p:cNvGrpSpPr>
            <p:nvPr/>
          </p:nvGrpSpPr>
          <p:grpSpPr bwMode="auto">
            <a:xfrm>
              <a:off x="0" y="81532"/>
              <a:ext cx="1655025" cy="1168875"/>
              <a:chOff x="0" y="0"/>
              <a:chExt cx="2178903" cy="1168875"/>
            </a:xfrm>
          </p:grpSpPr>
          <p:sp>
            <p:nvSpPr>
              <p:cNvPr id="24597" name="矩形 56"/>
              <p:cNvSpPr>
                <a:spLocks noChangeArrowheads="1"/>
              </p:cNvSpPr>
              <p:nvPr/>
            </p:nvSpPr>
            <p:spPr bwMode="auto">
              <a:xfrm>
                <a:off x="0" y="0"/>
                <a:ext cx="2125338" cy="43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32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硬 件</a:t>
                </a:r>
                <a:endParaRPr lang="zh-CN" altLang="en-US" sz="4400" dirty="0"/>
              </a:p>
            </p:txBody>
          </p:sp>
          <p:sp>
            <p:nvSpPr>
              <p:cNvPr id="24598" name="矩形 57"/>
              <p:cNvSpPr>
                <a:spLocks noChangeArrowheads="1"/>
              </p:cNvSpPr>
              <p:nvPr/>
            </p:nvSpPr>
            <p:spPr bwMode="auto">
              <a:xfrm>
                <a:off x="53562" y="511824"/>
                <a:ext cx="2125341" cy="657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10000"/>
                  </a:lnSpc>
                </a:pPr>
                <a:r>
                  <a:rPr lang="zh-CN" altLang="en-US" sz="2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嵌入式设备</a:t>
                </a:r>
                <a:endParaRPr lang="en-US" altLang="zh-CN" sz="2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ct val="110000"/>
                  </a:lnSpc>
                </a:pPr>
                <a:r>
                  <a:rPr lang="zh-CN" altLang="en-US" sz="2400" dirty="0">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rPr>
                  <a:t>芯片</a:t>
                </a:r>
              </a:p>
            </p:txBody>
          </p:sp>
        </p:grpSp>
      </p:grpSp>
      <p:sp>
        <p:nvSpPr>
          <p:cNvPr id="2" name="标题 1"/>
          <p:cNvSpPr>
            <a:spLocks noGrp="1"/>
          </p:cNvSpPr>
          <p:nvPr>
            <p:ph type="title"/>
          </p:nvPr>
        </p:nvSpPr>
        <p:spPr>
          <a:xfrm>
            <a:off x="758230" y="42513"/>
            <a:ext cx="10515600" cy="802063"/>
          </a:xfrm>
        </p:spPr>
        <p:txBody>
          <a:bodyPr/>
          <a:lstStyle/>
          <a:p>
            <a:r>
              <a:rPr lang="zh-CN" altLang="en-US" dirty="0"/>
              <a:t>移动设备</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8618" b="7077"/>
          <a:stretch/>
        </p:blipFill>
        <p:spPr>
          <a:xfrm>
            <a:off x="1470286" y="3716867"/>
            <a:ext cx="3366299" cy="226060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4466" y="1316567"/>
            <a:ext cx="3390901" cy="22606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4652" y="1316567"/>
            <a:ext cx="3379539" cy="2260600"/>
          </a:xfrm>
          <a:prstGeom prst="rect">
            <a:avLst/>
          </a:prstGeom>
          <a:solidFill>
            <a:schemeClr val="bg1">
              <a:lumMod val="75000"/>
            </a:schemeClr>
          </a:solidFill>
        </p:spPr>
      </p:pic>
    </p:spTree>
    <p:extLst>
      <p:ext uri="{BB962C8B-B14F-4D97-AF65-F5344CB8AC3E}">
        <p14:creationId xmlns:p14="http://schemas.microsoft.com/office/powerpoint/2010/main" val="2715014616"/>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594"/>
                                        </p:tgtEl>
                                        <p:attrNameLst>
                                          <p:attrName>style.visibility</p:attrName>
                                        </p:attrNameLst>
                                      </p:cBhvr>
                                      <p:to>
                                        <p:strVal val="visible"/>
                                      </p:to>
                                    </p:set>
                                    <p:animEffect transition="in" filter="fade">
                                      <p:cBhvr>
                                        <p:cTn id="7" dur="750"/>
                                        <p:tgtEl>
                                          <p:spTgt spid="24594"/>
                                        </p:tgtEl>
                                      </p:cBhvr>
                                    </p:animEffect>
                                    <p:anim calcmode="lin" valueType="num">
                                      <p:cBhvr>
                                        <p:cTn id="8" dur="750" fill="hold"/>
                                        <p:tgtEl>
                                          <p:spTgt spid="24594"/>
                                        </p:tgtEl>
                                        <p:attrNameLst>
                                          <p:attrName>ppt_x</p:attrName>
                                        </p:attrNameLst>
                                      </p:cBhvr>
                                      <p:tavLst>
                                        <p:tav tm="0">
                                          <p:val>
                                            <p:strVal val="#ppt_x"/>
                                          </p:val>
                                        </p:tav>
                                        <p:tav tm="100000">
                                          <p:val>
                                            <p:strVal val="#ppt_x"/>
                                          </p:val>
                                        </p:tav>
                                      </p:tavLst>
                                    </p:anim>
                                    <p:anim calcmode="lin" valueType="num">
                                      <p:cBhvr>
                                        <p:cTn id="9" dur="750" fill="hold"/>
                                        <p:tgtEl>
                                          <p:spTgt spid="245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4581"/>
                                        </p:tgtEl>
                                        <p:attrNameLst>
                                          <p:attrName>style.visibility</p:attrName>
                                        </p:attrNameLst>
                                      </p:cBhvr>
                                      <p:to>
                                        <p:strVal val="visible"/>
                                      </p:to>
                                    </p:set>
                                    <p:animEffect transition="in" filter="fade">
                                      <p:cBhvr>
                                        <p:cTn id="14" dur="500"/>
                                        <p:tgtEl>
                                          <p:spTgt spid="24581"/>
                                        </p:tgtEl>
                                      </p:cBhvr>
                                    </p:animEffect>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24580"/>
                                        </p:tgtEl>
                                        <p:attrNameLst>
                                          <p:attrName>style.visibility</p:attrName>
                                        </p:attrNameLst>
                                      </p:cBhvr>
                                      <p:to>
                                        <p:strVal val="visible"/>
                                      </p:to>
                                    </p:set>
                                    <p:animEffect transition="in" filter="fade">
                                      <p:cBhvr>
                                        <p:cTn id="20"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全球移动业务</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76424" y="1040860"/>
            <a:ext cx="10438475" cy="4233505"/>
          </a:xfrm>
          <a:prstGeom prst="rect">
            <a:avLst/>
          </a:prstGeom>
        </p:spPr>
      </p:pic>
    </p:spTree>
    <p:extLst>
      <p:ext uri="{BB962C8B-B14F-4D97-AF65-F5344CB8AC3E}">
        <p14:creationId xmlns:p14="http://schemas.microsoft.com/office/powerpoint/2010/main" val="15113335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115237"/>
            <a:ext cx="6070600" cy="5298263"/>
          </a:xfrm>
          <a:prstGeom prst="rect">
            <a:avLst/>
          </a:prstGeom>
          <a:solidFill>
            <a:srgbClr val="00539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3200" dirty="0"/>
          </a:p>
        </p:txBody>
      </p:sp>
      <p:sp>
        <p:nvSpPr>
          <p:cNvPr id="7" name="矩形 6"/>
          <p:cNvSpPr/>
          <p:nvPr/>
        </p:nvSpPr>
        <p:spPr>
          <a:xfrm>
            <a:off x="6070600" y="1108888"/>
            <a:ext cx="6121400" cy="5298263"/>
          </a:xfrm>
          <a:prstGeom prst="rect">
            <a:avLst/>
          </a:prstGeom>
          <a:solidFill>
            <a:schemeClr val="bg1">
              <a:lumMod val="7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ltLang="zh-CN" sz="3200" b="1"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标题 1"/>
          <p:cNvSpPr>
            <a:spLocks noGrp="1"/>
          </p:cNvSpPr>
          <p:nvPr>
            <p:ph type="title"/>
          </p:nvPr>
        </p:nvSpPr>
        <p:spPr/>
        <p:txBody>
          <a:bodyPr/>
          <a:lstStyle/>
          <a:p>
            <a:r>
              <a:rPr lang="zh-CN" altLang="en-US" dirty="0"/>
              <a:t>硬件</a:t>
            </a:r>
          </a:p>
        </p:txBody>
      </p:sp>
      <p:sp>
        <p:nvSpPr>
          <p:cNvPr id="3" name="内容占位符 2"/>
          <p:cNvSpPr>
            <a:spLocks noGrp="1"/>
          </p:cNvSpPr>
          <p:nvPr>
            <p:ph idx="1"/>
          </p:nvPr>
        </p:nvSpPr>
        <p:spPr>
          <a:xfrm>
            <a:off x="459509" y="1153339"/>
            <a:ext cx="5257801" cy="5209362"/>
          </a:xfrm>
        </p:spPr>
        <p:txBody>
          <a:bodyPr>
            <a:normAutofit/>
          </a:bodyPr>
          <a:lstStyle/>
          <a:p>
            <a:pPr marL="0" indent="0">
              <a:buNone/>
            </a:pPr>
            <a:r>
              <a:rPr lang="zh-CN" altLang="en-US" sz="3200" b="1" dirty="0">
                <a:solidFill>
                  <a:schemeClr val="bg1"/>
                </a:solidFill>
              </a:rPr>
              <a:t>处理器</a:t>
            </a:r>
            <a:endParaRPr lang="en-US" altLang="zh-CN" sz="3200" b="1" dirty="0">
              <a:solidFill>
                <a:schemeClr val="bg1"/>
              </a:solidFill>
            </a:endParaRPr>
          </a:p>
          <a:p>
            <a:pPr marL="0" indent="0">
              <a:spcBef>
                <a:spcPts val="1200"/>
              </a:spcBef>
              <a:buNone/>
            </a:pPr>
            <a:r>
              <a:rPr lang="en-US" altLang="zh-CN" b="1" dirty="0">
                <a:solidFill>
                  <a:schemeClr val="bg1"/>
                </a:solidFill>
              </a:rPr>
              <a:t>CISC</a:t>
            </a:r>
          </a:p>
          <a:p>
            <a:pPr marL="0" indent="0">
              <a:buNone/>
            </a:pPr>
            <a:r>
              <a:rPr lang="en-US" altLang="zh-CN" sz="2400" dirty="0">
                <a:solidFill>
                  <a:schemeClr val="bg1">
                    <a:lumMod val="85000"/>
                  </a:schemeClr>
                </a:solidFill>
              </a:rPr>
              <a:t>Complex Instruction Set Computer</a:t>
            </a:r>
          </a:p>
          <a:p>
            <a:pPr marL="0" indent="0">
              <a:buNone/>
            </a:pPr>
            <a:r>
              <a:rPr lang="zh-CN" altLang="en-US" sz="2400" dirty="0">
                <a:solidFill>
                  <a:schemeClr val="bg1">
                    <a:lumMod val="85000"/>
                  </a:schemeClr>
                </a:solidFill>
              </a:rPr>
              <a:t>指令由完成任务的多个步骤所组成，</a:t>
            </a:r>
            <a:endParaRPr lang="en-US" altLang="zh-CN" sz="2400" dirty="0">
              <a:solidFill>
                <a:schemeClr val="bg1">
                  <a:lumMod val="85000"/>
                </a:schemeClr>
              </a:solidFill>
            </a:endParaRPr>
          </a:p>
          <a:p>
            <a:pPr marL="0" indent="0">
              <a:buNone/>
            </a:pPr>
            <a:r>
              <a:rPr lang="zh-CN" altLang="en-US" sz="2400" dirty="0">
                <a:solidFill>
                  <a:schemeClr val="bg1">
                    <a:lumMod val="85000"/>
                  </a:schemeClr>
                </a:solidFill>
              </a:rPr>
              <a:t>台式计算机系统的基本处理部件</a:t>
            </a:r>
            <a:endParaRPr lang="en-US" altLang="zh-CN" sz="2400" dirty="0">
              <a:solidFill>
                <a:schemeClr val="bg1">
                  <a:lumMod val="85000"/>
                </a:schemeClr>
              </a:solidFill>
            </a:endParaRPr>
          </a:p>
          <a:p>
            <a:pPr marL="0" indent="0">
              <a:spcBef>
                <a:spcPts val="1200"/>
              </a:spcBef>
              <a:buNone/>
            </a:pPr>
            <a:r>
              <a:rPr lang="en-US" altLang="zh-CN" b="1" dirty="0">
                <a:solidFill>
                  <a:schemeClr val="bg1"/>
                </a:solidFill>
              </a:rPr>
              <a:t>RISC</a:t>
            </a:r>
          </a:p>
          <a:p>
            <a:pPr marL="0" indent="0">
              <a:buNone/>
            </a:pPr>
            <a:r>
              <a:rPr lang="en-US" altLang="zh-CN" sz="2400" dirty="0">
                <a:solidFill>
                  <a:schemeClr val="bg1">
                    <a:lumMod val="85000"/>
                  </a:schemeClr>
                </a:solidFill>
              </a:rPr>
              <a:t>Reduced Instruction Set Computer</a:t>
            </a:r>
          </a:p>
          <a:p>
            <a:pPr marL="0" indent="0">
              <a:buNone/>
            </a:pPr>
            <a:r>
              <a:rPr lang="zh-CN" altLang="en-US" sz="2400" dirty="0">
                <a:solidFill>
                  <a:schemeClr val="bg1">
                    <a:lumMod val="85000"/>
                  </a:schemeClr>
                </a:solidFill>
              </a:rPr>
              <a:t>所有指令的格式都是一致的，所有指令的指令周期也是相同的</a:t>
            </a:r>
            <a:endParaRPr lang="en-US" altLang="zh-CN" sz="2400" dirty="0">
              <a:solidFill>
                <a:schemeClr val="bg1">
                  <a:lumMod val="85000"/>
                </a:schemeClr>
              </a:solidFill>
            </a:endParaRPr>
          </a:p>
        </p:txBody>
      </p:sp>
      <p:sp>
        <p:nvSpPr>
          <p:cNvPr id="4" name="内容占位符 2"/>
          <p:cNvSpPr txBox="1">
            <a:spLocks/>
          </p:cNvSpPr>
          <p:nvPr/>
        </p:nvSpPr>
        <p:spPr>
          <a:xfrm>
            <a:off x="6530109" y="1153339"/>
            <a:ext cx="5077691" cy="4980761"/>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b="1" dirty="0">
                <a:solidFill>
                  <a:schemeClr val="tx1">
                    <a:lumMod val="85000"/>
                    <a:lumOff val="15000"/>
                  </a:schemeClr>
                </a:solidFill>
              </a:rPr>
              <a:t>协处理器</a:t>
            </a:r>
            <a:endParaRPr lang="en-US" altLang="zh-CN" sz="3200" b="1" dirty="0">
              <a:solidFill>
                <a:schemeClr val="tx1">
                  <a:lumMod val="85000"/>
                  <a:lumOff val="15000"/>
                </a:schemeClr>
              </a:solidFill>
            </a:endParaRPr>
          </a:p>
          <a:p>
            <a:pPr marL="0" indent="0">
              <a:spcBef>
                <a:spcPts val="1200"/>
              </a:spcBef>
              <a:buNone/>
            </a:pPr>
            <a:r>
              <a:rPr lang="en-US" altLang="zh-CN" b="1" dirty="0">
                <a:solidFill>
                  <a:schemeClr val="tx1">
                    <a:lumMod val="85000"/>
                    <a:lumOff val="15000"/>
                  </a:schemeClr>
                </a:solidFill>
              </a:rPr>
              <a:t>Coprocessor</a:t>
            </a:r>
          </a:p>
          <a:p>
            <a:pPr marL="0" indent="0">
              <a:buNone/>
            </a:pPr>
            <a:r>
              <a:rPr lang="zh-CN" altLang="en-US" sz="2400" b="1" dirty="0">
                <a:solidFill>
                  <a:schemeClr val="tx1">
                    <a:lumMod val="65000"/>
                    <a:lumOff val="35000"/>
                  </a:schemeClr>
                </a:solidFill>
                <a:latin typeface="微软雅黑" panose="020B0503020204020204" pitchFamily="34" charset="-122"/>
              </a:rPr>
              <a:t>一种芯片，用于减轻系统微处理器的特定处理任务</a:t>
            </a:r>
            <a:endParaRPr lang="en-US" altLang="zh-CN" sz="2400" b="1" dirty="0">
              <a:solidFill>
                <a:schemeClr val="tx1">
                  <a:lumMod val="65000"/>
                  <a:lumOff val="35000"/>
                </a:schemeClr>
              </a:solidFill>
              <a:latin typeface="微软雅黑" panose="020B0503020204020204" pitchFamily="34" charset="-122"/>
            </a:endParaRPr>
          </a:p>
          <a:p>
            <a:pPr marL="0" indent="0">
              <a:buNone/>
            </a:pPr>
            <a:endParaRPr lang="en-US" altLang="zh-CN" sz="2400" b="1" dirty="0">
              <a:solidFill>
                <a:schemeClr val="tx1">
                  <a:lumMod val="65000"/>
                  <a:lumOff val="35000"/>
                </a:schemeClr>
              </a:solidFill>
              <a:latin typeface="微软雅黑" panose="020B0503020204020204" pitchFamily="34" charset="-122"/>
            </a:endParaRPr>
          </a:p>
          <a:p>
            <a:pPr marL="0" indent="0">
              <a:spcBef>
                <a:spcPts val="1200"/>
              </a:spcBef>
              <a:buNone/>
            </a:pPr>
            <a:r>
              <a:rPr lang="en-US" altLang="zh-CN" sz="3000" b="1" dirty="0">
                <a:solidFill>
                  <a:schemeClr val="tx1">
                    <a:lumMod val="85000"/>
                    <a:lumOff val="15000"/>
                  </a:schemeClr>
                </a:solidFill>
              </a:rPr>
              <a:t>Type</a:t>
            </a:r>
          </a:p>
          <a:p>
            <a:pPr marL="0" indent="0">
              <a:spcBef>
                <a:spcPts val="1200"/>
              </a:spcBef>
              <a:buNone/>
            </a:pPr>
            <a:r>
              <a:rPr lang="en-US" altLang="zh-CN" sz="2400" b="1" dirty="0">
                <a:solidFill>
                  <a:schemeClr val="tx1">
                    <a:lumMod val="65000"/>
                    <a:lumOff val="35000"/>
                  </a:schemeClr>
                </a:solidFill>
                <a:latin typeface="微软雅黑" panose="020B0503020204020204" pitchFamily="34" charset="-122"/>
              </a:rPr>
              <a:t>ASIC  |  DSP  |  NP  |  FPGA | …</a:t>
            </a:r>
          </a:p>
          <a:p>
            <a:pPr marL="0" indent="0">
              <a:buNone/>
            </a:pPr>
            <a:endParaRPr lang="en-US" altLang="zh-CN" sz="3600" b="1" dirty="0">
              <a:solidFill>
                <a:schemeClr val="tx1">
                  <a:lumMod val="85000"/>
                  <a:lumOff val="15000"/>
                </a:schemeClr>
              </a:solidFill>
            </a:endParaRPr>
          </a:p>
        </p:txBody>
      </p:sp>
    </p:spTree>
    <p:extLst>
      <p:ext uri="{BB962C8B-B14F-4D97-AF65-F5344CB8AC3E}">
        <p14:creationId xmlns:p14="http://schemas.microsoft.com/office/powerpoint/2010/main" val="2316457322"/>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2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30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20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30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animEffect transition="in" filter="fade">
                                      <p:cBhvr>
                                        <p:cTn id="41" dur="500"/>
                                        <p:tgtEl>
                                          <p:spTgt spid="4">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2" end="2"/>
                                            </p:txEl>
                                          </p:spTgt>
                                        </p:tgtEl>
                                        <p:attrNameLst>
                                          <p:attrName>style.visibility</p:attrName>
                                        </p:attrNameLst>
                                      </p:cBhvr>
                                      <p:to>
                                        <p:strVal val="visible"/>
                                      </p:to>
                                    </p:set>
                                    <p:animEffect transition="in" filter="fade">
                                      <p:cBhvr>
                                        <p:cTn id="46" dur="500"/>
                                        <p:tgtEl>
                                          <p:spTgt spid="4">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Effect transition="in" filter="fade">
                                      <p:cBhvr>
                                        <p:cTn id="51" dur="500"/>
                                        <p:tgtEl>
                                          <p:spTgt spid="4">
                                            <p:txEl>
                                              <p:pRg st="4" end="4"/>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4">
                                            <p:txEl>
                                              <p:pRg st="5" end="5"/>
                                            </p:txEl>
                                          </p:spTgt>
                                        </p:tgtEl>
                                        <p:attrNameLst>
                                          <p:attrName>style.visibility</p:attrName>
                                        </p:attrNameLst>
                                      </p:cBhvr>
                                      <p:to>
                                        <p:strVal val="visible"/>
                                      </p:to>
                                    </p:set>
                                    <p:animEffect transition="in" filter="fade">
                                      <p:cBhvr>
                                        <p:cTn id="5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芯片架构</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71</a:t>
            </a:fld>
            <a:endParaRPr lang="zh-CN" altLang="en-US" dirty="0"/>
          </a:p>
        </p:txBody>
      </p:sp>
      <p:sp>
        <p:nvSpPr>
          <p:cNvPr id="24" name="任意多边形 23"/>
          <p:cNvSpPr/>
          <p:nvPr/>
        </p:nvSpPr>
        <p:spPr>
          <a:xfrm rot="2561600">
            <a:off x="2617961" y="4916669"/>
            <a:ext cx="822815" cy="57656"/>
          </a:xfrm>
          <a:custGeom>
            <a:avLst/>
            <a:gdLst/>
            <a:ahLst/>
            <a:cxnLst/>
            <a:rect l="0" t="0" r="0" b="0"/>
            <a:pathLst>
              <a:path>
                <a:moveTo>
                  <a:pt x="0" y="28828"/>
                </a:moveTo>
                <a:lnTo>
                  <a:pt x="822815" y="28828"/>
                </a:lnTo>
              </a:path>
            </a:pathLst>
          </a:custGeom>
          <a:noFill/>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5" name="任意多边形 24"/>
          <p:cNvSpPr/>
          <p:nvPr/>
        </p:nvSpPr>
        <p:spPr>
          <a:xfrm>
            <a:off x="2726987" y="3797046"/>
            <a:ext cx="914439" cy="57656"/>
          </a:xfrm>
          <a:custGeom>
            <a:avLst/>
            <a:gdLst/>
            <a:ahLst/>
            <a:cxnLst/>
            <a:rect l="0" t="0" r="0" b="0"/>
            <a:pathLst>
              <a:path>
                <a:moveTo>
                  <a:pt x="0" y="28828"/>
                </a:moveTo>
                <a:lnTo>
                  <a:pt x="914439" y="28828"/>
                </a:lnTo>
              </a:path>
            </a:pathLst>
          </a:custGeom>
          <a:noFill/>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6" name="任意多边形 25"/>
          <p:cNvSpPr/>
          <p:nvPr/>
        </p:nvSpPr>
        <p:spPr>
          <a:xfrm rot="19038400">
            <a:off x="2617961" y="2677423"/>
            <a:ext cx="822815" cy="57656"/>
          </a:xfrm>
          <a:custGeom>
            <a:avLst/>
            <a:gdLst/>
            <a:ahLst/>
            <a:cxnLst/>
            <a:rect l="0" t="0" r="0" b="0"/>
            <a:pathLst>
              <a:path>
                <a:moveTo>
                  <a:pt x="0" y="28828"/>
                </a:moveTo>
                <a:lnTo>
                  <a:pt x="822815" y="28828"/>
                </a:lnTo>
              </a:path>
            </a:pathLst>
          </a:custGeom>
          <a:noFill/>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7" name="椭圆 26"/>
          <p:cNvSpPr/>
          <p:nvPr/>
        </p:nvSpPr>
        <p:spPr>
          <a:xfrm>
            <a:off x="514012" y="2524124"/>
            <a:ext cx="2603499" cy="2603499"/>
          </a:xfrm>
          <a:prstGeom prst="ellipse">
            <a:avLst/>
          </a:prstGeom>
          <a:blipFill>
            <a:blip r:embed="rId2" cstate="print">
              <a:extLst>
                <a:ext uri="{28A0092B-C50C-407E-A947-70E740481C1C}">
                  <a14:useLocalDpi xmlns:a14="http://schemas.microsoft.com/office/drawing/2010/main" val="0"/>
                </a:ext>
              </a:extLst>
            </a:blip>
            <a:srcRect/>
            <a:stretch>
              <a:fillRect l="-25000" r="-25000"/>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sp>
      <p:sp>
        <p:nvSpPr>
          <p:cNvPr id="28" name="任意多边形 27"/>
          <p:cNvSpPr/>
          <p:nvPr/>
        </p:nvSpPr>
        <p:spPr>
          <a:xfrm>
            <a:off x="3124768" y="1116627"/>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0">
            <a:schemeClr val="lt1">
              <a:hueOff val="0"/>
              <a:satOff val="0"/>
              <a:lumOff val="0"/>
              <a:alphaOff val="0"/>
            </a:schemeClr>
          </a:lnRef>
          <a:fillRef idx="3">
            <a:schemeClr val="accent4">
              <a:hueOff val="-1488257"/>
              <a:satOff val="8966"/>
              <a:lumOff val="719"/>
              <a:alphaOff val="0"/>
            </a:schemeClr>
          </a:fillRef>
          <a:effectRef idx="2">
            <a:schemeClr val="accent4">
              <a:hueOff val="-1488257"/>
              <a:satOff val="8966"/>
              <a:lumOff val="719"/>
              <a:alphaOff val="0"/>
            </a:schemeClr>
          </a:effectRef>
          <a:fontRef idx="minor">
            <a:schemeClr val="lt1"/>
          </a:fontRef>
        </p:style>
        <p:txBody>
          <a:bodyPr spcFirstLastPara="0" vert="horz" wrap="square" lIns="248449" tIns="248449" rIns="248449" bIns="248449" numCol="1" spcCol="1270" anchor="ctr" anchorCtr="0">
            <a:noAutofit/>
          </a:bodyPr>
          <a:lstStyle/>
          <a:p>
            <a:pPr lvl="0" algn="ctr" defTabSz="1377950">
              <a:lnSpc>
                <a:spcPct val="90000"/>
              </a:lnSpc>
              <a:spcBef>
                <a:spcPct val="0"/>
              </a:spcBef>
              <a:spcAft>
                <a:spcPct val="35000"/>
              </a:spcAft>
            </a:pPr>
            <a:r>
              <a:rPr lang="en-US" altLang="zh-CN" sz="2800" kern="1200" dirty="0">
                <a:latin typeface="微软雅黑" panose="020B0503020204020204" pitchFamily="34" charset="-122"/>
                <a:ea typeface="微软雅黑" panose="020B0503020204020204" pitchFamily="34" charset="-122"/>
              </a:rPr>
              <a:t>Power PC</a:t>
            </a:r>
            <a:endParaRPr lang="zh-CN" altLang="en-US" sz="2800" kern="1200" dirty="0">
              <a:latin typeface="微软雅黑" panose="020B0503020204020204" pitchFamily="34" charset="-122"/>
              <a:ea typeface="微软雅黑" panose="020B0503020204020204" pitchFamily="34" charset="-122"/>
            </a:endParaRPr>
          </a:p>
        </p:txBody>
      </p:sp>
      <p:sp>
        <p:nvSpPr>
          <p:cNvPr id="29" name="任意多边形 28"/>
          <p:cNvSpPr/>
          <p:nvPr/>
        </p:nvSpPr>
        <p:spPr>
          <a:xfrm>
            <a:off x="5281996" y="1247448"/>
            <a:ext cx="6516303" cy="772789"/>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1" algn="l" defTabSz="1200150">
              <a:lnSpc>
                <a:spcPct val="110000"/>
              </a:lnSpc>
              <a:spcBef>
                <a:spcPct val="0"/>
              </a:spcBef>
            </a:pPr>
            <a:r>
              <a:rPr lang="en-US" altLang="zh-CN" sz="2400" kern="1200" dirty="0">
                <a:latin typeface="微软雅黑" panose="020B0503020204020204" pitchFamily="34" charset="-122"/>
                <a:ea typeface="微软雅黑" panose="020B0503020204020204" pitchFamily="34" charset="-122"/>
              </a:rPr>
              <a:t>20</a:t>
            </a:r>
            <a:r>
              <a:rPr lang="zh-CN" altLang="en-US" sz="2400" kern="1200" dirty="0">
                <a:latin typeface="微软雅黑" panose="020B0503020204020204" pitchFamily="34" charset="-122"/>
                <a:ea typeface="微软雅黑" panose="020B0503020204020204" pitchFamily="34" charset="-122"/>
              </a:rPr>
              <a:t>世纪</a:t>
            </a:r>
            <a:r>
              <a:rPr lang="en-US" altLang="zh-CN" sz="2400" kern="1200" dirty="0">
                <a:latin typeface="微软雅黑" panose="020B0503020204020204" pitchFamily="34" charset="-122"/>
                <a:ea typeface="微软雅黑" panose="020B0503020204020204" pitchFamily="34" charset="-122"/>
              </a:rPr>
              <a:t>90</a:t>
            </a:r>
            <a:r>
              <a:rPr lang="zh-CN" altLang="en-US" sz="2400" kern="1200" dirty="0">
                <a:latin typeface="微软雅黑" panose="020B0503020204020204" pitchFamily="34" charset="-122"/>
                <a:ea typeface="微软雅黑" panose="020B0503020204020204" pitchFamily="34" charset="-122"/>
              </a:rPr>
              <a:t>年代，</a:t>
            </a:r>
            <a:r>
              <a:rPr lang="en-US" altLang="zh-CN" sz="2400" kern="1200" dirty="0">
                <a:latin typeface="微软雅黑" panose="020B0503020204020204" pitchFamily="34" charset="-122"/>
                <a:ea typeface="微软雅黑" panose="020B0503020204020204" pitchFamily="34" charset="-122"/>
              </a:rPr>
              <a:t>IBM</a:t>
            </a:r>
            <a:r>
              <a:rPr lang="zh-CN" altLang="en-US" sz="2400" kern="1200" dirty="0">
                <a:latin typeface="微软雅黑" panose="020B0503020204020204" pitchFamily="34" charset="-122"/>
                <a:ea typeface="微软雅黑" panose="020B0503020204020204" pitchFamily="34" charset="-122"/>
              </a:rPr>
              <a:t>、</a:t>
            </a:r>
            <a:r>
              <a:rPr lang="en-US" altLang="zh-CN" sz="2400" kern="1200" dirty="0">
                <a:latin typeface="微软雅黑" panose="020B0503020204020204" pitchFamily="34" charset="-122"/>
                <a:ea typeface="微软雅黑" panose="020B0503020204020204" pitchFamily="34" charset="-122"/>
              </a:rPr>
              <a:t>Apple</a:t>
            </a:r>
            <a:r>
              <a:rPr lang="zh-CN" altLang="en-US" sz="2400" kern="1200" dirty="0">
                <a:latin typeface="微软雅黑" panose="020B0503020204020204" pitchFamily="34" charset="-122"/>
                <a:ea typeface="微软雅黑" panose="020B0503020204020204" pitchFamily="34" charset="-122"/>
              </a:rPr>
              <a:t>、</a:t>
            </a:r>
            <a:r>
              <a:rPr lang="en-US" altLang="zh-CN" sz="2400" kern="1200" dirty="0">
                <a:latin typeface="微软雅黑" panose="020B0503020204020204" pitchFamily="34" charset="-122"/>
                <a:ea typeface="微软雅黑" panose="020B0503020204020204" pitchFamily="34" charset="-122"/>
              </a:rPr>
              <a:t>Motorola</a:t>
            </a:r>
            <a:r>
              <a:rPr lang="zh-CN" altLang="en-US" sz="2400" kern="1200" dirty="0">
                <a:latin typeface="微软雅黑" panose="020B0503020204020204" pitchFamily="34" charset="-122"/>
                <a:ea typeface="微软雅黑" panose="020B0503020204020204" pitchFamily="34" charset="-122"/>
              </a:rPr>
              <a:t>开发</a:t>
            </a:r>
          </a:p>
        </p:txBody>
      </p:sp>
      <p:sp>
        <p:nvSpPr>
          <p:cNvPr id="30" name="任意多边形 29"/>
          <p:cNvSpPr/>
          <p:nvPr/>
        </p:nvSpPr>
        <p:spPr>
          <a:xfrm>
            <a:off x="3641427" y="3044824"/>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0">
            <a:schemeClr val="lt1">
              <a:hueOff val="0"/>
              <a:satOff val="0"/>
              <a:lumOff val="0"/>
              <a:alphaOff val="0"/>
            </a:schemeClr>
          </a:lnRef>
          <a:fillRef idx="3">
            <a:schemeClr val="accent4">
              <a:hueOff val="-2976513"/>
              <a:satOff val="17933"/>
              <a:lumOff val="1437"/>
              <a:alphaOff val="0"/>
            </a:schemeClr>
          </a:fillRef>
          <a:effectRef idx="2">
            <a:schemeClr val="accent4">
              <a:hueOff val="-2976513"/>
              <a:satOff val="17933"/>
              <a:lumOff val="1437"/>
              <a:alphaOff val="0"/>
            </a:schemeClr>
          </a:effectRef>
          <a:fontRef idx="minor">
            <a:schemeClr val="lt1"/>
          </a:fontRef>
        </p:style>
        <p:txBody>
          <a:bodyPr spcFirstLastPara="0" vert="horz" wrap="square" lIns="248449" tIns="248449" rIns="248449" bIns="248449" numCol="1" spcCol="1270" anchor="ctr" anchorCtr="0">
            <a:noAutofit/>
          </a:bodyPr>
          <a:lstStyle/>
          <a:p>
            <a:pPr lvl="0" algn="ctr" defTabSz="1377950">
              <a:lnSpc>
                <a:spcPct val="90000"/>
              </a:lnSpc>
              <a:spcBef>
                <a:spcPct val="0"/>
              </a:spcBef>
              <a:spcAft>
                <a:spcPct val="35000"/>
              </a:spcAft>
            </a:pPr>
            <a:r>
              <a:rPr lang="en-US" altLang="zh-CN" sz="2800" dirty="0">
                <a:latin typeface="微软雅黑" panose="020B0503020204020204" pitchFamily="34" charset="-122"/>
                <a:ea typeface="微软雅黑" panose="020B0503020204020204" pitchFamily="34" charset="-122"/>
              </a:rPr>
              <a:t>MIPS</a:t>
            </a:r>
            <a:endParaRPr lang="zh-CN" altLang="en-US" sz="2800" dirty="0">
              <a:latin typeface="微软雅黑" panose="020B0503020204020204" pitchFamily="34" charset="-122"/>
              <a:ea typeface="微软雅黑" panose="020B0503020204020204" pitchFamily="34" charset="-122"/>
            </a:endParaRPr>
          </a:p>
        </p:txBody>
      </p:sp>
      <p:sp>
        <p:nvSpPr>
          <p:cNvPr id="32" name="任意多边形 31"/>
          <p:cNvSpPr/>
          <p:nvPr/>
        </p:nvSpPr>
        <p:spPr>
          <a:xfrm>
            <a:off x="3124768" y="4973021"/>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0">
            <a:schemeClr val="lt1">
              <a:hueOff val="0"/>
              <a:satOff val="0"/>
              <a:lumOff val="0"/>
              <a:alphaOff val="0"/>
            </a:schemeClr>
          </a:lnRef>
          <a:fillRef idx="3">
            <a:schemeClr val="accent4">
              <a:hueOff val="-4464770"/>
              <a:satOff val="26899"/>
              <a:lumOff val="2156"/>
              <a:alphaOff val="0"/>
            </a:schemeClr>
          </a:fillRef>
          <a:effectRef idx="2">
            <a:schemeClr val="accent4">
              <a:hueOff val="-4464770"/>
              <a:satOff val="26899"/>
              <a:lumOff val="2156"/>
              <a:alphaOff val="0"/>
            </a:schemeClr>
          </a:effectRef>
          <a:fontRef idx="minor">
            <a:schemeClr val="lt1"/>
          </a:fontRef>
        </p:style>
        <p:txBody>
          <a:bodyPr spcFirstLastPara="0" vert="horz" wrap="square" lIns="248449" tIns="248449" rIns="248449" bIns="248449" numCol="1" spcCol="1270" anchor="ctr" anchorCtr="0">
            <a:noAutofit/>
          </a:bodyPr>
          <a:lstStyle/>
          <a:p>
            <a:pPr lvl="0" algn="ctr" defTabSz="1377950">
              <a:lnSpc>
                <a:spcPct val="90000"/>
              </a:lnSpc>
              <a:spcBef>
                <a:spcPct val="0"/>
              </a:spcBef>
              <a:spcAft>
                <a:spcPct val="35000"/>
              </a:spcAft>
            </a:pPr>
            <a:r>
              <a:rPr lang="en-US" altLang="zh-CN" sz="2800" dirty="0">
                <a:latin typeface="微软雅黑" panose="020B0503020204020204" pitchFamily="34" charset="-122"/>
                <a:ea typeface="微软雅黑" panose="020B0503020204020204" pitchFamily="34" charset="-122"/>
              </a:rPr>
              <a:t>ARM</a:t>
            </a:r>
            <a:endParaRPr lang="zh-CN" altLang="en-US" sz="2800" dirty="0">
              <a:latin typeface="微软雅黑" panose="020B0503020204020204" pitchFamily="34" charset="-122"/>
              <a:ea typeface="微软雅黑" panose="020B0503020204020204" pitchFamily="34" charset="-122"/>
            </a:endParaRPr>
          </a:p>
        </p:txBody>
      </p:sp>
      <p:cxnSp>
        <p:nvCxnSpPr>
          <p:cNvPr id="36" name="直接连接符 35"/>
          <p:cNvCxnSpPr>
            <a:stCxn id="37" idx="6"/>
          </p:cNvCxnSpPr>
          <p:nvPr/>
        </p:nvCxnSpPr>
        <p:spPr>
          <a:xfrm flipV="1">
            <a:off x="5104197" y="1915229"/>
            <a:ext cx="4025900" cy="3408"/>
          </a:xfrm>
          <a:prstGeom prst="line">
            <a:avLst/>
          </a:prstGeom>
          <a:ln w="3492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4926397" y="1829737"/>
            <a:ext cx="177800" cy="177800"/>
          </a:xfrm>
          <a:prstGeom prst="ellipse">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任意多边形 38"/>
          <p:cNvSpPr/>
          <p:nvPr/>
        </p:nvSpPr>
        <p:spPr>
          <a:xfrm>
            <a:off x="5613143" y="3105114"/>
            <a:ext cx="6518574" cy="1118573"/>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1" defTabSz="1200150">
              <a:lnSpc>
                <a:spcPct val="110000"/>
              </a:lnSpc>
              <a:spcBef>
                <a:spcPct val="0"/>
              </a:spcBef>
            </a:pPr>
            <a:r>
              <a:rPr lang="zh-CN" altLang="en-US" sz="2400" dirty="0">
                <a:latin typeface="微软雅黑" panose="020B0503020204020204" pitchFamily="34" charset="-122"/>
                <a:ea typeface="微软雅黑" panose="020B0503020204020204" pitchFamily="34" charset="-122"/>
              </a:rPr>
              <a:t>尽量利用软件办法避免流水线中的数据相关问题</a:t>
            </a:r>
          </a:p>
        </p:txBody>
      </p:sp>
      <p:sp>
        <p:nvSpPr>
          <p:cNvPr id="41" name="椭圆 40"/>
          <p:cNvSpPr/>
          <p:nvPr/>
        </p:nvSpPr>
        <p:spPr>
          <a:xfrm>
            <a:off x="5371843" y="3834875"/>
            <a:ext cx="177800" cy="177800"/>
          </a:xfrm>
          <a:prstGeom prst="ellipse">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任意多边形 41"/>
          <p:cNvSpPr/>
          <p:nvPr/>
        </p:nvSpPr>
        <p:spPr>
          <a:xfrm>
            <a:off x="5178126" y="5055151"/>
            <a:ext cx="5108873" cy="845943"/>
          </a:xfrm>
          <a:custGeom>
            <a:avLst/>
            <a:gdLst>
              <a:gd name="connsiteX0" fmla="*/ 0 w 2343150"/>
              <a:gd name="connsiteY0" fmla="*/ 0 h 1562100"/>
              <a:gd name="connsiteX1" fmla="*/ 2343150 w 2343150"/>
              <a:gd name="connsiteY1" fmla="*/ 0 h 1562100"/>
              <a:gd name="connsiteX2" fmla="*/ 2343150 w 2343150"/>
              <a:gd name="connsiteY2" fmla="*/ 1562100 h 1562100"/>
              <a:gd name="connsiteX3" fmla="*/ 0 w 2343150"/>
              <a:gd name="connsiteY3" fmla="*/ 1562100 h 1562100"/>
              <a:gd name="connsiteX4" fmla="*/ 0 w 23431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150" h="1562100">
                <a:moveTo>
                  <a:pt x="0" y="0"/>
                </a:moveTo>
                <a:lnTo>
                  <a:pt x="2343150" y="0"/>
                </a:lnTo>
                <a:lnTo>
                  <a:pt x="2343150" y="1562100"/>
                </a:lnTo>
                <a:lnTo>
                  <a:pt x="0" y="15621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1" defTabSz="1200150">
              <a:lnSpc>
                <a:spcPct val="110000"/>
              </a:lnSpc>
              <a:spcBef>
                <a:spcPct val="0"/>
              </a:spcBef>
            </a:pPr>
            <a:r>
              <a:rPr lang="zh-CN" altLang="en-US" sz="2400" dirty="0">
                <a:latin typeface="微软雅黑" panose="020B0503020204020204" pitchFamily="34" charset="-122"/>
                <a:ea typeface="微软雅黑" panose="020B0503020204020204" pitchFamily="34" charset="-122"/>
              </a:rPr>
              <a:t>低功耗成本的一款</a:t>
            </a:r>
            <a:r>
              <a:rPr lang="en-US" altLang="zh-CN" sz="2400" dirty="0">
                <a:latin typeface="微软雅黑" panose="020B0503020204020204" pitchFamily="34" charset="-122"/>
                <a:ea typeface="微软雅黑" panose="020B0503020204020204" pitchFamily="34" charset="-122"/>
              </a:rPr>
              <a:t>RISC</a:t>
            </a:r>
            <a:r>
              <a:rPr lang="zh-CN" altLang="en-US" sz="2400" dirty="0">
                <a:latin typeface="微软雅黑" panose="020B0503020204020204" pitchFamily="34" charset="-122"/>
                <a:ea typeface="微软雅黑" panose="020B0503020204020204" pitchFamily="34" charset="-122"/>
              </a:rPr>
              <a:t>微处理器</a:t>
            </a:r>
          </a:p>
        </p:txBody>
      </p:sp>
      <p:sp>
        <p:nvSpPr>
          <p:cNvPr id="44" name="椭圆 43"/>
          <p:cNvSpPr/>
          <p:nvPr/>
        </p:nvSpPr>
        <p:spPr>
          <a:xfrm>
            <a:off x="4847927" y="5723294"/>
            <a:ext cx="177800" cy="177800"/>
          </a:xfrm>
          <a:prstGeom prst="ellipse">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5" name="直接连接符 44"/>
          <p:cNvCxnSpPr>
            <a:stCxn id="41" idx="6"/>
          </p:cNvCxnSpPr>
          <p:nvPr/>
        </p:nvCxnSpPr>
        <p:spPr>
          <a:xfrm flipV="1">
            <a:off x="5549643" y="3921829"/>
            <a:ext cx="4025900" cy="1946"/>
          </a:xfrm>
          <a:prstGeom prst="line">
            <a:avLst/>
          </a:prstGeom>
          <a:ln w="3492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44" idx="6"/>
          </p:cNvCxnSpPr>
          <p:nvPr/>
        </p:nvCxnSpPr>
        <p:spPr>
          <a:xfrm>
            <a:off x="5025727" y="5812194"/>
            <a:ext cx="4015470" cy="8294"/>
          </a:xfrm>
          <a:prstGeom prst="line">
            <a:avLst/>
          </a:prstGeom>
          <a:ln w="3492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944476"/>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9" grpId="0"/>
      <p:bldP spid="4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ARM</a:t>
            </a:r>
            <a:r>
              <a:rPr lang="zh-CN" altLang="en-US" dirty="0"/>
              <a:t>处理器</a:t>
            </a:r>
          </a:p>
        </p:txBody>
      </p:sp>
      <p:sp>
        <p:nvSpPr>
          <p:cNvPr id="3" name="内容占位符 2"/>
          <p:cNvSpPr>
            <a:spLocks noGrp="1"/>
          </p:cNvSpPr>
          <p:nvPr>
            <p:ph idx="1"/>
          </p:nvPr>
        </p:nvSpPr>
        <p:spPr>
          <a:xfrm>
            <a:off x="5042956" y="4178300"/>
            <a:ext cx="6564844" cy="1870363"/>
          </a:xfrm>
        </p:spPr>
        <p:txBody>
          <a:bodyPr>
            <a:normAutofit/>
          </a:bodyPr>
          <a:lstStyle/>
          <a:p>
            <a:pPr marL="0" indent="0">
              <a:spcBef>
                <a:spcPts val="600"/>
              </a:spcBef>
              <a:buNone/>
            </a:pPr>
            <a:r>
              <a:rPr lang="zh-CN" altLang="en-US" dirty="0"/>
              <a:t>采用</a:t>
            </a:r>
            <a:r>
              <a:rPr lang="en-US" altLang="zh-CN" dirty="0"/>
              <a:t>ARM</a:t>
            </a:r>
            <a:r>
              <a:rPr lang="zh-CN" altLang="en-US" dirty="0"/>
              <a:t>技术</a:t>
            </a:r>
            <a:r>
              <a:rPr lang="zh-CN" altLang="en-US" b="1" dirty="0">
                <a:solidFill>
                  <a:schemeClr val="accent2">
                    <a:lumMod val="75000"/>
                  </a:schemeClr>
                </a:solidFill>
              </a:rPr>
              <a:t>知识产权</a:t>
            </a:r>
            <a:r>
              <a:rPr lang="en-US" altLang="zh-CN" b="1" dirty="0">
                <a:solidFill>
                  <a:schemeClr val="accent2">
                    <a:lumMod val="75000"/>
                  </a:schemeClr>
                </a:solidFill>
              </a:rPr>
              <a:t>(IP)</a:t>
            </a:r>
            <a:r>
              <a:rPr lang="zh-CN" altLang="en-US" dirty="0"/>
              <a:t>核的微处理器</a:t>
            </a:r>
            <a:endParaRPr lang="en-US" altLang="zh-CN" dirty="0"/>
          </a:p>
          <a:p>
            <a:pPr marL="0" indent="0">
              <a:spcBef>
                <a:spcPts val="600"/>
              </a:spcBef>
              <a:buNone/>
            </a:pPr>
            <a:r>
              <a:rPr lang="zh-CN" altLang="en-US" b="1" dirty="0"/>
              <a:t>体积小、低功耗、低成本、高性能</a:t>
            </a:r>
            <a:endParaRPr lang="en-US" altLang="zh-CN" dirty="0"/>
          </a:p>
          <a:p>
            <a:pPr marL="0" indent="0">
              <a:spcBef>
                <a:spcPts val="600"/>
              </a:spcBef>
              <a:buNone/>
            </a:pPr>
            <a:r>
              <a:rPr lang="zh-CN" altLang="en-US" dirty="0"/>
              <a:t>广泛地使用在许多</a:t>
            </a:r>
            <a:r>
              <a:rPr lang="zh-CN" altLang="en-US" b="1" dirty="0">
                <a:solidFill>
                  <a:schemeClr val="accent2">
                    <a:lumMod val="75000"/>
                  </a:schemeClr>
                </a:solidFill>
              </a:rPr>
              <a:t>嵌入式系统设计</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222" b="222"/>
          <a:stretch/>
        </p:blipFill>
        <p:spPr>
          <a:xfrm>
            <a:off x="690418" y="1432693"/>
            <a:ext cx="3722170" cy="2093720"/>
          </a:xfrm>
          <a:prstGeom prst="roundRect">
            <a:avLst>
              <a:gd name="adj" fmla="val 9328"/>
            </a:avLst>
          </a:prstGeom>
        </p:spPr>
      </p:pic>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6234" b="6234"/>
          <a:stretch/>
        </p:blipFill>
        <p:spPr>
          <a:xfrm>
            <a:off x="690418" y="3954944"/>
            <a:ext cx="3722170" cy="2093720"/>
          </a:xfrm>
          <a:prstGeom prst="roundRect">
            <a:avLst>
              <a:gd name="adj" fmla="val 11863"/>
            </a:avLst>
          </a:prstGeom>
        </p:spPr>
      </p:pic>
      <p:sp>
        <p:nvSpPr>
          <p:cNvPr id="7" name="内容占位符 2"/>
          <p:cNvSpPr txBox="1">
            <a:spLocks/>
          </p:cNvSpPr>
          <p:nvPr/>
        </p:nvSpPr>
        <p:spPr>
          <a:xfrm>
            <a:off x="5042956" y="1534294"/>
            <a:ext cx="6881316" cy="1755007"/>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zh-CN" altLang="en-US" dirty="0"/>
              <a:t>英国</a:t>
            </a:r>
            <a:r>
              <a:rPr lang="en-US" altLang="zh-CN" dirty="0"/>
              <a:t>Acorn</a:t>
            </a:r>
            <a:r>
              <a:rPr lang="zh-CN" altLang="en-US" dirty="0"/>
              <a:t>有限公司</a:t>
            </a:r>
            <a:r>
              <a:rPr lang="en-US" altLang="zh-CN" dirty="0"/>
              <a:t>-&gt;</a:t>
            </a:r>
            <a:r>
              <a:rPr lang="zh-CN" altLang="en-US"/>
              <a:t>软银</a:t>
            </a:r>
            <a:endParaRPr lang="en-US" altLang="zh-CN" dirty="0"/>
          </a:p>
          <a:p>
            <a:pPr marL="0" indent="0">
              <a:spcBef>
                <a:spcPts val="600"/>
              </a:spcBef>
              <a:buNone/>
            </a:pPr>
            <a:r>
              <a:rPr lang="zh-CN" altLang="en-US" dirty="0"/>
              <a:t>嵌入式</a:t>
            </a:r>
            <a:r>
              <a:rPr lang="en-US" altLang="zh-CN" dirty="0"/>
              <a:t>RISC</a:t>
            </a:r>
            <a:r>
              <a:rPr lang="zh-CN" altLang="en-US" dirty="0"/>
              <a:t>芯片内核的设计公司</a:t>
            </a:r>
            <a:endParaRPr lang="en-US" altLang="zh-CN" dirty="0"/>
          </a:p>
          <a:p>
            <a:pPr marL="0" indent="0">
              <a:spcBef>
                <a:spcPts val="600"/>
              </a:spcBef>
              <a:buNone/>
            </a:pPr>
            <a:r>
              <a:rPr lang="zh-CN" altLang="en-US" dirty="0"/>
              <a:t>首创了</a:t>
            </a:r>
            <a:r>
              <a:rPr lang="en-US" altLang="zh-CN" b="1" dirty="0" err="1">
                <a:solidFill>
                  <a:schemeClr val="accent2">
                    <a:lumMod val="75000"/>
                  </a:schemeClr>
                </a:solidFill>
              </a:rPr>
              <a:t>chipless</a:t>
            </a:r>
            <a:r>
              <a:rPr lang="zh-CN" altLang="en-US" dirty="0"/>
              <a:t>的生产模式</a:t>
            </a:r>
          </a:p>
        </p:txBody>
      </p:sp>
      <p:cxnSp>
        <p:nvCxnSpPr>
          <p:cNvPr id="10" name="直接连接符 9"/>
          <p:cNvCxnSpPr/>
          <p:nvPr/>
        </p:nvCxnSpPr>
        <p:spPr>
          <a:xfrm>
            <a:off x="4890556" y="1716281"/>
            <a:ext cx="0" cy="1638300"/>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cxnSp>
        <p:nvCxnSpPr>
          <p:cNvPr id="14" name="直接连接符 13"/>
          <p:cNvCxnSpPr/>
          <p:nvPr/>
        </p:nvCxnSpPr>
        <p:spPr>
          <a:xfrm>
            <a:off x="4890556" y="4267200"/>
            <a:ext cx="0" cy="1638300"/>
          </a:xfrm>
          <a:prstGeom prst="line">
            <a:avLst/>
          </a:prstGeom>
          <a:ln w="6032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3673052"/>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25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25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25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25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0000"/>
                </a:solidFill>
                <a:latin typeface="宋体" panose="02010600030101010101" pitchFamily="2" charset="-122"/>
              </a:rPr>
              <a:t>移动处理器</a:t>
            </a:r>
            <a:endParaRPr lang="en-US" altLang="zh-CN" dirty="0">
              <a:solidFill>
                <a:srgbClr val="000000"/>
              </a:solidFill>
              <a:latin typeface="宋体" panose="02010600030101010101" pitchFamily="2" charset="-122"/>
            </a:endParaRPr>
          </a:p>
        </p:txBody>
      </p:sp>
      <p:pic>
        <p:nvPicPr>
          <p:cNvPr id="5" name="内容占位符 3"/>
          <p:cNvPicPr>
            <a:picLocks noChangeAspect="1"/>
          </p:cNvPicPr>
          <p:nvPr/>
        </p:nvPicPr>
        <p:blipFill rotWithShape="1">
          <a:blip r:embed="rId2">
            <a:extLst>
              <a:ext uri="{28A0092B-C50C-407E-A947-70E740481C1C}">
                <a14:useLocalDpi xmlns:a14="http://schemas.microsoft.com/office/drawing/2010/main" val="0"/>
              </a:ext>
            </a:extLst>
          </a:blip>
          <a:srcRect l="2807" t="7018" r="3626" b="5263"/>
          <a:stretch/>
        </p:blipFill>
        <p:spPr>
          <a:xfrm>
            <a:off x="513616" y="2284190"/>
            <a:ext cx="7639784" cy="3819892"/>
          </a:xfrm>
          <a:prstGeom prst="rect">
            <a:avLst/>
          </a:prstGeom>
        </p:spPr>
      </p:pic>
      <p:sp>
        <p:nvSpPr>
          <p:cNvPr id="6" name="标题 1"/>
          <p:cNvSpPr txBox="1">
            <a:spLocks/>
          </p:cNvSpPr>
          <p:nvPr/>
        </p:nvSpPr>
        <p:spPr>
          <a:xfrm>
            <a:off x="8543636" y="2565361"/>
            <a:ext cx="3648364" cy="32575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nSpc>
                <a:spcPct val="110000"/>
              </a:lnSpc>
            </a:pPr>
            <a:r>
              <a:rPr lang="zh-CN" altLang="en-US" sz="3200" b="1" dirty="0"/>
              <a:t>手机处理器</a:t>
            </a:r>
            <a:endParaRPr lang="en-US" altLang="zh-CN" b="1" dirty="0"/>
          </a:p>
          <a:p>
            <a:pPr>
              <a:lnSpc>
                <a:spcPct val="110000"/>
              </a:lnSpc>
              <a:spcBef>
                <a:spcPts val="600"/>
              </a:spcBef>
            </a:pPr>
            <a:r>
              <a:rPr lang="zh-CN" altLang="en-US" sz="2800" dirty="0">
                <a:latin typeface="Arial" panose="020B0604020202020204" pitchFamily="34" charset="0"/>
                <a:ea typeface="微软雅黑" panose="020B0503020204020204" pitchFamily="34" charset="-122"/>
                <a:cs typeface="Arial" panose="020B0604020202020204" pitchFamily="34" charset="0"/>
              </a:rPr>
              <a:t>骁龙 </a:t>
            </a:r>
            <a:r>
              <a:rPr lang="en-US" altLang="zh-CN" sz="2800" dirty="0">
                <a:latin typeface="Arial" panose="020B0604020202020204" pitchFamily="34" charset="0"/>
                <a:ea typeface="微软雅黑" panose="020B0503020204020204" pitchFamily="34" charset="-122"/>
                <a:cs typeface="Arial" panose="020B0604020202020204" pitchFamily="34" charset="0"/>
              </a:rPr>
              <a:t>845</a:t>
            </a:r>
          </a:p>
          <a:p>
            <a:pPr>
              <a:lnSpc>
                <a:spcPct val="110000"/>
              </a:lnSpc>
            </a:pPr>
            <a:r>
              <a:rPr lang="zh-CN" altLang="en-US" sz="2800" dirty="0">
                <a:latin typeface="Arial" panose="020B0604020202020204" pitchFamily="34" charset="0"/>
                <a:ea typeface="微软雅黑" panose="020B0503020204020204" pitchFamily="34" charset="-122"/>
                <a:cs typeface="Arial" panose="020B0604020202020204" pitchFamily="34" charset="0"/>
              </a:rPr>
              <a:t>三星  </a:t>
            </a:r>
            <a:r>
              <a:rPr lang="en-US" altLang="zh-CN" sz="2800" dirty="0" err="1">
                <a:latin typeface="Arial" panose="020B0604020202020204" pitchFamily="34" charset="0"/>
                <a:ea typeface="微软雅黑" panose="020B0503020204020204" pitchFamily="34" charset="-122"/>
                <a:cs typeface="Arial" panose="020B0604020202020204" pitchFamily="34" charset="0"/>
              </a:rPr>
              <a:t>Exynos</a:t>
            </a:r>
            <a:r>
              <a:rPr lang="en-US" altLang="zh-CN" sz="2800" dirty="0">
                <a:latin typeface="Arial" panose="020B0604020202020204" pitchFamily="34" charset="0"/>
                <a:ea typeface="微软雅黑" panose="020B0503020204020204" pitchFamily="34" charset="-122"/>
                <a:cs typeface="Arial" panose="020B0604020202020204" pitchFamily="34" charset="0"/>
              </a:rPr>
              <a:t> 8890</a:t>
            </a:r>
          </a:p>
          <a:p>
            <a:pPr>
              <a:lnSpc>
                <a:spcPct val="110000"/>
              </a:lnSpc>
            </a:pPr>
            <a:r>
              <a:rPr lang="en-US" altLang="zh-CN" sz="2800" dirty="0">
                <a:latin typeface="Arial" panose="020B0604020202020204" pitchFamily="34" charset="0"/>
                <a:ea typeface="微软雅黑" panose="020B0503020204020204" pitchFamily="34" charset="-122"/>
                <a:cs typeface="Arial" panose="020B0604020202020204" pitchFamily="34" charset="0"/>
              </a:rPr>
              <a:t>MTK</a:t>
            </a:r>
            <a:r>
              <a:rPr lang="zh-CN" altLang="en-US" sz="2800" dirty="0">
                <a:latin typeface="Arial" panose="020B0604020202020204" pitchFamily="34" charset="0"/>
                <a:ea typeface="微软雅黑" panose="020B0503020204020204" pitchFamily="34" charset="-122"/>
                <a:cs typeface="Arial" panose="020B0604020202020204" pitchFamily="34" charset="0"/>
              </a:rPr>
              <a:t>  </a:t>
            </a:r>
            <a:r>
              <a:rPr lang="en-US" altLang="zh-CN" sz="2800" dirty="0">
                <a:latin typeface="Arial" panose="020B0604020202020204" pitchFamily="34" charset="0"/>
                <a:ea typeface="微软雅黑" panose="020B0503020204020204" pitchFamily="34" charset="-122"/>
                <a:cs typeface="Arial" panose="020B0604020202020204" pitchFamily="34" charset="0"/>
              </a:rPr>
              <a:t>X25 </a:t>
            </a:r>
          </a:p>
          <a:p>
            <a:pPr>
              <a:lnSpc>
                <a:spcPct val="110000"/>
              </a:lnSpc>
            </a:pPr>
            <a:r>
              <a:rPr lang="zh-CN" altLang="en-US" sz="2800" dirty="0">
                <a:latin typeface="Arial" panose="020B0604020202020204" pitchFamily="34" charset="0"/>
                <a:ea typeface="微软雅黑" panose="020B0503020204020204" pitchFamily="34" charset="-122"/>
                <a:cs typeface="Arial" panose="020B0604020202020204" pitchFamily="34" charset="0"/>
              </a:rPr>
              <a:t>麒麟  </a:t>
            </a:r>
            <a:r>
              <a:rPr lang="en-US" altLang="zh-CN" sz="2800" dirty="0">
                <a:latin typeface="Arial" panose="020B0604020202020204" pitchFamily="34" charset="0"/>
                <a:ea typeface="微软雅黑" panose="020B0503020204020204" pitchFamily="34" charset="-122"/>
                <a:cs typeface="Arial" panose="020B0604020202020204" pitchFamily="34" charset="0"/>
              </a:rPr>
              <a:t>960  </a:t>
            </a:r>
            <a:r>
              <a:rPr lang="en-US" altLang="zh-CN" sz="2800" dirty="0"/>
              <a:t>970 980</a:t>
            </a:r>
            <a:endParaRPr lang="zh-CN" altLang="en-US" sz="2800" dirty="0"/>
          </a:p>
        </p:txBody>
      </p:sp>
      <p:sp>
        <p:nvSpPr>
          <p:cNvPr id="8" name="矩形 7"/>
          <p:cNvSpPr/>
          <p:nvPr/>
        </p:nvSpPr>
        <p:spPr>
          <a:xfrm>
            <a:off x="0" y="1146945"/>
            <a:ext cx="4330700" cy="634020"/>
          </a:xfrm>
          <a:prstGeom prst="rect">
            <a:avLst/>
          </a:prstGeom>
          <a:solidFill>
            <a:schemeClr val="accent1"/>
          </a:solidFill>
        </p:spPr>
        <p:txBody>
          <a:bodyPr wrap="square">
            <a:spAutoFit/>
          </a:bodyPr>
          <a:lstStyle/>
          <a:p>
            <a:pPr algn="ctr">
              <a:lnSpc>
                <a:spcPct val="110000"/>
              </a:lnSpc>
            </a:pPr>
            <a:r>
              <a:rPr lang="zh-CN" altLang="en-US" sz="3200" b="1" dirty="0">
                <a:solidFill>
                  <a:srgbClr val="FFFFFF"/>
                </a:solidFill>
              </a:rPr>
              <a:t>采用</a:t>
            </a:r>
            <a:r>
              <a:rPr lang="en-US" altLang="zh-CN" sz="3200" b="1" dirty="0">
                <a:solidFill>
                  <a:srgbClr val="FFFFFF"/>
                </a:solidFill>
              </a:rPr>
              <a:t>ARM</a:t>
            </a:r>
            <a:r>
              <a:rPr lang="zh-CN" altLang="en-US" sz="3200" b="1" dirty="0">
                <a:solidFill>
                  <a:srgbClr val="FFFFFF"/>
                </a:solidFill>
              </a:rPr>
              <a:t>核心</a:t>
            </a:r>
            <a:endParaRPr lang="en-US" altLang="zh-CN" sz="3200" b="1" dirty="0">
              <a:solidFill>
                <a:srgbClr val="FFFFFF"/>
              </a:solidFill>
            </a:endParaRPr>
          </a:p>
        </p:txBody>
      </p:sp>
    </p:spTree>
    <p:extLst>
      <p:ext uri="{BB962C8B-B14F-4D97-AF65-F5344CB8AC3E}">
        <p14:creationId xmlns:p14="http://schemas.microsoft.com/office/powerpoint/2010/main" val="2835668808"/>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animEffect transition="in" filter="fade">
                                      <p:cBhvr>
                                        <p:cTn id="14" dur="500"/>
                                        <p:tgtEl>
                                          <p:spTgt spid="6">
                                            <p:txEl>
                                              <p:pRg st="3" end="3"/>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树莓派（</a:t>
            </a:r>
            <a:r>
              <a:rPr lang="en-US" altLang="zh-CN" dirty="0"/>
              <a:t>Raspberry Pi</a:t>
            </a:r>
            <a:r>
              <a:rPr lang="zh-CN" altLang="en-US" b="1" dirty="0"/>
              <a:t>）</a:t>
            </a:r>
            <a:endParaRPr lang="zh-CN" altLang="en-US" dirty="0"/>
          </a:p>
        </p:txBody>
      </p:sp>
      <p:sp>
        <p:nvSpPr>
          <p:cNvPr id="3" name="内容占位符 2"/>
          <p:cNvSpPr>
            <a:spLocks noGrp="1"/>
          </p:cNvSpPr>
          <p:nvPr>
            <p:ph idx="1"/>
          </p:nvPr>
        </p:nvSpPr>
        <p:spPr>
          <a:xfrm>
            <a:off x="2425700" y="1260846"/>
            <a:ext cx="10515600" cy="5136103"/>
          </a:xfrm>
        </p:spPr>
        <p:txBody>
          <a:bodyPr/>
          <a:lstStyle/>
          <a:p>
            <a:r>
              <a:rPr lang="zh-CN" altLang="en-US" dirty="0"/>
              <a:t>英国剑桥大学</a:t>
            </a:r>
            <a:r>
              <a:rPr lang="en-US" altLang="zh-CN" dirty="0" err="1"/>
              <a:t>Eben·Upton</a:t>
            </a:r>
            <a:r>
              <a:rPr lang="zh-CN" altLang="en-US" dirty="0"/>
              <a:t>为项目带头人</a:t>
            </a:r>
            <a:endParaRPr lang="en-US" altLang="zh-CN" dirty="0"/>
          </a:p>
          <a:p>
            <a:r>
              <a:rPr lang="zh-CN" altLang="en-US" b="1" dirty="0"/>
              <a:t>卡片式</a:t>
            </a:r>
            <a:r>
              <a:rPr lang="zh-CN" altLang="en-US" dirty="0"/>
              <a:t>电脑</a:t>
            </a:r>
            <a:endParaRPr lang="en-US" altLang="zh-CN" dirty="0"/>
          </a:p>
          <a:p>
            <a:r>
              <a:rPr lang="zh-CN" altLang="en-US" dirty="0"/>
              <a:t>为学生计算机编程教育而设计</a:t>
            </a:r>
            <a:endParaRPr lang="en-US" altLang="zh-CN" dirty="0"/>
          </a:p>
          <a:p>
            <a:r>
              <a:rPr lang="zh-CN" altLang="en-US" b="1" dirty="0"/>
              <a:t>基于</a:t>
            </a:r>
            <a:r>
              <a:rPr lang="en-US" altLang="zh-CN" b="1" dirty="0">
                <a:solidFill>
                  <a:srgbClr val="C00000"/>
                </a:solidFill>
              </a:rPr>
              <a:t>ARM</a:t>
            </a:r>
            <a:r>
              <a:rPr lang="zh-CN" altLang="en-US" dirty="0"/>
              <a:t>的微型电脑主板，以</a:t>
            </a:r>
            <a:r>
              <a:rPr lang="en-US" altLang="zh-CN" dirty="0"/>
              <a:t>SD/</a:t>
            </a:r>
            <a:r>
              <a:rPr lang="en-US" altLang="zh-CN" dirty="0" err="1"/>
              <a:t>MicroSD</a:t>
            </a:r>
            <a:r>
              <a:rPr lang="zh-CN" altLang="en-US" dirty="0"/>
              <a:t>卡为硬盘</a:t>
            </a: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0296" t="9449" r="20643" b="5501"/>
          <a:stretch/>
        </p:blipFill>
        <p:spPr>
          <a:xfrm>
            <a:off x="690418" y="1599128"/>
            <a:ext cx="1416092" cy="1820690"/>
          </a:xfrm>
          <a:prstGeom prst="rect">
            <a:avLst/>
          </a:prstGeom>
        </p:spPr>
      </p:pic>
      <p:pic>
        <p:nvPicPr>
          <p:cNvPr id="6" name="图片 5"/>
          <p:cNvPicPr>
            <a:picLocks noChangeAspect="1"/>
          </p:cNvPicPr>
          <p:nvPr/>
        </p:nvPicPr>
        <p:blipFill>
          <a:blip r:embed="rId3"/>
          <a:stretch>
            <a:fillRect/>
          </a:stretch>
        </p:blipFill>
        <p:spPr>
          <a:xfrm>
            <a:off x="3213100" y="3704687"/>
            <a:ext cx="5522768" cy="2974685"/>
          </a:xfrm>
          <a:prstGeom prst="rect">
            <a:avLst/>
          </a:prstGeom>
        </p:spPr>
      </p:pic>
    </p:spTree>
    <p:extLst>
      <p:ext uri="{BB962C8B-B14F-4D97-AF65-F5344CB8AC3E}">
        <p14:creationId xmlns:p14="http://schemas.microsoft.com/office/powerpoint/2010/main" val="54831646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par>
                          <p:cTn id="19" fill="hold">
                            <p:stCondLst>
                              <p:cond delay="500"/>
                            </p:stCondLst>
                            <p:childTnLst>
                              <p:par>
                                <p:cTn id="20" presetID="42"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anim calcmode="lin" valueType="num">
                                      <p:cBhvr>
                                        <p:cTn id="23" dur="750" fill="hold"/>
                                        <p:tgtEl>
                                          <p:spTgt spid="6"/>
                                        </p:tgtEl>
                                        <p:attrNameLst>
                                          <p:attrName>ppt_x</p:attrName>
                                        </p:attrNameLst>
                                      </p:cBhvr>
                                      <p:tavLst>
                                        <p:tav tm="0">
                                          <p:val>
                                            <p:strVal val="#ppt_x"/>
                                          </p:val>
                                        </p:tav>
                                        <p:tav tm="100000">
                                          <p:val>
                                            <p:strVal val="#ppt_x"/>
                                          </p:val>
                                        </p:tav>
                                      </p:tavLst>
                                    </p:anim>
                                    <p:anim calcmode="lin" valueType="num">
                                      <p:cBhvr>
                                        <p:cTn id="24"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移动终端</a:t>
            </a:r>
            <a:endParaRPr lang="zh-CN" altLang="en-US" dirty="0"/>
          </a:p>
        </p:txBody>
      </p:sp>
      <p:graphicFrame>
        <p:nvGraphicFramePr>
          <p:cNvPr id="9" name="图示 8"/>
          <p:cNvGraphicFramePr/>
          <p:nvPr>
            <p:extLst/>
          </p:nvPr>
        </p:nvGraphicFramePr>
        <p:xfrm>
          <a:off x="690418" y="1158937"/>
          <a:ext cx="10625950" cy="44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内容占位符 2"/>
          <p:cNvSpPr txBox="1">
            <a:spLocks/>
          </p:cNvSpPr>
          <p:nvPr/>
        </p:nvSpPr>
        <p:spPr>
          <a:xfrm>
            <a:off x="5089521" y="4889501"/>
            <a:ext cx="1827744" cy="647700"/>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US" altLang="zh-CN" b="1" dirty="0">
                <a:solidFill>
                  <a:schemeClr val="accent2">
                    <a:lumMod val="75000"/>
                  </a:schemeClr>
                </a:solidFill>
              </a:rPr>
              <a:t>… …</a:t>
            </a:r>
            <a:endParaRPr lang="zh-CN" altLang="en-US" b="1" dirty="0">
              <a:solidFill>
                <a:schemeClr val="accent2">
                  <a:lumMod val="75000"/>
                </a:schemeClr>
              </a:solidFill>
            </a:endParaRPr>
          </a:p>
        </p:txBody>
      </p:sp>
    </p:spTree>
    <p:extLst>
      <p:ext uri="{BB962C8B-B14F-4D97-AF65-F5344CB8AC3E}">
        <p14:creationId xmlns:p14="http://schemas.microsoft.com/office/powerpoint/2010/main" val="87539646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a:t>
            </a:r>
          </a:p>
        </p:txBody>
      </p:sp>
      <p:sp>
        <p:nvSpPr>
          <p:cNvPr id="3" name="内容占位符 2"/>
          <p:cNvSpPr>
            <a:spLocks noGrp="1"/>
          </p:cNvSpPr>
          <p:nvPr>
            <p:ph idx="1"/>
          </p:nvPr>
        </p:nvSpPr>
        <p:spPr>
          <a:xfrm>
            <a:off x="3319317" y="1143000"/>
            <a:ext cx="6767658" cy="2019300"/>
          </a:xfrm>
        </p:spPr>
        <p:txBody>
          <a:bodyPr>
            <a:normAutofit/>
          </a:bodyPr>
          <a:lstStyle/>
          <a:p>
            <a:pPr marL="0" indent="0">
              <a:buNone/>
            </a:pPr>
            <a:r>
              <a:rPr lang="zh-CN" altLang="en-US" sz="3200" b="1" dirty="0">
                <a:latin typeface="微软雅黑" panose="020B0503020204020204" pitchFamily="34" charset="-122"/>
              </a:rPr>
              <a:t>分时系统</a:t>
            </a:r>
            <a:endParaRPr lang="en-US" altLang="zh-CN" sz="3200" b="1" dirty="0">
              <a:latin typeface="微软雅黑" panose="020B0503020204020204" pitchFamily="34" charset="-122"/>
            </a:endParaRPr>
          </a:p>
          <a:p>
            <a:pPr marL="0" indent="0">
              <a:lnSpc>
                <a:spcPct val="140000"/>
              </a:lnSpc>
              <a:spcBef>
                <a:spcPts val="600"/>
              </a:spcBef>
              <a:buNone/>
            </a:pPr>
            <a:r>
              <a:rPr lang="zh-CN" altLang="en-US" sz="2400" dirty="0">
                <a:solidFill>
                  <a:schemeClr val="tx1">
                    <a:lumMod val="50000"/>
                    <a:lumOff val="50000"/>
                  </a:schemeClr>
                </a:solidFill>
              </a:rPr>
              <a:t>调度程序计算并控制进程的优先级</a:t>
            </a:r>
            <a:endParaRPr lang="en-US" altLang="zh-CN" sz="2400" dirty="0">
              <a:solidFill>
                <a:schemeClr val="tx1">
                  <a:lumMod val="50000"/>
                  <a:lumOff val="50000"/>
                </a:schemeClr>
              </a:solidFill>
            </a:endParaRPr>
          </a:p>
          <a:p>
            <a:pPr marL="0" indent="0">
              <a:lnSpc>
                <a:spcPct val="140000"/>
              </a:lnSpc>
              <a:spcBef>
                <a:spcPts val="600"/>
              </a:spcBef>
              <a:buNone/>
            </a:pPr>
            <a:r>
              <a:rPr lang="en-US" altLang="zh-CN" sz="2400" dirty="0">
                <a:latin typeface="微软雅黑" panose="020B0503020204020204" pitchFamily="34" charset="-122"/>
              </a:rPr>
              <a:t>Windows | Linux | Unix</a:t>
            </a:r>
            <a:endParaRPr lang="zh-CN" altLang="en-US" sz="2400" dirty="0">
              <a:latin typeface="微软雅黑" panose="020B0503020204020204" pitchFamily="34" charset="-122"/>
            </a:endParaRPr>
          </a:p>
          <a:p>
            <a:pPr marL="0" indent="0">
              <a:lnSpc>
                <a:spcPct val="140000"/>
              </a:lnSpc>
              <a:spcBef>
                <a:spcPts val="600"/>
              </a:spcBef>
              <a:buNone/>
            </a:pPr>
            <a:endParaRPr lang="en-US" altLang="zh-CN" sz="2600" dirty="0">
              <a:solidFill>
                <a:schemeClr val="tx1">
                  <a:lumMod val="50000"/>
                  <a:lumOff val="50000"/>
                </a:schemeClr>
              </a:solidFill>
            </a:endParaRPr>
          </a:p>
        </p:txBody>
      </p:sp>
      <p:sp>
        <p:nvSpPr>
          <p:cNvPr id="6" name="内容占位符 2"/>
          <p:cNvSpPr txBox="1">
            <a:spLocks/>
          </p:cNvSpPr>
          <p:nvPr/>
        </p:nvSpPr>
        <p:spPr>
          <a:xfrm>
            <a:off x="3319317" y="3831791"/>
            <a:ext cx="7615383" cy="2292784"/>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3200" b="1" dirty="0">
                <a:latin typeface="微软雅黑" panose="020B0503020204020204" pitchFamily="34" charset="-122"/>
              </a:rPr>
              <a:t>实时系统</a:t>
            </a:r>
            <a:endParaRPr lang="en-US" altLang="zh-CN" sz="3200" b="1" dirty="0">
              <a:latin typeface="微软雅黑" panose="020B0503020204020204" pitchFamily="34" charset="-122"/>
            </a:endParaRPr>
          </a:p>
          <a:p>
            <a:pPr marL="0" indent="0">
              <a:lnSpc>
                <a:spcPct val="140000"/>
              </a:lnSpc>
              <a:spcBef>
                <a:spcPts val="600"/>
              </a:spcBef>
              <a:buFont typeface="Arial" panose="020B0604020202020204" pitchFamily="34" charset="0"/>
              <a:buNone/>
            </a:pPr>
            <a:r>
              <a:rPr lang="zh-CN" altLang="en-US" sz="2400" dirty="0">
                <a:solidFill>
                  <a:schemeClr val="tx1">
                    <a:lumMod val="50000"/>
                    <a:lumOff val="50000"/>
                  </a:schemeClr>
                </a:solidFill>
              </a:rPr>
              <a:t>限定时间内执行完所要求的功能</a:t>
            </a:r>
            <a:endParaRPr lang="en-US" altLang="zh-CN" sz="2400" dirty="0">
              <a:solidFill>
                <a:schemeClr val="tx1">
                  <a:lumMod val="50000"/>
                  <a:lumOff val="50000"/>
                </a:schemeClr>
              </a:solidFill>
            </a:endParaRPr>
          </a:p>
          <a:p>
            <a:pPr marL="0" indent="0">
              <a:lnSpc>
                <a:spcPct val="110000"/>
              </a:lnSpc>
              <a:buFont typeface="Arial" panose="020B0604020202020204" pitchFamily="34" charset="0"/>
              <a:buNone/>
            </a:pPr>
            <a:r>
              <a:rPr lang="zh-CN" altLang="en-US" sz="2400" dirty="0">
                <a:solidFill>
                  <a:schemeClr val="tx1">
                    <a:lumMod val="50000"/>
                    <a:lumOff val="50000"/>
                  </a:schemeClr>
                </a:solidFill>
              </a:rPr>
              <a:t>限定时间内对外部事件作出相应</a:t>
            </a:r>
            <a:endParaRPr lang="en-US" altLang="zh-CN" sz="2400" dirty="0">
              <a:solidFill>
                <a:schemeClr val="tx1">
                  <a:lumMod val="50000"/>
                  <a:lumOff val="50000"/>
                </a:schemeClr>
              </a:solidFill>
            </a:endParaRPr>
          </a:p>
          <a:p>
            <a:pPr marL="0" indent="0">
              <a:buNone/>
            </a:pPr>
            <a:r>
              <a:rPr lang="en-US" altLang="zh-CN" sz="2400" dirty="0">
                <a:latin typeface="微软雅黑" panose="020B0503020204020204" pitchFamily="34" charset="-122"/>
              </a:rPr>
              <a:t>VxWorks | </a:t>
            </a:r>
            <a:r>
              <a:rPr lang="zh-CN" altLang="en-US" sz="2400" dirty="0">
                <a:latin typeface="微软雅黑" panose="020B0503020204020204" pitchFamily="34" charset="-122"/>
              </a:rPr>
              <a:t>嵌入式</a:t>
            </a:r>
            <a:r>
              <a:rPr lang="en-US" altLang="zh-CN" sz="2400" dirty="0">
                <a:latin typeface="微软雅黑" panose="020B0503020204020204" pitchFamily="34" charset="-122"/>
              </a:rPr>
              <a:t>Linux | Win CE | Symbian</a:t>
            </a:r>
            <a:endParaRPr lang="zh-CN" altLang="en-US" sz="2400" dirty="0">
              <a:latin typeface="微软雅黑" panose="020B0503020204020204" pitchFamily="34" charset="-122"/>
            </a:endParaRPr>
          </a:p>
          <a:p>
            <a:pPr marL="0" indent="0">
              <a:lnSpc>
                <a:spcPct val="110000"/>
              </a:lnSpc>
              <a:buFont typeface="Arial" panose="020B0604020202020204" pitchFamily="34" charset="0"/>
              <a:buNone/>
            </a:pPr>
            <a:endParaRPr lang="en-US" altLang="zh-CN" sz="2400" dirty="0">
              <a:solidFill>
                <a:schemeClr val="tx1">
                  <a:lumMod val="50000"/>
                  <a:lumOff val="50000"/>
                </a:schemeClr>
              </a:solidFill>
            </a:endParaRPr>
          </a:p>
        </p:txBody>
      </p:sp>
      <p:grpSp>
        <p:nvGrpSpPr>
          <p:cNvPr id="10" name="组合 9"/>
          <p:cNvGrpSpPr/>
          <p:nvPr/>
        </p:nvGrpSpPr>
        <p:grpSpPr>
          <a:xfrm>
            <a:off x="1625897" y="1673668"/>
            <a:ext cx="1162051" cy="1100685"/>
            <a:chOff x="1230336" y="1284284"/>
            <a:chExt cx="1162051" cy="1100685"/>
          </a:xfrm>
        </p:grpSpPr>
        <p:sp>
          <p:nvSpPr>
            <p:cNvPr id="5" name="圆角矩形 4"/>
            <p:cNvSpPr/>
            <p:nvPr/>
          </p:nvSpPr>
          <p:spPr>
            <a:xfrm>
              <a:off x="1230336" y="1284284"/>
              <a:ext cx="1162051" cy="1100685"/>
            </a:xfrm>
            <a:prstGeom prst="roundRect">
              <a:avLst>
                <a:gd name="adj" fmla="val 22725"/>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8" name="图片 7"/>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352548" y="1375814"/>
              <a:ext cx="917627" cy="917627"/>
            </a:xfrm>
            <a:prstGeom prst="rect">
              <a:avLst/>
            </a:prstGeom>
          </p:spPr>
        </p:pic>
      </p:grpSp>
      <p:grpSp>
        <p:nvGrpSpPr>
          <p:cNvPr id="11" name="组合 10"/>
          <p:cNvGrpSpPr/>
          <p:nvPr/>
        </p:nvGrpSpPr>
        <p:grpSpPr>
          <a:xfrm>
            <a:off x="1625897" y="3965141"/>
            <a:ext cx="1162051" cy="1100685"/>
            <a:chOff x="1297011" y="3300119"/>
            <a:chExt cx="1162051" cy="1100685"/>
          </a:xfrm>
        </p:grpSpPr>
        <p:sp>
          <p:nvSpPr>
            <p:cNvPr id="7" name="圆角矩形 6"/>
            <p:cNvSpPr/>
            <p:nvPr/>
          </p:nvSpPr>
          <p:spPr>
            <a:xfrm>
              <a:off x="1297011" y="3300119"/>
              <a:ext cx="1162051" cy="1100685"/>
            </a:xfrm>
            <a:prstGeom prst="roundRect">
              <a:avLst>
                <a:gd name="adj" fmla="val 22725"/>
              </a:avLst>
            </a:prstGeom>
            <a:solidFill>
              <a:srgbClr val="00539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9" name="图片 8"/>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458937" y="3431361"/>
              <a:ext cx="838199" cy="838199"/>
            </a:xfrm>
            <a:prstGeom prst="rect">
              <a:avLst/>
            </a:prstGeom>
          </p:spPr>
        </p:pic>
      </p:grpSp>
      <p:cxnSp>
        <p:nvCxnSpPr>
          <p:cNvPr id="13" name="直接连接符 12"/>
          <p:cNvCxnSpPr/>
          <p:nvPr/>
        </p:nvCxnSpPr>
        <p:spPr>
          <a:xfrm>
            <a:off x="1476375" y="3362325"/>
            <a:ext cx="8467725"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50190"/>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30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nodeType="withEffect">
                                  <p:stCondLst>
                                    <p:cond delay="20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par>
                                <p:cTn id="22" presetID="10" presetClass="entr" presetSubtype="0" fill="hold" nodeType="withEffect">
                                  <p:stCondLst>
                                    <p:cond delay="30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667720" y="1700119"/>
            <a:ext cx="2560996" cy="18413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标题 1"/>
          <p:cNvSpPr>
            <a:spLocks noGrp="1"/>
          </p:cNvSpPr>
          <p:nvPr>
            <p:ph type="title"/>
          </p:nvPr>
        </p:nvSpPr>
        <p:spPr/>
        <p:txBody>
          <a:bodyPr/>
          <a:lstStyle/>
          <a:p>
            <a:r>
              <a:rPr lang="zh-CN" altLang="en-US" dirty="0"/>
              <a:t>手机操作系统</a:t>
            </a:r>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9834" b="24847"/>
          <a:stretch/>
        </p:blipFill>
        <p:spPr>
          <a:xfrm>
            <a:off x="4667720" y="1820463"/>
            <a:ext cx="2595321" cy="1600680"/>
          </a:xfrm>
        </p:spPr>
      </p:pic>
      <p:grpSp>
        <p:nvGrpSpPr>
          <p:cNvPr id="9" name="组合 8"/>
          <p:cNvGrpSpPr/>
          <p:nvPr/>
        </p:nvGrpSpPr>
        <p:grpSpPr>
          <a:xfrm>
            <a:off x="7530485" y="1700119"/>
            <a:ext cx="2560996" cy="1841368"/>
            <a:chOff x="7530485" y="1700119"/>
            <a:chExt cx="2560996" cy="1841368"/>
          </a:xfrm>
        </p:grpSpPr>
        <p:sp>
          <p:nvSpPr>
            <p:cNvPr id="14" name="矩形 13"/>
            <p:cNvSpPr/>
            <p:nvPr/>
          </p:nvSpPr>
          <p:spPr>
            <a:xfrm>
              <a:off x="7530485" y="1700119"/>
              <a:ext cx="2560996" cy="18413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11" name="组合 10"/>
            <p:cNvGrpSpPr/>
            <p:nvPr/>
          </p:nvGrpSpPr>
          <p:grpSpPr>
            <a:xfrm>
              <a:off x="7530485" y="1820463"/>
              <a:ext cx="2560996" cy="1587340"/>
              <a:chOff x="7530486" y="1820463"/>
              <a:chExt cx="2560996" cy="1587340"/>
            </a:xfrm>
          </p:grpSpPr>
          <p:sp>
            <p:nvSpPr>
              <p:cNvPr id="8" name="矩形 7"/>
              <p:cNvSpPr/>
              <p:nvPr/>
            </p:nvSpPr>
            <p:spPr>
              <a:xfrm>
                <a:off x="7530486" y="1820463"/>
                <a:ext cx="2560996" cy="15873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2040" y="1879862"/>
                <a:ext cx="1739104" cy="1468540"/>
              </a:xfrm>
              <a:prstGeom prst="rect">
                <a:avLst/>
              </a:prstGeom>
              <a:ln>
                <a:noFill/>
              </a:ln>
            </p:spPr>
          </p:pic>
        </p:grpSp>
      </p:grpSp>
      <p:pic>
        <p:nvPicPr>
          <p:cNvPr id="6" name="图片 5"/>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454846" y="4061653"/>
            <a:ext cx="8266297" cy="1944459"/>
          </a:xfrm>
          <a:prstGeom prst="rect">
            <a:avLst/>
          </a:prstGeom>
        </p:spPr>
      </p:pic>
      <p:grpSp>
        <p:nvGrpSpPr>
          <p:cNvPr id="7" name="组合 6"/>
          <p:cNvGrpSpPr/>
          <p:nvPr/>
        </p:nvGrpSpPr>
        <p:grpSpPr>
          <a:xfrm>
            <a:off x="1361771" y="1700119"/>
            <a:ext cx="2597467" cy="1841368"/>
            <a:chOff x="1361771" y="1700119"/>
            <a:chExt cx="2597467" cy="1841368"/>
          </a:xfrm>
        </p:grpSpPr>
        <p:sp>
          <p:nvSpPr>
            <p:cNvPr id="10" name="矩形 9"/>
            <p:cNvSpPr/>
            <p:nvPr/>
          </p:nvSpPr>
          <p:spPr>
            <a:xfrm>
              <a:off x="1380007" y="1700119"/>
              <a:ext cx="2560996" cy="18413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1771" y="1820463"/>
              <a:ext cx="2597467" cy="1600680"/>
            </a:xfrm>
            <a:prstGeom prst="rect">
              <a:avLst/>
            </a:prstGeom>
          </p:spPr>
        </p:pic>
      </p:grpSp>
    </p:spTree>
    <p:extLst>
      <p:ext uri="{BB962C8B-B14F-4D97-AF65-F5344CB8AC3E}">
        <p14:creationId xmlns:p14="http://schemas.microsoft.com/office/powerpoint/2010/main" val="3247222628"/>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Symbian</a:t>
            </a:r>
            <a:endParaRPr lang="zh-CN" altLang="en-US" dirty="0"/>
          </a:p>
        </p:txBody>
      </p:sp>
      <p:sp>
        <p:nvSpPr>
          <p:cNvPr id="7" name="任意多边形 6"/>
          <p:cNvSpPr/>
          <p:nvPr/>
        </p:nvSpPr>
        <p:spPr>
          <a:xfrm>
            <a:off x="160639" y="1569310"/>
            <a:ext cx="3777037" cy="1927652"/>
          </a:xfrm>
          <a:custGeom>
            <a:avLst/>
            <a:gdLst>
              <a:gd name="connsiteX0" fmla="*/ 0 w 3440134"/>
              <a:gd name="connsiteY0" fmla="*/ 0 h 1376053"/>
              <a:gd name="connsiteX1" fmla="*/ 2752108 w 3440134"/>
              <a:gd name="connsiteY1" fmla="*/ 0 h 1376053"/>
              <a:gd name="connsiteX2" fmla="*/ 3440134 w 3440134"/>
              <a:gd name="connsiteY2" fmla="*/ 688027 h 1376053"/>
              <a:gd name="connsiteX3" fmla="*/ 2752108 w 3440134"/>
              <a:gd name="connsiteY3" fmla="*/ 1376053 h 1376053"/>
              <a:gd name="connsiteX4" fmla="*/ 0 w 3440134"/>
              <a:gd name="connsiteY4" fmla="*/ 1376053 h 1376053"/>
              <a:gd name="connsiteX5" fmla="*/ 688027 w 3440134"/>
              <a:gd name="connsiteY5" fmla="*/ 688027 h 1376053"/>
              <a:gd name="connsiteX6" fmla="*/ 0 w 3440134"/>
              <a:gd name="connsiteY6" fmla="*/ 0 h 137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0134" h="1376053">
                <a:moveTo>
                  <a:pt x="0" y="0"/>
                </a:moveTo>
                <a:lnTo>
                  <a:pt x="2752108" y="0"/>
                </a:lnTo>
                <a:lnTo>
                  <a:pt x="3440134" y="688027"/>
                </a:lnTo>
                <a:lnTo>
                  <a:pt x="2752108" y="1376053"/>
                </a:lnTo>
                <a:lnTo>
                  <a:pt x="0" y="1376053"/>
                </a:lnTo>
                <a:lnTo>
                  <a:pt x="688027" y="68802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3747" tIns="22860" rIns="688026" bIns="22860" numCol="1" spcCol="1270" anchor="ctr" anchorCtr="0">
            <a:noAutofit/>
          </a:bodyPr>
          <a:lstStyle/>
          <a:p>
            <a:pPr lvl="0" algn="ctr" defTabSz="1600200" rtl="0">
              <a:lnSpc>
                <a:spcPct val="90000"/>
              </a:lnSpc>
              <a:spcBef>
                <a:spcPct val="0"/>
              </a:spcBef>
              <a:spcAft>
                <a:spcPct val="35000"/>
              </a:spcAft>
            </a:pPr>
            <a:r>
              <a:rPr lang="en-US" altLang="zh-CN" sz="3600" b="1" kern="1200" dirty="0" err="1">
                <a:solidFill>
                  <a:srgbClr val="FFFFFF"/>
                </a:solidFill>
                <a:latin typeface="微软雅黑" panose="020B0503020204020204" pitchFamily="34" charset="-122"/>
                <a:ea typeface="微软雅黑" panose="020B0503020204020204" pitchFamily="34" charset="-122"/>
              </a:rPr>
              <a:t>symb</a:t>
            </a:r>
            <a:r>
              <a:rPr lang="en-US" altLang="zh-CN" sz="3600" b="1" kern="1200" dirty="0" err="1">
                <a:solidFill>
                  <a:srgbClr val="FFC000"/>
                </a:solidFill>
                <a:latin typeface="微软雅黑" panose="020B0503020204020204" pitchFamily="34" charset="-122"/>
                <a:ea typeface="微软雅黑" panose="020B0503020204020204" pitchFamily="34" charset="-122"/>
              </a:rPr>
              <a:t>i</a:t>
            </a:r>
            <a:r>
              <a:rPr lang="en-US" altLang="zh-CN" sz="3600" b="1" kern="1200" dirty="0" err="1">
                <a:solidFill>
                  <a:srgbClr val="FFFFFF"/>
                </a:solidFill>
                <a:latin typeface="微软雅黑" panose="020B0503020204020204" pitchFamily="34" charset="-122"/>
                <a:ea typeface="微软雅黑" panose="020B0503020204020204" pitchFamily="34" charset="-122"/>
              </a:rPr>
              <a:t>an</a:t>
            </a:r>
            <a:endParaRPr lang="zh-CN" altLang="en-US" sz="3600" b="1" kern="1200" dirty="0">
              <a:solidFill>
                <a:srgbClr val="FFFFFF"/>
              </a:solidFill>
              <a:latin typeface="微软雅黑" panose="020B0503020204020204" pitchFamily="34" charset="-122"/>
              <a:ea typeface="微软雅黑" panose="020B0503020204020204" pitchFamily="34" charset="-122"/>
            </a:endParaRPr>
          </a:p>
        </p:txBody>
      </p:sp>
      <p:sp>
        <p:nvSpPr>
          <p:cNvPr id="8" name="任意多边形 7"/>
          <p:cNvSpPr/>
          <p:nvPr/>
        </p:nvSpPr>
        <p:spPr>
          <a:xfrm>
            <a:off x="3446661" y="1733161"/>
            <a:ext cx="3134940" cy="1599951"/>
          </a:xfrm>
          <a:custGeom>
            <a:avLst/>
            <a:gdLst>
              <a:gd name="connsiteX0" fmla="*/ 0 w 2855311"/>
              <a:gd name="connsiteY0" fmla="*/ 0 h 1142124"/>
              <a:gd name="connsiteX1" fmla="*/ 2284249 w 2855311"/>
              <a:gd name="connsiteY1" fmla="*/ 0 h 1142124"/>
              <a:gd name="connsiteX2" fmla="*/ 2855311 w 2855311"/>
              <a:gd name="connsiteY2" fmla="*/ 571062 h 1142124"/>
              <a:gd name="connsiteX3" fmla="*/ 2284249 w 2855311"/>
              <a:gd name="connsiteY3" fmla="*/ 1142124 h 1142124"/>
              <a:gd name="connsiteX4" fmla="*/ 0 w 2855311"/>
              <a:gd name="connsiteY4" fmla="*/ 1142124 h 1142124"/>
              <a:gd name="connsiteX5" fmla="*/ 571062 w 2855311"/>
              <a:gd name="connsiteY5" fmla="*/ 571062 h 1142124"/>
              <a:gd name="connsiteX6" fmla="*/ 0 w 2855311"/>
              <a:gd name="connsiteY6" fmla="*/ 0 h 114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5311" h="1142124">
                <a:moveTo>
                  <a:pt x="0" y="0"/>
                </a:moveTo>
                <a:lnTo>
                  <a:pt x="2284249" y="0"/>
                </a:lnTo>
                <a:lnTo>
                  <a:pt x="2855311" y="571062"/>
                </a:lnTo>
                <a:lnTo>
                  <a:pt x="2284249" y="1142124"/>
                </a:lnTo>
                <a:lnTo>
                  <a:pt x="0" y="1142124"/>
                </a:lnTo>
                <a:lnTo>
                  <a:pt x="571062" y="571062"/>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1542" tIns="15240" rIns="571062" bIns="15240" numCol="1" spcCol="1270" anchor="ctr" anchorCtr="0">
            <a:noAutofit/>
          </a:bodyPr>
          <a:lstStyle/>
          <a:p>
            <a:pPr lvl="0" algn="ctr" defTabSz="1066800" rtl="0">
              <a:lnSpc>
                <a:spcPct val="90000"/>
              </a:lnSpc>
              <a:spcBef>
                <a:spcPct val="0"/>
              </a:spcBef>
              <a:spcAft>
                <a:spcPct val="35000"/>
              </a:spcAft>
            </a:pPr>
            <a:r>
              <a:rPr lang="en-US" sz="2400" b="1" kern="1200" dirty="0">
                <a:latin typeface="微软雅黑" panose="020B0503020204020204" pitchFamily="34" charset="-122"/>
                <a:ea typeface="微软雅黑" panose="020B0503020204020204" pitchFamily="34" charset="-122"/>
              </a:rPr>
              <a:t>2008</a:t>
            </a:r>
            <a:r>
              <a:rPr lang="zh-CN" sz="2400" b="1" kern="1200" dirty="0">
                <a:latin typeface="微软雅黑" panose="020B0503020204020204" pitchFamily="34" charset="-122"/>
                <a:ea typeface="微软雅黑" panose="020B0503020204020204" pitchFamily="34" charset="-122"/>
              </a:rPr>
              <a:t>年诺基亚收购</a:t>
            </a:r>
          </a:p>
        </p:txBody>
      </p:sp>
      <p:sp>
        <p:nvSpPr>
          <p:cNvPr id="9" name="任意多边形 8"/>
          <p:cNvSpPr/>
          <p:nvPr/>
        </p:nvSpPr>
        <p:spPr>
          <a:xfrm>
            <a:off x="6142711" y="1733161"/>
            <a:ext cx="3134940" cy="1599951"/>
          </a:xfrm>
          <a:custGeom>
            <a:avLst/>
            <a:gdLst>
              <a:gd name="connsiteX0" fmla="*/ 0 w 2855311"/>
              <a:gd name="connsiteY0" fmla="*/ 0 h 1142124"/>
              <a:gd name="connsiteX1" fmla="*/ 2284249 w 2855311"/>
              <a:gd name="connsiteY1" fmla="*/ 0 h 1142124"/>
              <a:gd name="connsiteX2" fmla="*/ 2855311 w 2855311"/>
              <a:gd name="connsiteY2" fmla="*/ 571062 h 1142124"/>
              <a:gd name="connsiteX3" fmla="*/ 2284249 w 2855311"/>
              <a:gd name="connsiteY3" fmla="*/ 1142124 h 1142124"/>
              <a:gd name="connsiteX4" fmla="*/ 0 w 2855311"/>
              <a:gd name="connsiteY4" fmla="*/ 1142124 h 1142124"/>
              <a:gd name="connsiteX5" fmla="*/ 571062 w 2855311"/>
              <a:gd name="connsiteY5" fmla="*/ 571062 h 1142124"/>
              <a:gd name="connsiteX6" fmla="*/ 0 w 2855311"/>
              <a:gd name="connsiteY6" fmla="*/ 0 h 114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5311" h="1142124">
                <a:moveTo>
                  <a:pt x="0" y="0"/>
                </a:moveTo>
                <a:lnTo>
                  <a:pt x="2284249" y="0"/>
                </a:lnTo>
                <a:lnTo>
                  <a:pt x="2855311" y="571062"/>
                </a:lnTo>
                <a:lnTo>
                  <a:pt x="2284249" y="1142124"/>
                </a:lnTo>
                <a:lnTo>
                  <a:pt x="0" y="1142124"/>
                </a:lnTo>
                <a:lnTo>
                  <a:pt x="571062" y="571062"/>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1542" tIns="15240" rIns="571062" bIns="15240" numCol="1" spcCol="1270" anchor="ctr" anchorCtr="0">
            <a:noAutofit/>
          </a:bodyPr>
          <a:lstStyle/>
          <a:p>
            <a:pPr lvl="0" algn="ctr" defTabSz="1066800" rtl="0">
              <a:lnSpc>
                <a:spcPct val="90000"/>
              </a:lnSpc>
              <a:spcBef>
                <a:spcPct val="0"/>
              </a:spcBef>
              <a:spcAft>
                <a:spcPct val="35000"/>
              </a:spcAft>
            </a:pPr>
            <a:r>
              <a:rPr lang="en-US" sz="2400" b="1" kern="1200" dirty="0">
                <a:latin typeface="微软雅黑" panose="020B0503020204020204" pitchFamily="34" charset="-122"/>
                <a:ea typeface="微软雅黑" panose="020B0503020204020204" pitchFamily="34" charset="-122"/>
              </a:rPr>
              <a:t>2011</a:t>
            </a:r>
            <a:r>
              <a:rPr lang="zh-CN" sz="2400" b="1" kern="1200" dirty="0">
                <a:latin typeface="微软雅黑" panose="020B0503020204020204" pitchFamily="34" charset="-122"/>
                <a:ea typeface="微软雅黑" panose="020B0503020204020204" pitchFamily="34" charset="-122"/>
              </a:rPr>
              <a:t>年放弃</a:t>
            </a:r>
            <a:r>
              <a:rPr lang="en-US" sz="2400" b="1" kern="1200" dirty="0">
                <a:latin typeface="微软雅黑" panose="020B0503020204020204" pitchFamily="34" charset="-122"/>
                <a:ea typeface="微软雅黑" panose="020B0503020204020204" pitchFamily="34" charset="-122"/>
              </a:rPr>
              <a:t>Symbian</a:t>
            </a:r>
            <a:r>
              <a:rPr lang="zh-CN" sz="2400" b="1" kern="1200" dirty="0">
                <a:latin typeface="微软雅黑" panose="020B0503020204020204" pitchFamily="34" charset="-122"/>
                <a:ea typeface="微软雅黑" panose="020B0503020204020204" pitchFamily="34" charset="-122"/>
              </a:rPr>
              <a:t>品牌</a:t>
            </a:r>
          </a:p>
        </p:txBody>
      </p:sp>
      <p:sp>
        <p:nvSpPr>
          <p:cNvPr id="10" name="任意多边形 9"/>
          <p:cNvSpPr/>
          <p:nvPr/>
        </p:nvSpPr>
        <p:spPr>
          <a:xfrm>
            <a:off x="8838759" y="1733161"/>
            <a:ext cx="3134940" cy="1599951"/>
          </a:xfrm>
          <a:custGeom>
            <a:avLst/>
            <a:gdLst>
              <a:gd name="connsiteX0" fmla="*/ 0 w 2855311"/>
              <a:gd name="connsiteY0" fmla="*/ 0 h 1142124"/>
              <a:gd name="connsiteX1" fmla="*/ 2284249 w 2855311"/>
              <a:gd name="connsiteY1" fmla="*/ 0 h 1142124"/>
              <a:gd name="connsiteX2" fmla="*/ 2855311 w 2855311"/>
              <a:gd name="connsiteY2" fmla="*/ 571062 h 1142124"/>
              <a:gd name="connsiteX3" fmla="*/ 2284249 w 2855311"/>
              <a:gd name="connsiteY3" fmla="*/ 1142124 h 1142124"/>
              <a:gd name="connsiteX4" fmla="*/ 0 w 2855311"/>
              <a:gd name="connsiteY4" fmla="*/ 1142124 h 1142124"/>
              <a:gd name="connsiteX5" fmla="*/ 571062 w 2855311"/>
              <a:gd name="connsiteY5" fmla="*/ 571062 h 1142124"/>
              <a:gd name="connsiteX6" fmla="*/ 0 w 2855311"/>
              <a:gd name="connsiteY6" fmla="*/ 0 h 114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5311" h="1142124">
                <a:moveTo>
                  <a:pt x="0" y="0"/>
                </a:moveTo>
                <a:lnTo>
                  <a:pt x="2284249" y="0"/>
                </a:lnTo>
                <a:lnTo>
                  <a:pt x="2855311" y="571062"/>
                </a:lnTo>
                <a:lnTo>
                  <a:pt x="2284249" y="1142124"/>
                </a:lnTo>
                <a:lnTo>
                  <a:pt x="0" y="1142124"/>
                </a:lnTo>
                <a:lnTo>
                  <a:pt x="571062" y="571062"/>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01542" tIns="15240" rIns="571062" bIns="15240" numCol="1" spcCol="1270" anchor="ctr" anchorCtr="0">
            <a:noAutofit/>
          </a:bodyPr>
          <a:lstStyle/>
          <a:p>
            <a:pPr lvl="0" algn="ctr" defTabSz="1066800">
              <a:lnSpc>
                <a:spcPct val="90000"/>
              </a:lnSpc>
              <a:spcBef>
                <a:spcPct val="0"/>
              </a:spcBef>
              <a:spcAft>
                <a:spcPct val="35000"/>
              </a:spcAft>
            </a:pPr>
            <a:r>
              <a:rPr lang="en-US" sz="2400" b="1" kern="1200" dirty="0">
                <a:latin typeface="微软雅黑" panose="020B0503020204020204" pitchFamily="34" charset="-122"/>
                <a:ea typeface="微软雅黑" panose="020B0503020204020204" pitchFamily="34" charset="-122"/>
              </a:rPr>
              <a:t>2013</a:t>
            </a:r>
            <a:r>
              <a:rPr lang="zh-CN" sz="2400" b="1" kern="1200" dirty="0">
                <a:latin typeface="微软雅黑" panose="020B0503020204020204" pitchFamily="34" charset="-122"/>
                <a:ea typeface="微软雅黑" panose="020B0503020204020204" pitchFamily="34" charset="-122"/>
              </a:rPr>
              <a:t>年，微软收购诺基亚</a:t>
            </a:r>
          </a:p>
        </p:txBody>
      </p:sp>
      <p:sp>
        <p:nvSpPr>
          <p:cNvPr id="11" name="矩形 10"/>
          <p:cNvSpPr/>
          <p:nvPr/>
        </p:nvSpPr>
        <p:spPr>
          <a:xfrm>
            <a:off x="496447" y="3660813"/>
            <a:ext cx="3057247" cy="2332946"/>
          </a:xfrm>
          <a:prstGeom prst="rect">
            <a:avLst/>
          </a:prstGeom>
        </p:spPr>
        <p:txBody>
          <a:bodyPr wrap="none">
            <a:spAutoFit/>
          </a:bodyPr>
          <a:lstStyle/>
          <a:p>
            <a:pPr lvl="0">
              <a:lnSpc>
                <a:spcPct val="130000"/>
              </a:lnSpc>
              <a:defRPr/>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rPr>
              <a:t>实时性、多任务</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nSpc>
                <a:spcPct val="130000"/>
              </a:lnSpc>
              <a:defRPr/>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rPr>
              <a:t>微内核系统</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nSpc>
                <a:spcPct val="130000"/>
              </a:lnSpc>
              <a:defRPr/>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rPr>
              <a:t>严格控制内存泄漏</a:t>
            </a:r>
            <a:endParaRPr lang="en-US" altLang="zh-CN" sz="28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lnSpc>
                <a:spcPct val="130000"/>
              </a:lnSpc>
              <a:defRPr/>
            </a:pPr>
            <a:r>
              <a:rPr lang="zh-CN" altLang="zh-CN" sz="2800" dirty="0">
                <a:solidFill>
                  <a:schemeClr val="tx1">
                    <a:lumMod val="65000"/>
                    <a:lumOff val="35000"/>
                  </a:schemeClr>
                </a:solidFill>
                <a:latin typeface="微软雅黑" panose="020B0503020204020204" pitchFamily="34" charset="-122"/>
                <a:ea typeface="微软雅黑" panose="020B0503020204020204" pitchFamily="34" charset="-122"/>
              </a:rPr>
              <a:t>抢占式多任务调度</a:t>
            </a:r>
          </a:p>
        </p:txBody>
      </p:sp>
      <p:cxnSp>
        <p:nvCxnSpPr>
          <p:cNvPr id="12" name="直接连接符 11"/>
          <p:cNvCxnSpPr/>
          <p:nvPr/>
        </p:nvCxnSpPr>
        <p:spPr>
          <a:xfrm>
            <a:off x="3838822" y="3822356"/>
            <a:ext cx="0" cy="2059460"/>
          </a:xfrm>
          <a:prstGeom prst="line">
            <a:avLst/>
          </a:prstGeom>
          <a:ln w="28575">
            <a:solidFill>
              <a:schemeClr val="tx1">
                <a:lumMod val="50000"/>
                <a:lumOff val="50000"/>
              </a:schemeClr>
            </a:solidFill>
          </a:ln>
        </p:spPr>
        <p:style>
          <a:lnRef idx="3">
            <a:schemeClr val="accent1"/>
          </a:lnRef>
          <a:fillRef idx="0">
            <a:schemeClr val="accent1"/>
          </a:fillRef>
          <a:effectRef idx="2">
            <a:schemeClr val="accent1"/>
          </a:effectRef>
          <a:fontRef idx="minor">
            <a:schemeClr val="tx1"/>
          </a:fontRef>
        </p:style>
      </p:cxnSp>
      <p:sp>
        <p:nvSpPr>
          <p:cNvPr id="15" name="矩形 14"/>
          <p:cNvSpPr/>
          <p:nvPr/>
        </p:nvSpPr>
        <p:spPr>
          <a:xfrm>
            <a:off x="4492959" y="4365621"/>
            <a:ext cx="5724644" cy="923330"/>
          </a:xfrm>
          <a:prstGeom prst="rect">
            <a:avLst/>
          </a:prstGeom>
        </p:spPr>
        <p:txBody>
          <a:bodyPr wrap="none">
            <a:spAutoFit/>
          </a:bodyPr>
          <a:lstStyle/>
          <a:p>
            <a:pPr algn="ctr"/>
            <a:r>
              <a:rPr lang="zh-CN" altLang="en-US" sz="5400" b="1" dirty="0">
                <a:solidFill>
                  <a:srgbClr val="1E1E1E"/>
                </a:solidFill>
                <a:latin typeface="微软雅黑" panose="020B0503020204020204" pitchFamily="34" charset="-122"/>
                <a:ea typeface="微软雅黑" panose="020B0503020204020204" pitchFamily="34" charset="-122"/>
              </a:rPr>
              <a:t>为什么会被淘汰？</a:t>
            </a:r>
            <a:endParaRPr lang="zh-CN" altLang="en-US" sz="5400" b="1" i="0" dirty="0">
              <a:solidFill>
                <a:srgbClr val="1E1E1E"/>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5429366"/>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20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nodeType="withEffect">
                                  <p:stCondLst>
                                    <p:cond delay="20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par>
                                <p:cTn id="39" presetID="22" presetClass="entr" presetSubtype="8" fill="hold" grpId="0" nodeType="withEffect">
                                  <p:stCondLst>
                                    <p:cond delay="20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iOS</a:t>
            </a:r>
            <a:endParaRPr lang="zh-CN" altLang="en-US" dirty="0"/>
          </a:p>
        </p:txBody>
      </p:sp>
      <p:sp>
        <p:nvSpPr>
          <p:cNvPr id="3" name="内容占位符 2"/>
          <p:cNvSpPr>
            <a:spLocks noGrp="1"/>
          </p:cNvSpPr>
          <p:nvPr>
            <p:ph idx="1"/>
          </p:nvPr>
        </p:nvSpPr>
        <p:spPr>
          <a:xfrm>
            <a:off x="7987083" y="1163651"/>
            <a:ext cx="4023683" cy="5135737"/>
          </a:xfrm>
        </p:spPr>
        <p:txBody>
          <a:bodyPr>
            <a:normAutofit/>
          </a:bodyPr>
          <a:lstStyle/>
          <a:p>
            <a:pPr marL="0" indent="0">
              <a:buNone/>
            </a:pPr>
            <a:r>
              <a:rPr lang="en-US" altLang="zh-CN" sz="3200" b="1" dirty="0"/>
              <a:t>iPhone OS X</a:t>
            </a:r>
          </a:p>
          <a:p>
            <a:pPr marL="0" indent="0">
              <a:lnSpc>
                <a:spcPct val="110000"/>
              </a:lnSpc>
              <a:buNone/>
            </a:pPr>
            <a:r>
              <a:rPr lang="en-US" altLang="zh-CN" dirty="0">
                <a:solidFill>
                  <a:schemeClr val="tx1">
                    <a:lumMod val="65000"/>
                    <a:lumOff val="35000"/>
                  </a:schemeClr>
                </a:solidFill>
              </a:rPr>
              <a:t>2007</a:t>
            </a:r>
            <a:r>
              <a:rPr lang="zh-CN" altLang="en-US" dirty="0">
                <a:solidFill>
                  <a:schemeClr val="tx1">
                    <a:lumMod val="65000"/>
                    <a:lumOff val="35000"/>
                  </a:schemeClr>
                </a:solidFill>
              </a:rPr>
              <a:t>年</a:t>
            </a:r>
            <a:r>
              <a:rPr lang="en-US" altLang="zh-CN" dirty="0">
                <a:solidFill>
                  <a:schemeClr val="tx1">
                    <a:lumMod val="65000"/>
                    <a:lumOff val="35000"/>
                  </a:schemeClr>
                </a:solidFill>
              </a:rPr>
              <a:t>1</a:t>
            </a:r>
            <a:r>
              <a:rPr lang="zh-CN" altLang="en-US" dirty="0">
                <a:solidFill>
                  <a:schemeClr val="tx1">
                    <a:lumMod val="65000"/>
                    <a:lumOff val="35000"/>
                  </a:schemeClr>
                </a:solidFill>
              </a:rPr>
              <a:t>月</a:t>
            </a:r>
            <a:r>
              <a:rPr lang="en-US" altLang="zh-CN" dirty="0">
                <a:solidFill>
                  <a:schemeClr val="tx1">
                    <a:lumMod val="65000"/>
                    <a:lumOff val="35000"/>
                  </a:schemeClr>
                </a:solidFill>
              </a:rPr>
              <a:t>9</a:t>
            </a:r>
            <a:r>
              <a:rPr lang="zh-CN" altLang="en-US" dirty="0">
                <a:solidFill>
                  <a:schemeClr val="tx1">
                    <a:lumMod val="65000"/>
                    <a:lumOff val="35000"/>
                  </a:schemeClr>
                </a:solidFill>
              </a:rPr>
              <a:t>日</a:t>
            </a:r>
            <a:r>
              <a:rPr lang="en-US" altLang="zh-CN" dirty="0">
                <a:solidFill>
                  <a:schemeClr val="tx1">
                    <a:lumMod val="65000"/>
                    <a:lumOff val="35000"/>
                  </a:schemeClr>
                </a:solidFill>
              </a:rPr>
              <a:t>Macworld</a:t>
            </a:r>
            <a:r>
              <a:rPr lang="zh-CN" altLang="en-US" dirty="0">
                <a:solidFill>
                  <a:schemeClr val="tx1">
                    <a:lumMod val="65000"/>
                    <a:lumOff val="35000"/>
                  </a:schemeClr>
                </a:solidFill>
              </a:rPr>
              <a:t>大会上公布该系统</a:t>
            </a:r>
            <a:endParaRPr lang="en-US" altLang="zh-CN" dirty="0">
              <a:solidFill>
                <a:schemeClr val="tx1">
                  <a:lumMod val="65000"/>
                  <a:lumOff val="35000"/>
                </a:schemeClr>
              </a:solidFill>
            </a:endParaRPr>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b="1" dirty="0"/>
              <a:t>类</a:t>
            </a:r>
            <a:r>
              <a:rPr lang="en-US" altLang="zh-CN" b="1" dirty="0"/>
              <a:t>Unix</a:t>
            </a:r>
            <a:r>
              <a:rPr lang="zh-CN" altLang="en-US" b="1" dirty="0"/>
              <a:t>的商业操作系统</a:t>
            </a:r>
            <a:endParaRPr lang="en-US" altLang="zh-CN" b="1" dirty="0"/>
          </a:p>
          <a:p>
            <a:pPr marL="0" indent="0">
              <a:buNone/>
            </a:pPr>
            <a:r>
              <a:rPr lang="en-US" altLang="zh-CN" dirty="0">
                <a:solidFill>
                  <a:schemeClr val="tx1">
                    <a:lumMod val="65000"/>
                    <a:lumOff val="35000"/>
                  </a:schemeClr>
                </a:solidFill>
              </a:rPr>
              <a:t>2010WWDC</a:t>
            </a:r>
            <a:r>
              <a:rPr lang="zh-CN" altLang="en-US" dirty="0">
                <a:solidFill>
                  <a:schemeClr val="tx1">
                    <a:lumMod val="65000"/>
                    <a:lumOff val="35000"/>
                  </a:schemeClr>
                </a:solidFill>
              </a:rPr>
              <a:t>大会上宣布改名为</a:t>
            </a:r>
            <a:r>
              <a:rPr lang="en-US" altLang="zh-CN" dirty="0">
                <a:solidFill>
                  <a:schemeClr val="tx1">
                    <a:lumMod val="65000"/>
                    <a:lumOff val="35000"/>
                  </a:schemeClr>
                </a:solidFill>
              </a:rPr>
              <a:t>iOS</a:t>
            </a:r>
            <a:endParaRPr lang="zh-CN" altLang="en-US" dirty="0">
              <a:solidFill>
                <a:schemeClr val="tx1">
                  <a:lumMod val="65000"/>
                  <a:lumOff val="35000"/>
                </a:schemeClr>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3651"/>
            <a:ext cx="7760043" cy="5135738"/>
          </a:xfrm>
          <a:prstGeom prst="rect">
            <a:avLst/>
          </a:prstGeom>
        </p:spPr>
      </p:pic>
      <p:grpSp>
        <p:nvGrpSpPr>
          <p:cNvPr id="9" name="组合 8"/>
          <p:cNvGrpSpPr/>
          <p:nvPr/>
        </p:nvGrpSpPr>
        <p:grpSpPr>
          <a:xfrm>
            <a:off x="10736461" y="5692994"/>
            <a:ext cx="939113" cy="606395"/>
            <a:chOff x="10725665" y="5692994"/>
            <a:chExt cx="939113" cy="606395"/>
          </a:xfrm>
        </p:grpSpPr>
        <p:sp>
          <p:nvSpPr>
            <p:cNvPr id="8" name="圆角矩形 7"/>
            <p:cNvSpPr/>
            <p:nvPr/>
          </p:nvSpPr>
          <p:spPr>
            <a:xfrm>
              <a:off x="10725665" y="5692994"/>
              <a:ext cx="939113" cy="606395"/>
            </a:xfrm>
            <a:prstGeom prst="round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6146" name="Picture 2" descr="https://timgsa.baidu.com/timg?image&amp;quality=80&amp;size=b9999_10000&amp;sec=1494002287516&amp;di=3fe345368383f6ee3d29390f044d11ca&amp;imgtype=0&amp;src=http%3A%2F%2Fa3.att.hudong.com%2F50%2F35%2F01200000194917136324353832482.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161" b="99226" l="4836" r="94971">
                          <a14:foregroundMark x1="43327" y1="36750" x2="43327" y2="36750"/>
                          <a14:foregroundMark x1="59961" y1="12959" x2="59961" y2="12959"/>
                          <a14:foregroundMark x1="52805" y1="92456" x2="52805" y2="92456"/>
                          <a14:foregroundMark x1="32689" y1="95164" x2="32689" y2="95164"/>
                          <a14:foregroundMark x1="78143" y1="87621" x2="78143" y2="87621"/>
                        </a14:backgroundRemoval>
                      </a14:imgEffect>
                    </a14:imgLayer>
                  </a14:imgProps>
                </a:ext>
                <a:ext uri="{28A0092B-C50C-407E-A947-70E740481C1C}">
                  <a14:useLocalDpi xmlns:a14="http://schemas.microsoft.com/office/drawing/2010/main" val="0"/>
                </a:ext>
              </a:extLst>
            </a:blip>
            <a:srcRect/>
            <a:stretch>
              <a:fillRect/>
            </a:stretch>
          </p:blipFill>
          <p:spPr bwMode="auto">
            <a:xfrm>
              <a:off x="10945588" y="5746558"/>
              <a:ext cx="431820" cy="4318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9640374"/>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42" presetClass="entr" presetSubtype="0" fill="hold" nodeType="withEffect">
                                  <p:stCondLst>
                                    <p:cond delay="2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600"/>
                                        <p:tgtEl>
                                          <p:spTgt spid="9"/>
                                        </p:tgtEl>
                                      </p:cBhvr>
                                    </p:animEffect>
                                    <p:anim calcmode="lin" valueType="num">
                                      <p:cBhvr>
                                        <p:cTn id="22" dur="600" fill="hold"/>
                                        <p:tgtEl>
                                          <p:spTgt spid="9"/>
                                        </p:tgtEl>
                                        <p:attrNameLst>
                                          <p:attrName>ppt_x</p:attrName>
                                        </p:attrNameLst>
                                      </p:cBhvr>
                                      <p:tavLst>
                                        <p:tav tm="0">
                                          <p:val>
                                            <p:strVal val="#ppt_x"/>
                                          </p:val>
                                        </p:tav>
                                        <p:tav tm="100000">
                                          <p:val>
                                            <p:strVal val="#ppt_x"/>
                                          </p:val>
                                        </p:tav>
                                      </p:tavLst>
                                    </p:anim>
                                    <p:anim calcmode="lin" valueType="num">
                                      <p:cBhvr>
                                        <p:cTn id="23" dur="6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全球移动业务</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395379" y="1040860"/>
            <a:ext cx="10958421" cy="4286514"/>
          </a:xfrm>
          <a:prstGeom prst="rect">
            <a:avLst/>
          </a:prstGeom>
        </p:spPr>
      </p:pic>
    </p:spTree>
    <p:extLst>
      <p:ext uri="{BB962C8B-B14F-4D97-AF65-F5344CB8AC3E}">
        <p14:creationId xmlns:p14="http://schemas.microsoft.com/office/powerpoint/2010/main" val="26428933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Android</a:t>
            </a:r>
            <a:endParaRPr lang="zh-CN" altLang="en-US" dirty="0"/>
          </a:p>
        </p:txBody>
      </p:sp>
      <p:sp>
        <p:nvSpPr>
          <p:cNvPr id="3" name="内容占位符 2"/>
          <p:cNvSpPr>
            <a:spLocks noGrp="1"/>
          </p:cNvSpPr>
          <p:nvPr>
            <p:ph idx="1"/>
          </p:nvPr>
        </p:nvSpPr>
        <p:spPr>
          <a:xfrm>
            <a:off x="6861864" y="1353621"/>
            <a:ext cx="4911035" cy="4399479"/>
          </a:xfrm>
        </p:spPr>
        <p:txBody>
          <a:bodyPr>
            <a:normAutofit fontScale="92500"/>
          </a:bodyPr>
          <a:lstStyle/>
          <a:p>
            <a:pPr marL="0" indent="0">
              <a:buNone/>
            </a:pPr>
            <a:r>
              <a:rPr lang="zh-CN" altLang="en-US" sz="3500" b="1" dirty="0">
                <a:solidFill>
                  <a:schemeClr val="accent2">
                    <a:lumMod val="75000"/>
                  </a:schemeClr>
                </a:solidFill>
              </a:rPr>
              <a:t>基于</a:t>
            </a:r>
            <a:r>
              <a:rPr lang="en-US" altLang="zh-CN" sz="3500" b="1" dirty="0">
                <a:solidFill>
                  <a:schemeClr val="accent2">
                    <a:lumMod val="75000"/>
                  </a:schemeClr>
                </a:solidFill>
              </a:rPr>
              <a:t>Linux</a:t>
            </a:r>
          </a:p>
          <a:p>
            <a:pPr marL="0" indent="0">
              <a:buNone/>
            </a:pPr>
            <a:r>
              <a:rPr lang="zh-CN" altLang="en-US" sz="3000" dirty="0">
                <a:solidFill>
                  <a:schemeClr val="tx1">
                    <a:lumMod val="65000"/>
                    <a:lumOff val="35000"/>
                  </a:schemeClr>
                </a:solidFill>
              </a:rPr>
              <a:t>自由及开放源代码的操作系统</a:t>
            </a:r>
            <a:endParaRPr lang="en-US" altLang="zh-CN" sz="3000" dirty="0">
              <a:solidFill>
                <a:schemeClr val="tx1">
                  <a:lumMod val="65000"/>
                  <a:lumOff val="35000"/>
                </a:schemeClr>
              </a:solidFill>
            </a:endParaRPr>
          </a:p>
          <a:p>
            <a:pPr marL="0" indent="0">
              <a:spcBef>
                <a:spcPts val="1200"/>
              </a:spcBef>
              <a:buNone/>
            </a:pPr>
            <a:r>
              <a:rPr lang="en-US" altLang="zh-CN" sz="3000" dirty="0">
                <a:solidFill>
                  <a:schemeClr val="tx1">
                    <a:lumMod val="65000"/>
                    <a:lumOff val="35000"/>
                  </a:schemeClr>
                </a:solidFill>
              </a:rPr>
              <a:t>Google</a:t>
            </a:r>
            <a:r>
              <a:rPr lang="zh-CN" altLang="en-US" sz="3000" dirty="0">
                <a:solidFill>
                  <a:schemeClr val="tx1">
                    <a:lumMod val="65000"/>
                    <a:lumOff val="35000"/>
                  </a:schemeClr>
                </a:solidFill>
              </a:rPr>
              <a:t>以</a:t>
            </a:r>
            <a:r>
              <a:rPr lang="en-US" altLang="zh-CN" sz="3000" dirty="0">
                <a:solidFill>
                  <a:schemeClr val="tx1">
                    <a:lumMod val="65000"/>
                    <a:lumOff val="35000"/>
                  </a:schemeClr>
                </a:solidFill>
              </a:rPr>
              <a:t>Apache</a:t>
            </a:r>
            <a:r>
              <a:rPr lang="zh-CN" altLang="en-US" sz="3000" dirty="0">
                <a:solidFill>
                  <a:schemeClr val="tx1">
                    <a:lumMod val="65000"/>
                    <a:lumOff val="35000"/>
                  </a:schemeClr>
                </a:solidFill>
              </a:rPr>
              <a:t>开源许可证的授权方式，发布了</a:t>
            </a:r>
            <a:r>
              <a:rPr lang="en-US" altLang="zh-CN" sz="3000" dirty="0">
                <a:solidFill>
                  <a:schemeClr val="tx1">
                    <a:lumMod val="65000"/>
                    <a:lumOff val="35000"/>
                  </a:schemeClr>
                </a:solidFill>
              </a:rPr>
              <a:t>Android</a:t>
            </a:r>
            <a:r>
              <a:rPr lang="zh-CN" altLang="en-US" sz="3000" dirty="0">
                <a:solidFill>
                  <a:schemeClr val="tx1">
                    <a:lumMod val="65000"/>
                    <a:lumOff val="35000"/>
                  </a:schemeClr>
                </a:solidFill>
              </a:rPr>
              <a:t>的源代码</a:t>
            </a:r>
            <a:endParaRPr lang="en-US" altLang="zh-CN" sz="3000" dirty="0">
              <a:solidFill>
                <a:schemeClr val="tx1">
                  <a:lumMod val="65000"/>
                  <a:lumOff val="35000"/>
                </a:schemeClr>
              </a:solidFill>
            </a:endParaRPr>
          </a:p>
          <a:p>
            <a:pPr marL="0" indent="0">
              <a:spcBef>
                <a:spcPts val="1200"/>
              </a:spcBef>
              <a:buNone/>
            </a:pPr>
            <a:r>
              <a:rPr lang="en-US" altLang="zh-CN" sz="3000" dirty="0">
                <a:solidFill>
                  <a:schemeClr val="tx1">
                    <a:lumMod val="65000"/>
                    <a:lumOff val="35000"/>
                  </a:schemeClr>
                </a:solidFill>
              </a:rPr>
              <a:t>2008</a:t>
            </a:r>
            <a:r>
              <a:rPr lang="zh-CN" altLang="en-US" sz="3000" dirty="0">
                <a:solidFill>
                  <a:schemeClr val="tx1">
                    <a:lumMod val="65000"/>
                    <a:lumOff val="35000"/>
                  </a:schemeClr>
                </a:solidFill>
              </a:rPr>
              <a:t>年</a:t>
            </a:r>
            <a:r>
              <a:rPr lang="en-US" altLang="zh-CN" sz="3000" dirty="0">
                <a:solidFill>
                  <a:schemeClr val="tx1">
                    <a:lumMod val="65000"/>
                    <a:lumOff val="35000"/>
                  </a:schemeClr>
                </a:solidFill>
              </a:rPr>
              <a:t>9</a:t>
            </a:r>
            <a:r>
              <a:rPr lang="zh-CN" altLang="en-US" sz="3000" dirty="0">
                <a:solidFill>
                  <a:schemeClr val="tx1">
                    <a:lumMod val="65000"/>
                    <a:lumOff val="35000"/>
                  </a:schemeClr>
                </a:solidFill>
              </a:rPr>
              <a:t>月，谷歌正式发布了</a:t>
            </a:r>
            <a:r>
              <a:rPr lang="en-US" altLang="zh-CN" sz="3000" dirty="0">
                <a:solidFill>
                  <a:schemeClr val="tx1">
                    <a:lumMod val="65000"/>
                    <a:lumOff val="35000"/>
                  </a:schemeClr>
                </a:solidFill>
              </a:rPr>
              <a:t>Android 1.0</a:t>
            </a:r>
            <a:r>
              <a:rPr lang="zh-CN" altLang="en-US" sz="3000" dirty="0">
                <a:solidFill>
                  <a:schemeClr val="tx1">
                    <a:lumMod val="65000"/>
                    <a:lumOff val="35000"/>
                  </a:schemeClr>
                </a:solidFill>
              </a:rPr>
              <a:t>系统</a:t>
            </a:r>
            <a:endParaRPr lang="en-US" altLang="zh-CN" sz="3000" dirty="0">
              <a:solidFill>
                <a:schemeClr val="tx1">
                  <a:lumMod val="65000"/>
                  <a:lumOff val="35000"/>
                </a:schemeClr>
              </a:solidFill>
            </a:endParaRPr>
          </a:p>
          <a:p>
            <a:pPr marL="0" indent="0">
              <a:spcBef>
                <a:spcPts val="1200"/>
              </a:spcBef>
              <a:buNone/>
            </a:pPr>
            <a:endParaRPr lang="zh-CN" altLang="en-US" dirty="0">
              <a:solidFill>
                <a:schemeClr val="tx1">
                  <a:lumMod val="65000"/>
                  <a:lumOff val="35000"/>
                </a:schemeClr>
              </a:solidFill>
            </a:endParaRPr>
          </a:p>
        </p:txBody>
      </p:sp>
      <p:pic>
        <p:nvPicPr>
          <p:cNvPr id="4" name="图片 3"/>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l="18709" t="281" r="12825" b="281"/>
          <a:stretch/>
        </p:blipFill>
        <p:spPr>
          <a:xfrm>
            <a:off x="2596163" y="1521775"/>
            <a:ext cx="1556951" cy="1556951"/>
          </a:xfrm>
          <a:prstGeom prst="ellipse">
            <a:avLst/>
          </a:prstGeom>
          <a:solidFill>
            <a:schemeClr val="accent1"/>
          </a:solidFill>
        </p:spPr>
      </p:pic>
      <p:sp>
        <p:nvSpPr>
          <p:cNvPr id="6" name="椭圆 5"/>
          <p:cNvSpPr/>
          <p:nvPr/>
        </p:nvSpPr>
        <p:spPr>
          <a:xfrm>
            <a:off x="668014" y="4238656"/>
            <a:ext cx="1414000" cy="1414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800" dirty="0">
              <a:latin typeface="微软雅黑" panose="020B0503020204020204" pitchFamily="34" charset="-122"/>
              <a:ea typeface="微软雅黑" panose="020B0503020204020204" pitchFamily="34" charset="-122"/>
            </a:endParaRPr>
          </a:p>
          <a:p>
            <a:pPr algn="ctr"/>
            <a:r>
              <a:rPr lang="zh-CN" altLang="en-US" sz="2800" b="1" dirty="0">
                <a:latin typeface="微软雅黑" panose="020B0503020204020204" pitchFamily="34" charset="-122"/>
                <a:ea typeface="微软雅黑" panose="020B0503020204020204" pitchFamily="34" charset="-122"/>
              </a:rPr>
              <a:t>开发</a:t>
            </a:r>
            <a:endParaRPr lang="en-US" altLang="zh-CN" sz="2800" b="1" dirty="0">
              <a:latin typeface="微软雅黑" panose="020B0503020204020204" pitchFamily="34" charset="-122"/>
              <a:ea typeface="微软雅黑" panose="020B0503020204020204" pitchFamily="34" charset="-122"/>
            </a:endParaRPr>
          </a:p>
          <a:p>
            <a:pPr algn="ctr"/>
            <a:endPar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 name="直接连接符 8"/>
          <p:cNvCxnSpPr>
            <a:stCxn id="4" idx="3"/>
            <a:endCxn id="6" idx="0"/>
          </p:cNvCxnSpPr>
          <p:nvPr/>
        </p:nvCxnSpPr>
        <p:spPr>
          <a:xfrm flipH="1">
            <a:off x="1375014" y="2850716"/>
            <a:ext cx="1449159" cy="1387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46218" y="1448956"/>
            <a:ext cx="0" cy="42037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74391" y="5989888"/>
            <a:ext cx="2201245" cy="523220"/>
          </a:xfrm>
          <a:prstGeom prst="rect">
            <a:avLst/>
          </a:prstGeom>
        </p:spPr>
        <p:txBody>
          <a:bodyPr wrap="none">
            <a:spAutoFit/>
          </a:bodyPr>
          <a:lstStyle/>
          <a:p>
            <a:pPr algn="ctr"/>
            <a:r>
              <a:rPr lang="en-US" altLang="zh-CN" sz="2800" b="1" dirty="0">
                <a:latin typeface="Arial" panose="020B0604020202020204" pitchFamily="34" charset="0"/>
                <a:ea typeface="微软雅黑" panose="020B0503020204020204" pitchFamily="34" charset="-122"/>
                <a:cs typeface="Arial" panose="020B0604020202020204" pitchFamily="34" charset="0"/>
              </a:rPr>
              <a:t>Andy Rubin</a:t>
            </a:r>
            <a:endParaRPr lang="zh-CN" altLang="en-US" sz="2800" b="1" dirty="0">
              <a:latin typeface="Arial" panose="020B0604020202020204" pitchFamily="34" charset="0"/>
              <a:cs typeface="Arial" panose="020B0604020202020204" pitchFamily="34" charset="0"/>
            </a:endParaRPr>
          </a:p>
        </p:txBody>
      </p:sp>
      <p:sp>
        <p:nvSpPr>
          <p:cNvPr id="19" name="矩形 18"/>
          <p:cNvSpPr/>
          <p:nvPr/>
        </p:nvSpPr>
        <p:spPr>
          <a:xfrm>
            <a:off x="4642978" y="5989887"/>
            <a:ext cx="1422184" cy="523220"/>
          </a:xfrm>
          <a:prstGeom prst="rect">
            <a:avLst/>
          </a:prstGeom>
        </p:spPr>
        <p:txBody>
          <a:bodyPr wrap="none">
            <a:spAutoFit/>
          </a:bodyPr>
          <a:lstStyle/>
          <a:p>
            <a:r>
              <a:rPr lang="en-US" altLang="zh-CN" sz="2800" b="1" dirty="0">
                <a:latin typeface="Arial" panose="020B0604020202020204" pitchFamily="34" charset="0"/>
                <a:ea typeface="微软雅黑" panose="020B0503020204020204" pitchFamily="34" charset="-122"/>
                <a:cs typeface="Arial" panose="020B0604020202020204" pitchFamily="34" charset="0"/>
              </a:rPr>
              <a:t>Google</a:t>
            </a:r>
            <a:endParaRPr lang="zh-CN" altLang="en-US" sz="2800" b="1" dirty="0">
              <a:latin typeface="Arial" panose="020B0604020202020204" pitchFamily="34" charset="0"/>
              <a:cs typeface="Arial" panose="020B0604020202020204" pitchFamily="34" charset="0"/>
            </a:endParaRPr>
          </a:p>
        </p:txBody>
      </p:sp>
      <p:sp>
        <p:nvSpPr>
          <p:cNvPr id="26" name="椭圆 25"/>
          <p:cNvSpPr/>
          <p:nvPr/>
        </p:nvSpPr>
        <p:spPr>
          <a:xfrm>
            <a:off x="4580387" y="4261740"/>
            <a:ext cx="1367831" cy="13678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sz="2000" dirty="0">
              <a:latin typeface="微软雅黑" panose="020B0503020204020204" pitchFamily="34" charset="-122"/>
              <a:ea typeface="微软雅黑" panose="020B0503020204020204" pitchFamily="34" charset="-122"/>
            </a:endParaRPr>
          </a:p>
          <a:p>
            <a:pPr algn="ctr"/>
            <a:r>
              <a:rPr lang="zh-CN" altLang="en-US" sz="2800" b="1" dirty="0">
                <a:latin typeface="微软雅黑" panose="020B0503020204020204" pitchFamily="34" charset="-122"/>
                <a:ea typeface="微软雅黑" panose="020B0503020204020204" pitchFamily="34" charset="-122"/>
              </a:rPr>
              <a:t>收购</a:t>
            </a:r>
            <a:endParaRPr lang="en-US" altLang="zh-CN" sz="2800" b="1" dirty="0">
              <a:latin typeface="微软雅黑" panose="020B0503020204020204" pitchFamily="34" charset="-122"/>
              <a:ea typeface="微软雅黑" panose="020B0503020204020204" pitchFamily="34" charset="-122"/>
            </a:endParaRPr>
          </a:p>
          <a:p>
            <a:pPr algn="ct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27" name="直接连接符 26"/>
          <p:cNvCxnSpPr>
            <a:stCxn id="4" idx="5"/>
            <a:endCxn id="26" idx="0"/>
          </p:cNvCxnSpPr>
          <p:nvPr/>
        </p:nvCxnSpPr>
        <p:spPr>
          <a:xfrm>
            <a:off x="3925104" y="2850716"/>
            <a:ext cx="1339199" cy="1411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8300" y="5913687"/>
            <a:ext cx="206923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312562" y="5913687"/>
            <a:ext cx="206923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642863"/>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22" presetClass="entr" presetSubtype="8" fill="hold" nodeType="withEffect">
                                  <p:stCondLst>
                                    <p:cond delay="90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42" presetClass="entr" presetSubtype="0" fill="hold" grpId="0" nodeType="withEffect">
                                  <p:stCondLst>
                                    <p:cond delay="12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600"/>
                                        <p:tgtEl>
                                          <p:spTgt spid="18"/>
                                        </p:tgtEl>
                                      </p:cBhvr>
                                    </p:animEffect>
                                    <p:anim calcmode="lin" valueType="num">
                                      <p:cBhvr>
                                        <p:cTn id="17" dur="600" fill="hold"/>
                                        <p:tgtEl>
                                          <p:spTgt spid="18"/>
                                        </p:tgtEl>
                                        <p:attrNameLst>
                                          <p:attrName>ppt_x</p:attrName>
                                        </p:attrNameLst>
                                      </p:cBhvr>
                                      <p:tavLst>
                                        <p:tav tm="0">
                                          <p:val>
                                            <p:strVal val="#ppt_x"/>
                                          </p:val>
                                        </p:tav>
                                        <p:tav tm="100000">
                                          <p:val>
                                            <p:strVal val="#ppt_x"/>
                                          </p:val>
                                        </p:tav>
                                      </p:tavLst>
                                    </p:anim>
                                    <p:anim calcmode="lin" valueType="num">
                                      <p:cBhvr>
                                        <p:cTn id="18" dur="6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22" presetClass="entr" presetSubtype="8" fill="hold" nodeType="withEffect">
                                  <p:stCondLst>
                                    <p:cond delay="50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42" presetClass="entr" presetSubtype="0" fill="hold" grpId="0" nodeType="withEffect">
                                  <p:stCondLst>
                                    <p:cond delay="8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600"/>
                                        <p:tgtEl>
                                          <p:spTgt spid="19"/>
                                        </p:tgtEl>
                                      </p:cBhvr>
                                    </p:animEffect>
                                    <p:anim calcmode="lin" valueType="num">
                                      <p:cBhvr>
                                        <p:cTn id="34" dur="600" fill="hold"/>
                                        <p:tgtEl>
                                          <p:spTgt spid="19"/>
                                        </p:tgtEl>
                                        <p:attrNameLst>
                                          <p:attrName>ppt_x</p:attrName>
                                        </p:attrNameLst>
                                      </p:cBhvr>
                                      <p:tavLst>
                                        <p:tav tm="0">
                                          <p:val>
                                            <p:strVal val="#ppt_x"/>
                                          </p:val>
                                        </p:tav>
                                        <p:tav tm="100000">
                                          <p:val>
                                            <p:strVal val="#ppt_x"/>
                                          </p:val>
                                        </p:tav>
                                      </p:tavLst>
                                    </p:anim>
                                    <p:anim calcmode="lin" valueType="num">
                                      <p:cBhvr>
                                        <p:cTn id="35" dur="6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1" presetClass="entr" presetSubtype="0" fill="hold" nodeType="withEffect">
                                  <p:stCondLst>
                                    <p:cond delay="30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P spid="19" grpId="0"/>
      <p:bldP spid="2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p:cNvSpPr>
            <a:spLocks/>
          </p:cNvSpPr>
          <p:nvPr/>
        </p:nvSpPr>
        <p:spPr bwMode="auto">
          <a:xfrm>
            <a:off x="869159" y="2374123"/>
            <a:ext cx="10169103" cy="117475"/>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Oval 6"/>
          <p:cNvSpPr>
            <a:spLocks noChangeArrowheads="1"/>
          </p:cNvSpPr>
          <p:nvPr/>
        </p:nvSpPr>
        <p:spPr bwMode="auto">
          <a:xfrm>
            <a:off x="608065" y="2186798"/>
            <a:ext cx="52218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Oval 7"/>
          <p:cNvSpPr>
            <a:spLocks noChangeArrowheads="1"/>
          </p:cNvSpPr>
          <p:nvPr/>
        </p:nvSpPr>
        <p:spPr bwMode="auto">
          <a:xfrm>
            <a:off x="721659" y="2285223"/>
            <a:ext cx="303480"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Oval 8"/>
          <p:cNvSpPr>
            <a:spLocks noChangeArrowheads="1"/>
          </p:cNvSpPr>
          <p:nvPr/>
        </p:nvSpPr>
        <p:spPr bwMode="auto">
          <a:xfrm>
            <a:off x="764043" y="2334436"/>
            <a:ext cx="208537"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Oval 9"/>
          <p:cNvSpPr>
            <a:spLocks noChangeArrowheads="1"/>
          </p:cNvSpPr>
          <p:nvPr/>
        </p:nvSpPr>
        <p:spPr bwMode="auto">
          <a:xfrm>
            <a:off x="2300090" y="2186798"/>
            <a:ext cx="52218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Oval 10"/>
          <p:cNvSpPr>
            <a:spLocks noChangeArrowheads="1"/>
          </p:cNvSpPr>
          <p:nvPr/>
        </p:nvSpPr>
        <p:spPr bwMode="auto">
          <a:xfrm>
            <a:off x="2405206" y="2285223"/>
            <a:ext cx="313652"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Oval 11"/>
          <p:cNvSpPr>
            <a:spLocks noChangeArrowheads="1"/>
          </p:cNvSpPr>
          <p:nvPr/>
        </p:nvSpPr>
        <p:spPr bwMode="auto">
          <a:xfrm>
            <a:off x="2457764" y="2334436"/>
            <a:ext cx="208537" cy="196850"/>
          </a:xfrm>
          <a:prstGeom prst="ellipse">
            <a:avLst/>
          </a:prstGeom>
          <a:solidFill>
            <a:srgbClr val="CCB7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Oval 12"/>
          <p:cNvSpPr>
            <a:spLocks noChangeArrowheads="1"/>
          </p:cNvSpPr>
          <p:nvPr/>
        </p:nvSpPr>
        <p:spPr bwMode="auto">
          <a:xfrm>
            <a:off x="3993811" y="2186798"/>
            <a:ext cx="52218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Oval 13"/>
          <p:cNvSpPr>
            <a:spLocks noChangeArrowheads="1"/>
          </p:cNvSpPr>
          <p:nvPr/>
        </p:nvSpPr>
        <p:spPr bwMode="auto">
          <a:xfrm>
            <a:off x="4098926" y="2285223"/>
            <a:ext cx="301784"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Oval 14"/>
          <p:cNvSpPr>
            <a:spLocks noChangeArrowheads="1"/>
          </p:cNvSpPr>
          <p:nvPr/>
        </p:nvSpPr>
        <p:spPr bwMode="auto">
          <a:xfrm>
            <a:off x="4149789" y="2334436"/>
            <a:ext cx="200059" cy="196850"/>
          </a:xfrm>
          <a:prstGeom prst="ellipse">
            <a:avLst/>
          </a:pr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Oval 15"/>
          <p:cNvSpPr>
            <a:spLocks noChangeArrowheads="1"/>
          </p:cNvSpPr>
          <p:nvPr/>
        </p:nvSpPr>
        <p:spPr bwMode="auto">
          <a:xfrm>
            <a:off x="5675663" y="2186798"/>
            <a:ext cx="523884"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Oval 16"/>
          <p:cNvSpPr>
            <a:spLocks noChangeArrowheads="1"/>
          </p:cNvSpPr>
          <p:nvPr/>
        </p:nvSpPr>
        <p:spPr bwMode="auto">
          <a:xfrm>
            <a:off x="5790951" y="2285223"/>
            <a:ext cx="303480"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Oval 17"/>
          <p:cNvSpPr>
            <a:spLocks noChangeArrowheads="1"/>
          </p:cNvSpPr>
          <p:nvPr/>
        </p:nvSpPr>
        <p:spPr bwMode="auto">
          <a:xfrm>
            <a:off x="5833336" y="2334436"/>
            <a:ext cx="208537" cy="196850"/>
          </a:xfrm>
          <a:prstGeom prst="ellipse">
            <a:avLst/>
          </a:pr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Oval 18"/>
          <p:cNvSpPr>
            <a:spLocks noChangeArrowheads="1"/>
          </p:cNvSpPr>
          <p:nvPr/>
        </p:nvSpPr>
        <p:spPr bwMode="auto">
          <a:xfrm>
            <a:off x="7369383" y="2186798"/>
            <a:ext cx="52218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Oval 19"/>
          <p:cNvSpPr>
            <a:spLocks noChangeArrowheads="1"/>
          </p:cNvSpPr>
          <p:nvPr/>
        </p:nvSpPr>
        <p:spPr bwMode="auto">
          <a:xfrm>
            <a:off x="7474498" y="2285223"/>
            <a:ext cx="303480"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 name="Oval 20"/>
          <p:cNvSpPr>
            <a:spLocks noChangeArrowheads="1"/>
          </p:cNvSpPr>
          <p:nvPr/>
        </p:nvSpPr>
        <p:spPr bwMode="auto">
          <a:xfrm>
            <a:off x="7527057" y="2334436"/>
            <a:ext cx="208537" cy="196850"/>
          </a:xfrm>
          <a:prstGeom prst="ellipse">
            <a:avLst/>
          </a:prstGeom>
          <a:solidFill>
            <a:srgbClr val="74A7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Oval 21"/>
          <p:cNvSpPr>
            <a:spLocks noChangeArrowheads="1"/>
          </p:cNvSpPr>
          <p:nvPr/>
        </p:nvSpPr>
        <p:spPr bwMode="auto">
          <a:xfrm>
            <a:off x="9052931" y="2186798"/>
            <a:ext cx="52218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Oval 22"/>
          <p:cNvSpPr>
            <a:spLocks noChangeArrowheads="1"/>
          </p:cNvSpPr>
          <p:nvPr/>
        </p:nvSpPr>
        <p:spPr bwMode="auto">
          <a:xfrm>
            <a:off x="9166523" y="2285223"/>
            <a:ext cx="303480"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Oval 23"/>
          <p:cNvSpPr>
            <a:spLocks noChangeArrowheads="1"/>
          </p:cNvSpPr>
          <p:nvPr/>
        </p:nvSpPr>
        <p:spPr bwMode="auto">
          <a:xfrm>
            <a:off x="9208909" y="2334436"/>
            <a:ext cx="208537" cy="196850"/>
          </a:xfrm>
          <a:prstGeom prst="ellipse">
            <a:avLst/>
          </a:prstGeom>
          <a:solidFill>
            <a:srgbClr val="EA5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8" name="Oval 24"/>
          <p:cNvSpPr>
            <a:spLocks noChangeArrowheads="1"/>
          </p:cNvSpPr>
          <p:nvPr/>
        </p:nvSpPr>
        <p:spPr bwMode="auto">
          <a:xfrm>
            <a:off x="10744956" y="2186798"/>
            <a:ext cx="523884"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Oval 25"/>
          <p:cNvSpPr>
            <a:spLocks noChangeArrowheads="1"/>
          </p:cNvSpPr>
          <p:nvPr/>
        </p:nvSpPr>
        <p:spPr bwMode="auto">
          <a:xfrm>
            <a:off x="10850071" y="2285223"/>
            <a:ext cx="303480"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Oval 26"/>
          <p:cNvSpPr>
            <a:spLocks noChangeArrowheads="1"/>
          </p:cNvSpPr>
          <p:nvPr/>
        </p:nvSpPr>
        <p:spPr bwMode="auto">
          <a:xfrm>
            <a:off x="10902629" y="2334436"/>
            <a:ext cx="208537" cy="196850"/>
          </a:xfrm>
          <a:prstGeom prst="ellipse">
            <a:avLst/>
          </a:pr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文本框 85"/>
          <p:cNvSpPr txBox="1"/>
          <p:nvPr/>
        </p:nvSpPr>
        <p:spPr>
          <a:xfrm>
            <a:off x="10634421" y="2739975"/>
            <a:ext cx="99328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tx1">
                    <a:lumMod val="65000"/>
                    <a:lumOff val="35000"/>
                  </a:schemeClr>
                </a:solidFill>
                <a:latin typeface="Impact" panose="020B0806030902050204" pitchFamily="34" charset="0"/>
              </a:rPr>
              <a:t>2011.10</a:t>
            </a:r>
            <a:endParaRPr lang="zh-CN" altLang="en-US" sz="2000" dirty="0">
              <a:solidFill>
                <a:schemeClr val="tx1">
                  <a:lumMod val="65000"/>
                  <a:lumOff val="35000"/>
                </a:schemeClr>
              </a:solidFill>
              <a:latin typeface="Impact" panose="020B0806030902050204" pitchFamily="34" charset="0"/>
            </a:endParaRPr>
          </a:p>
        </p:txBody>
      </p:sp>
      <p:sp>
        <p:nvSpPr>
          <p:cNvPr id="44" name="文本框 87"/>
          <p:cNvSpPr txBox="1"/>
          <p:nvPr/>
        </p:nvSpPr>
        <p:spPr>
          <a:xfrm>
            <a:off x="469557" y="2739975"/>
            <a:ext cx="97616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tx1">
                    <a:lumMod val="65000"/>
                    <a:lumOff val="35000"/>
                  </a:schemeClr>
                </a:solidFill>
                <a:latin typeface="Impact" panose="020B0806030902050204" pitchFamily="34" charset="0"/>
              </a:rPr>
              <a:t>2009.5</a:t>
            </a:r>
            <a:endParaRPr lang="zh-CN" altLang="en-US" sz="2000" dirty="0">
              <a:solidFill>
                <a:schemeClr val="tx1">
                  <a:lumMod val="65000"/>
                  <a:lumOff val="35000"/>
                </a:schemeClr>
              </a:solidFill>
              <a:latin typeface="Impact" panose="020B0806030902050204" pitchFamily="34" charset="0"/>
            </a:endParaRPr>
          </a:p>
        </p:txBody>
      </p:sp>
      <p:sp>
        <p:nvSpPr>
          <p:cNvPr id="45" name="文本框 88"/>
          <p:cNvSpPr txBox="1"/>
          <p:nvPr/>
        </p:nvSpPr>
        <p:spPr>
          <a:xfrm>
            <a:off x="2163701" y="2739975"/>
            <a:ext cx="97787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tx1">
                    <a:lumMod val="65000"/>
                    <a:lumOff val="35000"/>
                  </a:schemeClr>
                </a:solidFill>
                <a:latin typeface="Impact" panose="020B0806030902050204" pitchFamily="34" charset="0"/>
              </a:rPr>
              <a:t>2009.9</a:t>
            </a:r>
            <a:endParaRPr lang="zh-CN" altLang="en-US" sz="2000" dirty="0">
              <a:solidFill>
                <a:schemeClr val="tx1">
                  <a:lumMod val="65000"/>
                  <a:lumOff val="35000"/>
                </a:schemeClr>
              </a:solidFill>
              <a:latin typeface="Impact" panose="020B0806030902050204" pitchFamily="34" charset="0"/>
            </a:endParaRPr>
          </a:p>
        </p:txBody>
      </p:sp>
      <p:sp>
        <p:nvSpPr>
          <p:cNvPr id="46" name="文本框 89"/>
          <p:cNvSpPr txBox="1"/>
          <p:nvPr/>
        </p:nvSpPr>
        <p:spPr>
          <a:xfrm>
            <a:off x="3857844" y="2739975"/>
            <a:ext cx="1080596"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tx1">
                    <a:lumMod val="65000"/>
                    <a:lumOff val="35000"/>
                  </a:schemeClr>
                </a:solidFill>
                <a:latin typeface="Impact" panose="020B0806030902050204" pitchFamily="34" charset="0"/>
              </a:rPr>
              <a:t>2009.10</a:t>
            </a:r>
            <a:endParaRPr lang="zh-CN" altLang="en-US" sz="2000" dirty="0">
              <a:solidFill>
                <a:schemeClr val="tx1">
                  <a:lumMod val="65000"/>
                  <a:lumOff val="35000"/>
                </a:schemeClr>
              </a:solidFill>
              <a:latin typeface="Impact" panose="020B0806030902050204" pitchFamily="34" charset="0"/>
            </a:endParaRPr>
          </a:p>
        </p:txBody>
      </p:sp>
      <p:sp>
        <p:nvSpPr>
          <p:cNvPr id="47" name="文本框 91"/>
          <p:cNvSpPr txBox="1"/>
          <p:nvPr/>
        </p:nvSpPr>
        <p:spPr>
          <a:xfrm>
            <a:off x="5551988" y="2739975"/>
            <a:ext cx="888856"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tx1">
                    <a:lumMod val="65000"/>
                    <a:lumOff val="35000"/>
                  </a:schemeClr>
                </a:solidFill>
                <a:latin typeface="Impact" panose="020B0806030902050204" pitchFamily="34" charset="0"/>
              </a:rPr>
              <a:t>2010.1</a:t>
            </a:r>
            <a:endParaRPr lang="zh-CN" altLang="en-US" sz="2000" dirty="0">
              <a:solidFill>
                <a:schemeClr val="tx1">
                  <a:lumMod val="65000"/>
                  <a:lumOff val="35000"/>
                </a:schemeClr>
              </a:solidFill>
              <a:latin typeface="Impact" panose="020B0806030902050204" pitchFamily="34" charset="0"/>
            </a:endParaRPr>
          </a:p>
        </p:txBody>
      </p:sp>
      <p:sp>
        <p:nvSpPr>
          <p:cNvPr id="48" name="文本框 92"/>
          <p:cNvSpPr txBox="1"/>
          <p:nvPr/>
        </p:nvSpPr>
        <p:spPr>
          <a:xfrm>
            <a:off x="7087770" y="2739975"/>
            <a:ext cx="1025813"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tx1">
                    <a:lumMod val="65000"/>
                    <a:lumOff val="35000"/>
                  </a:schemeClr>
                </a:solidFill>
                <a:latin typeface="Impact" panose="020B0806030902050204" pitchFamily="34" charset="0"/>
              </a:rPr>
              <a:t>2010.12</a:t>
            </a:r>
            <a:endParaRPr lang="zh-CN" altLang="en-US" sz="2000" dirty="0">
              <a:solidFill>
                <a:schemeClr val="tx1">
                  <a:lumMod val="65000"/>
                  <a:lumOff val="35000"/>
                </a:schemeClr>
              </a:solidFill>
              <a:latin typeface="Impact" panose="020B0806030902050204" pitchFamily="34" charset="0"/>
            </a:endParaRPr>
          </a:p>
        </p:txBody>
      </p:sp>
      <p:sp>
        <p:nvSpPr>
          <p:cNvPr id="49" name="文本框 93"/>
          <p:cNvSpPr txBox="1"/>
          <p:nvPr/>
        </p:nvSpPr>
        <p:spPr>
          <a:xfrm>
            <a:off x="8940275" y="2739975"/>
            <a:ext cx="888856"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solidFill>
                  <a:schemeClr val="tx1">
                    <a:lumMod val="65000"/>
                    <a:lumOff val="35000"/>
                  </a:schemeClr>
                </a:solidFill>
                <a:latin typeface="Impact" panose="020B0806030902050204" pitchFamily="34" charset="0"/>
              </a:rPr>
              <a:t>2011.5</a:t>
            </a:r>
            <a:endParaRPr lang="zh-CN" altLang="en-US" sz="2000" dirty="0">
              <a:solidFill>
                <a:schemeClr val="tx1">
                  <a:lumMod val="65000"/>
                  <a:lumOff val="35000"/>
                </a:schemeClr>
              </a:solidFill>
              <a:latin typeface="Impact" panose="020B0806030902050204" pitchFamily="34" charset="0"/>
            </a:endParaRPr>
          </a:p>
        </p:txBody>
      </p:sp>
      <p:sp>
        <p:nvSpPr>
          <p:cNvPr id="56" name="矩形 55"/>
          <p:cNvSpPr/>
          <p:nvPr/>
        </p:nvSpPr>
        <p:spPr>
          <a:xfrm>
            <a:off x="176126" y="3212615"/>
            <a:ext cx="1468672" cy="830997"/>
          </a:xfrm>
          <a:prstGeom prst="rect">
            <a:avLst/>
          </a:prstGeom>
        </p:spPr>
        <p:txBody>
          <a:bodyPr wrap="none">
            <a:spAutoFit/>
          </a:bodyPr>
          <a:lstStyle/>
          <a:p>
            <a:pPr algn="ctr"/>
            <a:r>
              <a:rPr lang="en-US" altLang="zh-CN" sz="2400" b="1" dirty="0">
                <a:solidFill>
                  <a:schemeClr val="tx1">
                    <a:lumMod val="65000"/>
                    <a:lumOff val="35000"/>
                  </a:schemeClr>
                </a:solidFill>
              </a:rPr>
              <a:t>1.5</a:t>
            </a:r>
          </a:p>
          <a:p>
            <a:pPr algn="ctr"/>
            <a:r>
              <a:rPr lang="en-US" altLang="zh-CN" sz="2400" b="1" dirty="0">
                <a:solidFill>
                  <a:schemeClr val="tx1">
                    <a:lumMod val="65000"/>
                    <a:lumOff val="35000"/>
                  </a:schemeClr>
                </a:solidFill>
              </a:rPr>
              <a:t>Cupcake</a:t>
            </a:r>
            <a:endParaRPr lang="zh-CN" altLang="en-US" sz="2400" b="1" dirty="0"/>
          </a:p>
        </p:txBody>
      </p:sp>
      <p:sp>
        <p:nvSpPr>
          <p:cNvPr id="57" name="矩形 56"/>
          <p:cNvSpPr/>
          <p:nvPr/>
        </p:nvSpPr>
        <p:spPr>
          <a:xfrm>
            <a:off x="1996950" y="3212615"/>
            <a:ext cx="1072731" cy="830997"/>
          </a:xfrm>
          <a:prstGeom prst="rect">
            <a:avLst/>
          </a:prstGeom>
        </p:spPr>
        <p:txBody>
          <a:bodyPr wrap="none">
            <a:spAutoFit/>
          </a:bodyPr>
          <a:lstStyle/>
          <a:p>
            <a:pPr algn="ctr"/>
            <a:r>
              <a:rPr lang="en-US" altLang="zh-CN" sz="2400" b="1" dirty="0">
                <a:solidFill>
                  <a:schemeClr val="tx1">
                    <a:lumMod val="65000"/>
                    <a:lumOff val="35000"/>
                  </a:schemeClr>
                </a:solidFill>
              </a:rPr>
              <a:t>1.6</a:t>
            </a:r>
          </a:p>
          <a:p>
            <a:pPr algn="ctr"/>
            <a:r>
              <a:rPr lang="en-US" altLang="zh-CN" sz="2400" b="1" dirty="0">
                <a:solidFill>
                  <a:schemeClr val="tx1">
                    <a:lumMod val="65000"/>
                    <a:lumOff val="35000"/>
                  </a:schemeClr>
                </a:solidFill>
              </a:rPr>
              <a:t>Donut</a:t>
            </a:r>
            <a:endParaRPr lang="zh-CN" altLang="en-US" sz="2400" b="1" dirty="0"/>
          </a:p>
        </p:txBody>
      </p:sp>
      <p:sp>
        <p:nvSpPr>
          <p:cNvPr id="58" name="矩形 57"/>
          <p:cNvSpPr/>
          <p:nvPr/>
        </p:nvSpPr>
        <p:spPr>
          <a:xfrm>
            <a:off x="3694078" y="3212615"/>
            <a:ext cx="1023037" cy="830997"/>
          </a:xfrm>
          <a:prstGeom prst="rect">
            <a:avLst/>
          </a:prstGeom>
        </p:spPr>
        <p:txBody>
          <a:bodyPr wrap="none">
            <a:spAutoFit/>
          </a:bodyPr>
          <a:lstStyle/>
          <a:p>
            <a:pPr algn="ctr"/>
            <a:r>
              <a:rPr lang="en-US" altLang="zh-CN" sz="2400" b="1" dirty="0">
                <a:solidFill>
                  <a:schemeClr val="tx1">
                    <a:lumMod val="65000"/>
                    <a:lumOff val="35000"/>
                  </a:schemeClr>
                </a:solidFill>
              </a:rPr>
              <a:t>2.0</a:t>
            </a:r>
          </a:p>
          <a:p>
            <a:pPr algn="ctr"/>
            <a:r>
              <a:rPr lang="en-US" altLang="zh-CN" sz="2400" b="1" dirty="0">
                <a:solidFill>
                  <a:schemeClr val="tx1">
                    <a:lumMod val="65000"/>
                    <a:lumOff val="35000"/>
                  </a:schemeClr>
                </a:solidFill>
              </a:rPr>
              <a:t>Eclair</a:t>
            </a:r>
            <a:endParaRPr lang="zh-CN" altLang="en-US" sz="2400" b="1" dirty="0"/>
          </a:p>
        </p:txBody>
      </p:sp>
      <p:sp>
        <p:nvSpPr>
          <p:cNvPr id="61" name="矩形 60"/>
          <p:cNvSpPr/>
          <p:nvPr/>
        </p:nvSpPr>
        <p:spPr>
          <a:xfrm>
            <a:off x="5418262" y="3212615"/>
            <a:ext cx="1039067" cy="830997"/>
          </a:xfrm>
          <a:prstGeom prst="rect">
            <a:avLst/>
          </a:prstGeom>
        </p:spPr>
        <p:txBody>
          <a:bodyPr wrap="none">
            <a:spAutoFit/>
          </a:bodyPr>
          <a:lstStyle/>
          <a:p>
            <a:pPr algn="ctr"/>
            <a:r>
              <a:rPr lang="en-US" altLang="zh-CN" sz="2400" b="1" dirty="0">
                <a:solidFill>
                  <a:schemeClr val="tx1">
                    <a:lumMod val="65000"/>
                    <a:lumOff val="35000"/>
                  </a:schemeClr>
                </a:solidFill>
              </a:rPr>
              <a:t>2.2</a:t>
            </a:r>
          </a:p>
          <a:p>
            <a:pPr algn="ctr"/>
            <a:r>
              <a:rPr lang="en-US" altLang="zh-CN" sz="2400" b="1" dirty="0" err="1">
                <a:solidFill>
                  <a:schemeClr val="tx1">
                    <a:lumMod val="65000"/>
                    <a:lumOff val="35000"/>
                  </a:schemeClr>
                </a:solidFill>
              </a:rPr>
              <a:t>Froyo</a:t>
            </a:r>
            <a:endParaRPr lang="zh-CN" altLang="en-US" sz="2400" b="1" dirty="0"/>
          </a:p>
        </p:txBody>
      </p:sp>
      <p:sp>
        <p:nvSpPr>
          <p:cNvPr id="62" name="矩形 61"/>
          <p:cNvSpPr/>
          <p:nvPr/>
        </p:nvSpPr>
        <p:spPr>
          <a:xfrm>
            <a:off x="6490896" y="3212615"/>
            <a:ext cx="2013693" cy="830997"/>
          </a:xfrm>
          <a:prstGeom prst="rect">
            <a:avLst/>
          </a:prstGeom>
        </p:spPr>
        <p:txBody>
          <a:bodyPr wrap="none">
            <a:spAutoFit/>
          </a:bodyPr>
          <a:lstStyle/>
          <a:p>
            <a:pPr algn="ctr"/>
            <a:r>
              <a:rPr lang="en-US" altLang="zh-CN" sz="2400" b="1" dirty="0">
                <a:solidFill>
                  <a:schemeClr val="tx1">
                    <a:lumMod val="65000"/>
                    <a:lumOff val="35000"/>
                  </a:schemeClr>
                </a:solidFill>
              </a:rPr>
              <a:t>2.3</a:t>
            </a:r>
          </a:p>
          <a:p>
            <a:pPr algn="ctr"/>
            <a:r>
              <a:rPr lang="en-US" altLang="zh-CN" sz="2400" b="1" dirty="0">
                <a:solidFill>
                  <a:schemeClr val="tx1">
                    <a:lumMod val="65000"/>
                    <a:lumOff val="35000"/>
                  </a:schemeClr>
                </a:solidFill>
              </a:rPr>
              <a:t>Gingerbread</a:t>
            </a:r>
            <a:endParaRPr lang="zh-CN" altLang="en-US" sz="2400" b="1" dirty="0"/>
          </a:p>
        </p:txBody>
      </p:sp>
      <p:sp>
        <p:nvSpPr>
          <p:cNvPr id="63" name="矩形 62"/>
          <p:cNvSpPr/>
          <p:nvPr/>
        </p:nvSpPr>
        <p:spPr>
          <a:xfrm>
            <a:off x="8398295" y="3212615"/>
            <a:ext cx="1946367" cy="830997"/>
          </a:xfrm>
          <a:prstGeom prst="rect">
            <a:avLst/>
          </a:prstGeom>
        </p:spPr>
        <p:txBody>
          <a:bodyPr wrap="none">
            <a:spAutoFit/>
          </a:bodyPr>
          <a:lstStyle/>
          <a:p>
            <a:pPr algn="ctr"/>
            <a:r>
              <a:rPr lang="en-US" altLang="zh-CN" sz="2400" b="1" dirty="0">
                <a:solidFill>
                  <a:schemeClr val="tx1">
                    <a:lumMod val="65000"/>
                    <a:lumOff val="35000"/>
                  </a:schemeClr>
                </a:solidFill>
              </a:rPr>
              <a:t>3.0, 3.1, 3.2</a:t>
            </a:r>
          </a:p>
          <a:p>
            <a:pPr algn="ctr"/>
            <a:r>
              <a:rPr lang="en-US" altLang="zh-CN" sz="2400" b="1" dirty="0">
                <a:solidFill>
                  <a:schemeClr val="tx1">
                    <a:lumMod val="65000"/>
                    <a:lumOff val="35000"/>
                  </a:schemeClr>
                </a:solidFill>
              </a:rPr>
              <a:t>Honeycomb</a:t>
            </a:r>
            <a:endParaRPr lang="zh-CN" altLang="en-US" sz="2400" b="1" dirty="0"/>
          </a:p>
        </p:txBody>
      </p:sp>
      <p:sp>
        <p:nvSpPr>
          <p:cNvPr id="64" name="矩形 63"/>
          <p:cNvSpPr/>
          <p:nvPr/>
        </p:nvSpPr>
        <p:spPr>
          <a:xfrm>
            <a:off x="10306587" y="3212615"/>
            <a:ext cx="1657825" cy="1200329"/>
          </a:xfrm>
          <a:prstGeom prst="rect">
            <a:avLst/>
          </a:prstGeom>
        </p:spPr>
        <p:txBody>
          <a:bodyPr wrap="none">
            <a:spAutoFit/>
          </a:bodyPr>
          <a:lstStyle/>
          <a:p>
            <a:pPr algn="ctr"/>
            <a:r>
              <a:rPr lang="en-US" altLang="zh-CN" sz="2400" b="1" dirty="0">
                <a:solidFill>
                  <a:schemeClr val="tx1">
                    <a:lumMod val="65000"/>
                    <a:lumOff val="35000"/>
                  </a:schemeClr>
                </a:solidFill>
              </a:rPr>
              <a:t>4.0</a:t>
            </a:r>
          </a:p>
          <a:p>
            <a:pPr algn="ctr"/>
            <a:r>
              <a:rPr lang="en-US" altLang="zh-CN" sz="2400" b="1" dirty="0">
                <a:solidFill>
                  <a:schemeClr val="tx1">
                    <a:lumMod val="65000"/>
                    <a:lumOff val="35000"/>
                  </a:schemeClr>
                </a:solidFill>
              </a:rPr>
              <a:t>Ice Cream</a:t>
            </a:r>
          </a:p>
          <a:p>
            <a:pPr algn="ctr"/>
            <a:r>
              <a:rPr lang="en-US" altLang="zh-CN" sz="2400" b="1" dirty="0">
                <a:solidFill>
                  <a:schemeClr val="tx1">
                    <a:lumMod val="65000"/>
                    <a:lumOff val="35000"/>
                  </a:schemeClr>
                </a:solidFill>
              </a:rPr>
              <a:t>Sandwich</a:t>
            </a:r>
            <a:endParaRPr lang="zh-CN" altLang="en-US" sz="2400" b="1" dirty="0"/>
          </a:p>
        </p:txBody>
      </p:sp>
      <p:pic>
        <p:nvPicPr>
          <p:cNvPr id="66" name="图片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9979" y="1159966"/>
            <a:ext cx="891646" cy="995326"/>
          </a:xfrm>
          <a:prstGeom prst="rect">
            <a:avLst/>
          </a:prstGeom>
        </p:spPr>
      </p:pic>
      <p:pic>
        <p:nvPicPr>
          <p:cNvPr id="67" name="图片 66"/>
          <p:cNvPicPr>
            <a:picLocks noChangeAspect="1"/>
          </p:cNvPicPr>
          <p:nvPr/>
        </p:nvPicPr>
        <p:blipFill rotWithShape="1">
          <a:blip r:embed="rId4">
            <a:extLst>
              <a:ext uri="{28A0092B-C50C-407E-A947-70E740481C1C}">
                <a14:useLocalDpi xmlns:a14="http://schemas.microsoft.com/office/drawing/2010/main" val="0"/>
              </a:ext>
            </a:extLst>
          </a:blip>
          <a:srcRect t="10047" b="8679"/>
          <a:stretch/>
        </p:blipFill>
        <p:spPr>
          <a:xfrm>
            <a:off x="473983" y="1052320"/>
            <a:ext cx="907125" cy="1082246"/>
          </a:xfrm>
          <a:prstGeom prst="rect">
            <a:avLst/>
          </a:prstGeom>
        </p:spPr>
      </p:pic>
      <p:pic>
        <p:nvPicPr>
          <p:cNvPr id="68" name="图片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74485" y="1205192"/>
            <a:ext cx="946697" cy="904875"/>
          </a:xfrm>
          <a:prstGeom prst="rect">
            <a:avLst/>
          </a:prstGeom>
        </p:spPr>
      </p:pic>
      <p:pic>
        <p:nvPicPr>
          <p:cNvPr id="69" name="图片 68"/>
          <p:cNvPicPr>
            <a:picLocks noChangeAspect="1"/>
          </p:cNvPicPr>
          <p:nvPr/>
        </p:nvPicPr>
        <p:blipFill rotWithShape="1">
          <a:blip r:embed="rId6">
            <a:extLst>
              <a:ext uri="{28A0092B-C50C-407E-A947-70E740481C1C}">
                <a14:useLocalDpi xmlns:a14="http://schemas.microsoft.com/office/drawing/2010/main" val="0"/>
              </a:ext>
            </a:extLst>
          </a:blip>
          <a:srcRect l="16991" t="17568" r="15550" b="18223"/>
          <a:stretch/>
        </p:blipFill>
        <p:spPr>
          <a:xfrm>
            <a:off x="3674075" y="1304432"/>
            <a:ext cx="1124465" cy="706394"/>
          </a:xfrm>
          <a:prstGeom prst="rect">
            <a:avLst/>
          </a:prstGeom>
        </p:spPr>
      </p:pic>
      <p:pic>
        <p:nvPicPr>
          <p:cNvPr id="70" name="图片 69"/>
          <p:cNvPicPr>
            <a:picLocks noChangeAspect="1"/>
          </p:cNvPicPr>
          <p:nvPr/>
        </p:nvPicPr>
        <p:blipFill rotWithShape="1">
          <a:blip r:embed="rId7">
            <a:extLst>
              <a:ext uri="{28A0092B-C50C-407E-A947-70E740481C1C}">
                <a14:useLocalDpi xmlns:a14="http://schemas.microsoft.com/office/drawing/2010/main" val="0"/>
              </a:ext>
            </a:extLst>
          </a:blip>
          <a:srcRect l="25714" t="8291" r="23810" b="7606"/>
          <a:stretch/>
        </p:blipFill>
        <p:spPr>
          <a:xfrm>
            <a:off x="7258221" y="1143279"/>
            <a:ext cx="886522" cy="1028701"/>
          </a:xfrm>
          <a:prstGeom prst="rect">
            <a:avLst/>
          </a:prstGeom>
        </p:spPr>
      </p:pic>
      <p:pic>
        <p:nvPicPr>
          <p:cNvPr id="71" name="图片 70"/>
          <p:cNvPicPr>
            <a:picLocks noChangeAspect="1"/>
          </p:cNvPicPr>
          <p:nvPr/>
        </p:nvPicPr>
        <p:blipFill>
          <a:blip r:embed="rId8"/>
          <a:stretch>
            <a:fillRect/>
          </a:stretch>
        </p:blipFill>
        <p:spPr>
          <a:xfrm>
            <a:off x="8519052" y="1171597"/>
            <a:ext cx="1355283" cy="972065"/>
          </a:xfrm>
          <a:prstGeom prst="rect">
            <a:avLst/>
          </a:prstGeom>
        </p:spPr>
      </p:pic>
      <p:pic>
        <p:nvPicPr>
          <p:cNvPr id="72" name="图片 71"/>
          <p:cNvPicPr>
            <a:picLocks noChangeAspect="1"/>
          </p:cNvPicPr>
          <p:nvPr/>
        </p:nvPicPr>
        <p:blipFill rotWithShape="1">
          <a:blip r:embed="rId9">
            <a:extLst>
              <a:ext uri="{28A0092B-C50C-407E-A947-70E740481C1C}">
                <a14:useLocalDpi xmlns:a14="http://schemas.microsoft.com/office/drawing/2010/main" val="0"/>
              </a:ext>
            </a:extLst>
          </a:blip>
          <a:srcRect l="8512" r="7633"/>
          <a:stretch/>
        </p:blipFill>
        <p:spPr>
          <a:xfrm>
            <a:off x="10297375" y="1262985"/>
            <a:ext cx="1268550" cy="789288"/>
          </a:xfrm>
          <a:prstGeom prst="rect">
            <a:avLst/>
          </a:prstGeom>
        </p:spPr>
      </p:pic>
      <p:sp>
        <p:nvSpPr>
          <p:cNvPr id="73" name="矩形 72"/>
          <p:cNvSpPr/>
          <p:nvPr/>
        </p:nvSpPr>
        <p:spPr>
          <a:xfrm>
            <a:off x="448353" y="4547901"/>
            <a:ext cx="1377301" cy="1138773"/>
          </a:xfrm>
          <a:prstGeom prst="rect">
            <a:avLst/>
          </a:prstGeom>
        </p:spPr>
        <p:txBody>
          <a:bodyPr wrap="none">
            <a:spAutoFit/>
          </a:bodyPr>
          <a:lstStyle/>
          <a:p>
            <a:pPr algn="ctr"/>
            <a:r>
              <a:rPr lang="en-US" altLang="zh-CN" sz="2000" dirty="0">
                <a:solidFill>
                  <a:schemeClr val="tx1">
                    <a:lumMod val="65000"/>
                    <a:lumOff val="35000"/>
                  </a:schemeClr>
                </a:solidFill>
                <a:latin typeface="Impact" panose="020B0806030902050204" pitchFamily="34" charset="0"/>
              </a:rPr>
              <a:t>2014 </a:t>
            </a:r>
          </a:p>
          <a:p>
            <a:pPr algn="ctr"/>
            <a:r>
              <a:rPr lang="en-US" altLang="zh-CN" sz="2400" b="1" dirty="0">
                <a:solidFill>
                  <a:schemeClr val="tx1">
                    <a:lumMod val="65000"/>
                    <a:lumOff val="35000"/>
                  </a:schemeClr>
                </a:solidFill>
              </a:rPr>
              <a:t>5.0</a:t>
            </a:r>
          </a:p>
          <a:p>
            <a:pPr algn="ctr"/>
            <a:r>
              <a:rPr lang="en-US" altLang="zh-CN" sz="2400" b="1" dirty="0">
                <a:solidFill>
                  <a:schemeClr val="tx1">
                    <a:lumMod val="65000"/>
                    <a:lumOff val="35000"/>
                  </a:schemeClr>
                </a:solidFill>
              </a:rPr>
              <a:t>Lollipop</a:t>
            </a:r>
            <a:endParaRPr lang="zh-CN" altLang="en-US" sz="2400" b="1" dirty="0">
              <a:solidFill>
                <a:schemeClr val="tx1">
                  <a:lumMod val="65000"/>
                  <a:lumOff val="35000"/>
                </a:schemeClr>
              </a:solidFill>
            </a:endParaRPr>
          </a:p>
        </p:txBody>
      </p:sp>
      <p:sp>
        <p:nvSpPr>
          <p:cNvPr id="142" name="Freeform 5"/>
          <p:cNvSpPr>
            <a:spLocks/>
          </p:cNvSpPr>
          <p:nvPr/>
        </p:nvSpPr>
        <p:spPr bwMode="auto">
          <a:xfrm>
            <a:off x="1837105" y="6024236"/>
            <a:ext cx="1622787" cy="158260"/>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3" name="矩形 142"/>
          <p:cNvSpPr/>
          <p:nvPr/>
        </p:nvSpPr>
        <p:spPr>
          <a:xfrm>
            <a:off x="3286921" y="4547901"/>
            <a:ext cx="2133918" cy="1138773"/>
          </a:xfrm>
          <a:prstGeom prst="rect">
            <a:avLst/>
          </a:prstGeom>
        </p:spPr>
        <p:txBody>
          <a:bodyPr wrap="none">
            <a:spAutoFit/>
          </a:bodyPr>
          <a:lstStyle/>
          <a:p>
            <a:pPr algn="ctr"/>
            <a:r>
              <a:rPr lang="en-US" altLang="zh-CN" sz="2000" dirty="0">
                <a:solidFill>
                  <a:schemeClr val="tx1">
                    <a:lumMod val="65000"/>
                    <a:lumOff val="35000"/>
                  </a:schemeClr>
                </a:solidFill>
                <a:latin typeface="Impact" panose="020B0806030902050204" pitchFamily="34" charset="0"/>
              </a:rPr>
              <a:t>2015</a:t>
            </a:r>
          </a:p>
          <a:p>
            <a:pPr algn="ctr"/>
            <a:r>
              <a:rPr lang="en-US" altLang="zh-CN" sz="2400" b="1" dirty="0">
                <a:solidFill>
                  <a:schemeClr val="tx1">
                    <a:lumMod val="65000"/>
                    <a:lumOff val="35000"/>
                  </a:schemeClr>
                </a:solidFill>
              </a:rPr>
              <a:t>6.0</a:t>
            </a:r>
          </a:p>
          <a:p>
            <a:r>
              <a:rPr lang="en-US" altLang="zh-CN" sz="2400" b="1" dirty="0">
                <a:solidFill>
                  <a:schemeClr val="tx1">
                    <a:lumMod val="65000"/>
                    <a:lumOff val="35000"/>
                  </a:schemeClr>
                </a:solidFill>
              </a:rPr>
              <a:t>Marshmallow</a:t>
            </a:r>
          </a:p>
        </p:txBody>
      </p:sp>
      <p:sp>
        <p:nvSpPr>
          <p:cNvPr id="145" name="矩形 144"/>
          <p:cNvSpPr/>
          <p:nvPr/>
        </p:nvSpPr>
        <p:spPr>
          <a:xfrm>
            <a:off x="5336294" y="4488270"/>
            <a:ext cx="1244251" cy="1138773"/>
          </a:xfrm>
          <a:prstGeom prst="rect">
            <a:avLst/>
          </a:prstGeom>
        </p:spPr>
        <p:txBody>
          <a:bodyPr wrap="none">
            <a:spAutoFit/>
          </a:bodyPr>
          <a:lstStyle/>
          <a:p>
            <a:pPr algn="ctr"/>
            <a:r>
              <a:rPr lang="en-US" altLang="zh-CN" sz="2000" dirty="0">
                <a:solidFill>
                  <a:schemeClr val="tx1">
                    <a:lumMod val="65000"/>
                    <a:lumOff val="35000"/>
                  </a:schemeClr>
                </a:solidFill>
                <a:latin typeface="Impact" panose="020B0806030902050204" pitchFamily="34" charset="0"/>
              </a:rPr>
              <a:t>2016</a:t>
            </a:r>
          </a:p>
          <a:p>
            <a:pPr algn="ctr"/>
            <a:r>
              <a:rPr lang="en-US" altLang="zh-CN" sz="2400" b="1" dirty="0">
                <a:solidFill>
                  <a:schemeClr val="tx1">
                    <a:lumMod val="65000"/>
                    <a:lumOff val="35000"/>
                  </a:schemeClr>
                </a:solidFill>
              </a:rPr>
              <a:t>7.0</a:t>
            </a:r>
          </a:p>
          <a:p>
            <a:pPr algn="ctr"/>
            <a:r>
              <a:rPr lang="en-US" altLang="zh-CN" sz="2400" b="1" dirty="0">
                <a:solidFill>
                  <a:schemeClr val="tx1">
                    <a:lumMod val="65000"/>
                    <a:lumOff val="35000"/>
                  </a:schemeClr>
                </a:solidFill>
              </a:rPr>
              <a:t>Nougat</a:t>
            </a:r>
            <a:endParaRPr lang="zh-CN" altLang="en-US" sz="2400" b="1" dirty="0">
              <a:solidFill>
                <a:schemeClr val="tx1">
                  <a:lumMod val="65000"/>
                  <a:lumOff val="35000"/>
                </a:schemeClr>
              </a:solidFill>
            </a:endParaRPr>
          </a:p>
        </p:txBody>
      </p:sp>
      <p:sp>
        <p:nvSpPr>
          <p:cNvPr id="147" name="Freeform 5"/>
          <p:cNvSpPr>
            <a:spLocks/>
          </p:cNvSpPr>
          <p:nvPr/>
        </p:nvSpPr>
        <p:spPr bwMode="auto">
          <a:xfrm>
            <a:off x="5128123" y="6024236"/>
            <a:ext cx="1622787" cy="158260"/>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49" name="图片 1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499" y="5713068"/>
            <a:ext cx="1071949" cy="1045151"/>
          </a:xfrm>
          <a:prstGeom prst="rect">
            <a:avLst/>
          </a:prstGeom>
        </p:spPr>
      </p:pic>
      <p:pic>
        <p:nvPicPr>
          <p:cNvPr id="150" name="图片 149"/>
          <p:cNvPicPr>
            <a:picLocks noChangeAspect="1"/>
          </p:cNvPicPr>
          <p:nvPr/>
        </p:nvPicPr>
        <p:blipFill rotWithShape="1">
          <a:blip r:embed="rId11">
            <a:extLst>
              <a:ext uri="{28A0092B-C50C-407E-A947-70E740481C1C}">
                <a14:useLocalDpi xmlns:a14="http://schemas.microsoft.com/office/drawing/2010/main" val="0"/>
              </a:ext>
            </a:extLst>
          </a:blip>
          <a:srcRect l="8809" t="8184" r="14420"/>
          <a:stretch/>
        </p:blipFill>
        <p:spPr>
          <a:xfrm>
            <a:off x="3669956" y="5746305"/>
            <a:ext cx="1258987" cy="938699"/>
          </a:xfrm>
          <a:prstGeom prst="rect">
            <a:avLst/>
          </a:prstGeom>
        </p:spPr>
      </p:pic>
      <p:pic>
        <p:nvPicPr>
          <p:cNvPr id="151" name="图片 1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45643" y="5634598"/>
            <a:ext cx="1173892" cy="1051722"/>
          </a:xfrm>
          <a:prstGeom prst="rect">
            <a:avLst/>
          </a:prstGeom>
        </p:spPr>
      </p:pic>
      <p:sp>
        <p:nvSpPr>
          <p:cNvPr id="152" name="矩形 151"/>
          <p:cNvSpPr/>
          <p:nvPr/>
        </p:nvSpPr>
        <p:spPr>
          <a:xfrm>
            <a:off x="7268616" y="4506174"/>
            <a:ext cx="649537" cy="769441"/>
          </a:xfrm>
          <a:prstGeom prst="rect">
            <a:avLst/>
          </a:prstGeom>
        </p:spPr>
        <p:txBody>
          <a:bodyPr wrap="none">
            <a:spAutoFit/>
          </a:bodyPr>
          <a:lstStyle/>
          <a:p>
            <a:pPr algn="ctr"/>
            <a:r>
              <a:rPr lang="en-US" altLang="zh-CN" sz="2000" dirty="0">
                <a:solidFill>
                  <a:schemeClr val="tx1">
                    <a:lumMod val="65000"/>
                    <a:lumOff val="35000"/>
                  </a:schemeClr>
                </a:solidFill>
                <a:latin typeface="Impact" panose="020B0806030902050204" pitchFamily="34" charset="0"/>
              </a:rPr>
              <a:t>2017</a:t>
            </a:r>
          </a:p>
          <a:p>
            <a:pPr algn="ctr"/>
            <a:r>
              <a:rPr lang="en-US" altLang="zh-CN" sz="2400" b="1" dirty="0">
                <a:solidFill>
                  <a:schemeClr val="tx1">
                    <a:lumMod val="65000"/>
                    <a:lumOff val="35000"/>
                  </a:schemeClr>
                </a:solidFill>
              </a:rPr>
              <a:t>8.0</a:t>
            </a:r>
          </a:p>
        </p:txBody>
      </p:sp>
      <p:sp>
        <p:nvSpPr>
          <p:cNvPr id="153" name="Freeform 5"/>
          <p:cNvSpPr>
            <a:spLocks/>
          </p:cNvSpPr>
          <p:nvPr/>
        </p:nvSpPr>
        <p:spPr bwMode="auto">
          <a:xfrm>
            <a:off x="8147290" y="5978928"/>
            <a:ext cx="1622787" cy="158260"/>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59" name="直接连接符 58"/>
          <p:cNvCxnSpPr/>
          <p:nvPr/>
        </p:nvCxnSpPr>
        <p:spPr>
          <a:xfrm>
            <a:off x="0" y="4426799"/>
            <a:ext cx="121920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60" name="标题 1"/>
          <p:cNvSpPr>
            <a:spLocks noGrp="1"/>
          </p:cNvSpPr>
          <p:nvPr>
            <p:ph type="title"/>
          </p:nvPr>
        </p:nvSpPr>
        <p:spPr>
          <a:xfrm>
            <a:off x="690418" y="66588"/>
            <a:ext cx="10515600" cy="802063"/>
          </a:xfrm>
        </p:spPr>
        <p:txBody>
          <a:bodyPr/>
          <a:lstStyle/>
          <a:p>
            <a:r>
              <a:rPr lang="en-US" altLang="zh-CN" dirty="0"/>
              <a:t>Android</a:t>
            </a:r>
            <a:r>
              <a:rPr lang="zh-CN" altLang="en-US" dirty="0"/>
              <a:t>版本</a:t>
            </a:r>
          </a:p>
        </p:txBody>
      </p:sp>
      <p:sp>
        <p:nvSpPr>
          <p:cNvPr id="2" name="文本框 1">
            <a:extLst>
              <a:ext uri="{FF2B5EF4-FFF2-40B4-BE49-F238E27FC236}">
                <a16:creationId xmlns:a16="http://schemas.microsoft.com/office/drawing/2014/main" id="{463AEB1F-24CA-E94C-B11C-0BA844821F8F}"/>
              </a:ext>
            </a:extLst>
          </p:cNvPr>
          <p:cNvSpPr txBox="1"/>
          <p:nvPr/>
        </p:nvSpPr>
        <p:spPr>
          <a:xfrm>
            <a:off x="7094792" y="5283037"/>
            <a:ext cx="1141659" cy="592022"/>
          </a:xfrm>
          <a:prstGeom prst="rect">
            <a:avLst/>
          </a:prstGeom>
          <a:noFill/>
        </p:spPr>
        <p:txBody>
          <a:bodyPr wrap="none" rtlCol="0">
            <a:spAutoFit/>
          </a:bodyPr>
          <a:lstStyle/>
          <a:p>
            <a:pPr>
              <a:lnSpc>
                <a:spcPct val="110000"/>
              </a:lnSpc>
            </a:pPr>
            <a:r>
              <a:rPr kumimoji="1" lang="en" altLang="zh-CN" sz="3200" b="1" dirty="0">
                <a:latin typeface="Arial" panose="020B0604020202020204" pitchFamily="34" charset="0"/>
                <a:ea typeface="微软雅黑" panose="020B0503020204020204" pitchFamily="34" charset="-122"/>
                <a:cs typeface="Arial" panose="020B0604020202020204" pitchFamily="34" charset="0"/>
              </a:rPr>
              <a:t>Oreo</a:t>
            </a:r>
            <a:endParaRPr kumimoji="1" lang="zh-CN" altLang="en-US" sz="3200" b="1" dirty="0">
              <a:latin typeface="Arial" panose="020B0604020202020204" pitchFamily="34" charset="0"/>
              <a:ea typeface="微软雅黑" panose="020B0503020204020204" pitchFamily="34" charset="-122"/>
              <a:cs typeface="Arial" panose="020B0604020202020204" pitchFamily="34" charset="0"/>
            </a:endParaRPr>
          </a:p>
        </p:txBody>
      </p:sp>
      <p:sp>
        <p:nvSpPr>
          <p:cNvPr id="65" name="矩形 64">
            <a:extLst>
              <a:ext uri="{FF2B5EF4-FFF2-40B4-BE49-F238E27FC236}">
                <a16:creationId xmlns:a16="http://schemas.microsoft.com/office/drawing/2014/main" id="{DAE8D76D-BEEA-BE40-A5D5-EA13946C3215}"/>
              </a:ext>
            </a:extLst>
          </p:cNvPr>
          <p:cNvSpPr/>
          <p:nvPr/>
        </p:nvSpPr>
        <p:spPr>
          <a:xfrm>
            <a:off x="8606224" y="4614124"/>
            <a:ext cx="3005819" cy="707886"/>
          </a:xfrm>
          <a:prstGeom prst="rect">
            <a:avLst/>
          </a:prstGeom>
        </p:spPr>
        <p:txBody>
          <a:bodyPr wrap="square">
            <a:spAutoFit/>
          </a:bodyPr>
          <a:lstStyle/>
          <a:p>
            <a:pPr algn="ctr"/>
            <a:r>
              <a:rPr lang="en-US" altLang="zh-CN" sz="2000" dirty="0">
                <a:solidFill>
                  <a:schemeClr val="tx1">
                    <a:lumMod val="65000"/>
                    <a:lumOff val="35000"/>
                  </a:schemeClr>
                </a:solidFill>
                <a:latin typeface="Impact" panose="020B0806030902050204" pitchFamily="34" charset="0"/>
              </a:rPr>
              <a:t>2018</a:t>
            </a:r>
          </a:p>
          <a:p>
            <a:pPr algn="ctr"/>
            <a:r>
              <a:rPr lang="en-US" altLang="zh-CN" sz="2000" dirty="0">
                <a:solidFill>
                  <a:schemeClr val="tx1">
                    <a:lumMod val="65000"/>
                    <a:lumOff val="35000"/>
                  </a:schemeClr>
                </a:solidFill>
                <a:latin typeface="Impact" panose="020B0806030902050204" pitchFamily="34" charset="0"/>
              </a:rPr>
              <a:t>9.0</a:t>
            </a:r>
          </a:p>
        </p:txBody>
      </p:sp>
      <p:sp>
        <p:nvSpPr>
          <p:cNvPr id="74" name="文本框 73">
            <a:extLst>
              <a:ext uri="{FF2B5EF4-FFF2-40B4-BE49-F238E27FC236}">
                <a16:creationId xmlns:a16="http://schemas.microsoft.com/office/drawing/2014/main" id="{50B83862-776C-1542-8BEC-0C65571548DE}"/>
              </a:ext>
            </a:extLst>
          </p:cNvPr>
          <p:cNvSpPr txBox="1"/>
          <p:nvPr/>
        </p:nvSpPr>
        <p:spPr>
          <a:xfrm>
            <a:off x="9640609" y="5386791"/>
            <a:ext cx="800219" cy="592022"/>
          </a:xfrm>
          <a:prstGeom prst="rect">
            <a:avLst/>
          </a:prstGeom>
          <a:noFill/>
        </p:spPr>
        <p:txBody>
          <a:bodyPr wrap="none" rtlCol="0">
            <a:spAutoFit/>
          </a:bodyPr>
          <a:lstStyle/>
          <a:p>
            <a:pPr>
              <a:lnSpc>
                <a:spcPct val="110000"/>
              </a:lnSpc>
            </a:pPr>
            <a:r>
              <a:rPr kumimoji="1" lang="en" altLang="zh-CN" sz="3200" b="1" dirty="0">
                <a:latin typeface="Arial" panose="020B0604020202020204" pitchFamily="34" charset="0"/>
                <a:ea typeface="微软雅黑" panose="020B0503020204020204" pitchFamily="34" charset="-122"/>
                <a:cs typeface="Arial" panose="020B0604020202020204" pitchFamily="34" charset="0"/>
              </a:rPr>
              <a:t>Pie</a:t>
            </a:r>
            <a:endParaRPr kumimoji="1" lang="zh-CN" altLang="en-US" sz="3200" b="1" dirty="0">
              <a:latin typeface="Arial" panose="020B0604020202020204" pitchFamily="34" charset="0"/>
              <a:ea typeface="微软雅黑" panose="020B0503020204020204" pitchFamily="34" charset="-122"/>
              <a:cs typeface="Arial" panose="020B0604020202020204" pitchFamily="34" charset="0"/>
            </a:endParaRPr>
          </a:p>
        </p:txBody>
      </p:sp>
      <p:sp>
        <p:nvSpPr>
          <p:cNvPr id="75" name="矩形 74">
            <a:extLst>
              <a:ext uri="{FF2B5EF4-FFF2-40B4-BE49-F238E27FC236}">
                <a16:creationId xmlns:a16="http://schemas.microsoft.com/office/drawing/2014/main" id="{1B6C57AE-C8EC-7B45-95F4-6684E6B6E4DE}"/>
              </a:ext>
            </a:extLst>
          </p:cNvPr>
          <p:cNvSpPr/>
          <p:nvPr/>
        </p:nvSpPr>
        <p:spPr>
          <a:xfrm>
            <a:off x="10761456" y="4645293"/>
            <a:ext cx="784189" cy="1138773"/>
          </a:xfrm>
          <a:prstGeom prst="rect">
            <a:avLst/>
          </a:prstGeom>
        </p:spPr>
        <p:txBody>
          <a:bodyPr wrap="none">
            <a:spAutoFit/>
          </a:bodyPr>
          <a:lstStyle/>
          <a:p>
            <a:pPr algn="ctr"/>
            <a:r>
              <a:rPr lang="en-US" altLang="zh-CN" sz="2000" dirty="0">
                <a:solidFill>
                  <a:schemeClr val="tx1">
                    <a:lumMod val="65000"/>
                    <a:lumOff val="35000"/>
                  </a:schemeClr>
                </a:solidFill>
                <a:latin typeface="Impact" panose="020B0806030902050204" pitchFamily="34" charset="0"/>
              </a:rPr>
              <a:t>2019</a:t>
            </a:r>
          </a:p>
          <a:p>
            <a:pPr algn="ctr"/>
            <a:r>
              <a:rPr lang="en-US" altLang="zh-CN" sz="2400" b="1" dirty="0">
                <a:solidFill>
                  <a:schemeClr val="tx1">
                    <a:lumMod val="65000"/>
                    <a:lumOff val="35000"/>
                  </a:schemeClr>
                </a:solidFill>
              </a:rPr>
              <a:t>10.0</a:t>
            </a:r>
          </a:p>
          <a:p>
            <a:pPr algn="ctr"/>
            <a:endParaRPr lang="zh-CN" altLang="en-US" sz="2400" b="1" dirty="0">
              <a:solidFill>
                <a:schemeClr val="tx1">
                  <a:lumMod val="65000"/>
                  <a:lumOff val="35000"/>
                </a:schemeClr>
              </a:solidFill>
            </a:endParaRPr>
          </a:p>
        </p:txBody>
      </p:sp>
    </p:spTree>
    <p:extLst>
      <p:ext uri="{BB962C8B-B14F-4D97-AF65-F5344CB8AC3E}">
        <p14:creationId xmlns:p14="http://schemas.microsoft.com/office/powerpoint/2010/main" val="2537992079"/>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anim calcmode="lin" valueType="num">
                                      <p:cBhvr>
                                        <p:cTn id="13" dur="500" fill="hold"/>
                                        <p:tgtEl>
                                          <p:spTgt spid="56"/>
                                        </p:tgtEl>
                                        <p:attrNameLst>
                                          <p:attrName>ppt_x</p:attrName>
                                        </p:attrNameLst>
                                      </p:cBhvr>
                                      <p:tavLst>
                                        <p:tav tm="0">
                                          <p:val>
                                            <p:strVal val="#ppt_x"/>
                                          </p:val>
                                        </p:tav>
                                        <p:tav tm="100000">
                                          <p:val>
                                            <p:strVal val="#ppt_x"/>
                                          </p:val>
                                        </p:tav>
                                      </p:tavLst>
                                    </p:anim>
                                    <p:anim calcmode="lin" valueType="num">
                                      <p:cBhvr>
                                        <p:cTn id="14" dur="500" fill="hold"/>
                                        <p:tgtEl>
                                          <p:spTgt spid="5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anim calcmode="lin" valueType="num">
                                      <p:cBhvr>
                                        <p:cTn id="18" dur="500" fill="hold"/>
                                        <p:tgtEl>
                                          <p:spTgt spid="67"/>
                                        </p:tgtEl>
                                        <p:attrNameLst>
                                          <p:attrName>ppt_x</p:attrName>
                                        </p:attrNameLst>
                                      </p:cBhvr>
                                      <p:tavLst>
                                        <p:tav tm="0">
                                          <p:val>
                                            <p:strVal val="#ppt_x"/>
                                          </p:val>
                                        </p:tav>
                                        <p:tav tm="100000">
                                          <p:val>
                                            <p:strVal val="#ppt_x"/>
                                          </p:val>
                                        </p:tav>
                                      </p:tavLst>
                                    </p:anim>
                                    <p:anim calcmode="lin" valueType="num">
                                      <p:cBhvr>
                                        <p:cTn id="19" dur="500" fill="hold"/>
                                        <p:tgtEl>
                                          <p:spTgt spid="67"/>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42" presetClass="entr" presetSubtype="0"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anim calcmode="lin" valueType="num">
                                      <p:cBhvr>
                                        <p:cTn id="24" dur="500" fill="hold"/>
                                        <p:tgtEl>
                                          <p:spTgt spid="45"/>
                                        </p:tgtEl>
                                        <p:attrNameLst>
                                          <p:attrName>ppt_x</p:attrName>
                                        </p:attrNameLst>
                                      </p:cBhvr>
                                      <p:tavLst>
                                        <p:tav tm="0">
                                          <p:val>
                                            <p:strVal val="#ppt_x"/>
                                          </p:val>
                                        </p:tav>
                                        <p:tav tm="100000">
                                          <p:val>
                                            <p:strVal val="#ppt_x"/>
                                          </p:val>
                                        </p:tav>
                                      </p:tavLst>
                                    </p:anim>
                                    <p:anim calcmode="lin" valueType="num">
                                      <p:cBhvr>
                                        <p:cTn id="25" dur="500" fill="hold"/>
                                        <p:tgtEl>
                                          <p:spTgt spid="4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anim calcmode="lin" valueType="num">
                                      <p:cBhvr>
                                        <p:cTn id="29" dur="500" fill="hold"/>
                                        <p:tgtEl>
                                          <p:spTgt spid="57"/>
                                        </p:tgtEl>
                                        <p:attrNameLst>
                                          <p:attrName>ppt_x</p:attrName>
                                        </p:attrNameLst>
                                      </p:cBhvr>
                                      <p:tavLst>
                                        <p:tav tm="0">
                                          <p:val>
                                            <p:strVal val="#ppt_x"/>
                                          </p:val>
                                        </p:tav>
                                        <p:tav tm="100000">
                                          <p:val>
                                            <p:strVal val="#ppt_x"/>
                                          </p:val>
                                        </p:tav>
                                      </p:tavLst>
                                    </p:anim>
                                    <p:anim calcmode="lin" valueType="num">
                                      <p:cBhvr>
                                        <p:cTn id="30" dur="500" fill="hold"/>
                                        <p:tgtEl>
                                          <p:spTgt spid="57"/>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40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anim calcmode="lin" valueType="num">
                                      <p:cBhvr>
                                        <p:cTn id="34" dur="500" fill="hold"/>
                                        <p:tgtEl>
                                          <p:spTgt spid="68"/>
                                        </p:tgtEl>
                                        <p:attrNameLst>
                                          <p:attrName>ppt_x</p:attrName>
                                        </p:attrNameLst>
                                      </p:cBhvr>
                                      <p:tavLst>
                                        <p:tav tm="0">
                                          <p:val>
                                            <p:strVal val="#ppt_x"/>
                                          </p:val>
                                        </p:tav>
                                        <p:tav tm="100000">
                                          <p:val>
                                            <p:strVal val="#ppt_x"/>
                                          </p:val>
                                        </p:tav>
                                      </p:tavLst>
                                    </p:anim>
                                    <p:anim calcmode="lin" valueType="num">
                                      <p:cBhvr>
                                        <p:cTn id="35" dur="500" fill="hold"/>
                                        <p:tgtEl>
                                          <p:spTgt spid="68"/>
                                        </p:tgtEl>
                                        <p:attrNameLst>
                                          <p:attrName>ppt_y</p:attrName>
                                        </p:attrNameLst>
                                      </p:cBhvr>
                                      <p:tavLst>
                                        <p:tav tm="0">
                                          <p:val>
                                            <p:strVal val="#ppt_y-.1"/>
                                          </p:val>
                                        </p:tav>
                                        <p:tav tm="100000">
                                          <p:val>
                                            <p:strVal val="#ppt_y"/>
                                          </p:val>
                                        </p:tav>
                                      </p:tavLst>
                                    </p:anim>
                                  </p:childTnLst>
                                </p:cTn>
                              </p:par>
                            </p:childTnLst>
                          </p:cTn>
                        </p:par>
                        <p:par>
                          <p:cTn id="36" fill="hold">
                            <p:stCondLst>
                              <p:cond delay="1800"/>
                            </p:stCondLst>
                            <p:childTnLst>
                              <p:par>
                                <p:cTn id="37" presetID="42"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anim calcmode="lin" valueType="num">
                                      <p:cBhvr>
                                        <p:cTn id="40" dur="500" fill="hold"/>
                                        <p:tgtEl>
                                          <p:spTgt spid="46"/>
                                        </p:tgtEl>
                                        <p:attrNameLst>
                                          <p:attrName>ppt_x</p:attrName>
                                        </p:attrNameLst>
                                      </p:cBhvr>
                                      <p:tavLst>
                                        <p:tav tm="0">
                                          <p:val>
                                            <p:strVal val="#ppt_x"/>
                                          </p:val>
                                        </p:tav>
                                        <p:tav tm="100000">
                                          <p:val>
                                            <p:strVal val="#ppt_x"/>
                                          </p:val>
                                        </p:tav>
                                      </p:tavLst>
                                    </p:anim>
                                    <p:anim calcmode="lin" valueType="num">
                                      <p:cBhvr>
                                        <p:cTn id="41" dur="500" fill="hold"/>
                                        <p:tgtEl>
                                          <p:spTgt spid="4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3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par>
                                <p:cTn id="47" presetID="47" presetClass="entr" presetSubtype="0" fill="hold" nodeType="withEffect">
                                  <p:stCondLst>
                                    <p:cond delay="60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anim calcmode="lin" valueType="num">
                                      <p:cBhvr>
                                        <p:cTn id="50" dur="500" fill="hold"/>
                                        <p:tgtEl>
                                          <p:spTgt spid="69"/>
                                        </p:tgtEl>
                                        <p:attrNameLst>
                                          <p:attrName>ppt_x</p:attrName>
                                        </p:attrNameLst>
                                      </p:cBhvr>
                                      <p:tavLst>
                                        <p:tav tm="0">
                                          <p:val>
                                            <p:strVal val="#ppt_x"/>
                                          </p:val>
                                        </p:tav>
                                        <p:tav tm="100000">
                                          <p:val>
                                            <p:strVal val="#ppt_x"/>
                                          </p:val>
                                        </p:tav>
                                      </p:tavLst>
                                    </p:anim>
                                    <p:anim calcmode="lin" valueType="num">
                                      <p:cBhvr>
                                        <p:cTn id="51"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anim calcmode="lin" valueType="num">
                                      <p:cBhvr>
                                        <p:cTn id="57" dur="500" fill="hold"/>
                                        <p:tgtEl>
                                          <p:spTgt spid="47"/>
                                        </p:tgtEl>
                                        <p:attrNameLst>
                                          <p:attrName>ppt_x</p:attrName>
                                        </p:attrNameLst>
                                      </p:cBhvr>
                                      <p:tavLst>
                                        <p:tav tm="0">
                                          <p:val>
                                            <p:strVal val="#ppt_x"/>
                                          </p:val>
                                        </p:tav>
                                        <p:tav tm="100000">
                                          <p:val>
                                            <p:strVal val="#ppt_x"/>
                                          </p:val>
                                        </p:tav>
                                      </p:tavLst>
                                    </p:anim>
                                    <p:anim calcmode="lin" valueType="num">
                                      <p:cBhvr>
                                        <p:cTn id="58" dur="500" fill="hold"/>
                                        <p:tgtEl>
                                          <p:spTgt spid="47"/>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20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anim calcmode="lin" valueType="num">
                                      <p:cBhvr>
                                        <p:cTn id="62" dur="500" fill="hold"/>
                                        <p:tgtEl>
                                          <p:spTgt spid="61"/>
                                        </p:tgtEl>
                                        <p:attrNameLst>
                                          <p:attrName>ppt_x</p:attrName>
                                        </p:attrNameLst>
                                      </p:cBhvr>
                                      <p:tavLst>
                                        <p:tav tm="0">
                                          <p:val>
                                            <p:strVal val="#ppt_x"/>
                                          </p:val>
                                        </p:tav>
                                        <p:tav tm="100000">
                                          <p:val>
                                            <p:strVal val="#ppt_x"/>
                                          </p:val>
                                        </p:tav>
                                      </p:tavLst>
                                    </p:anim>
                                    <p:anim calcmode="lin" valueType="num">
                                      <p:cBhvr>
                                        <p:cTn id="63" dur="500" fill="hold"/>
                                        <p:tgtEl>
                                          <p:spTgt spid="61"/>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60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500"/>
                                        <p:tgtEl>
                                          <p:spTgt spid="66"/>
                                        </p:tgtEl>
                                      </p:cBhvr>
                                    </p:animEffect>
                                    <p:anim calcmode="lin" valueType="num">
                                      <p:cBhvr>
                                        <p:cTn id="67" dur="500" fill="hold"/>
                                        <p:tgtEl>
                                          <p:spTgt spid="66"/>
                                        </p:tgtEl>
                                        <p:attrNameLst>
                                          <p:attrName>ppt_x</p:attrName>
                                        </p:attrNameLst>
                                      </p:cBhvr>
                                      <p:tavLst>
                                        <p:tav tm="0">
                                          <p:val>
                                            <p:strVal val="#ppt_x"/>
                                          </p:val>
                                        </p:tav>
                                        <p:tav tm="100000">
                                          <p:val>
                                            <p:strVal val="#ppt_x"/>
                                          </p:val>
                                        </p:tav>
                                      </p:tavLst>
                                    </p:anim>
                                    <p:anim calcmode="lin" valueType="num">
                                      <p:cBhvr>
                                        <p:cTn id="68" dur="500" fill="hold"/>
                                        <p:tgtEl>
                                          <p:spTgt spid="66"/>
                                        </p:tgtEl>
                                        <p:attrNameLst>
                                          <p:attrName>ppt_y</p:attrName>
                                        </p:attrNameLst>
                                      </p:cBhvr>
                                      <p:tavLst>
                                        <p:tav tm="0">
                                          <p:val>
                                            <p:strVal val="#ppt_y-.1"/>
                                          </p:val>
                                        </p:tav>
                                        <p:tav tm="100000">
                                          <p:val>
                                            <p:strVal val="#ppt_y"/>
                                          </p:val>
                                        </p:tav>
                                      </p:tavLst>
                                    </p:anim>
                                  </p:childTnLst>
                                </p:cTn>
                              </p:par>
                            </p:childTnLst>
                          </p:cTn>
                        </p:par>
                        <p:par>
                          <p:cTn id="69" fill="hold">
                            <p:stCondLst>
                              <p:cond delay="1100"/>
                            </p:stCondLst>
                            <p:childTnLst>
                              <p:par>
                                <p:cTn id="70" presetID="42" presetClass="entr" presetSubtype="0"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anim calcmode="lin" valueType="num">
                                      <p:cBhvr>
                                        <p:cTn id="73" dur="500" fill="hold"/>
                                        <p:tgtEl>
                                          <p:spTgt spid="48"/>
                                        </p:tgtEl>
                                        <p:attrNameLst>
                                          <p:attrName>ppt_x</p:attrName>
                                        </p:attrNameLst>
                                      </p:cBhvr>
                                      <p:tavLst>
                                        <p:tav tm="0">
                                          <p:val>
                                            <p:strVal val="#ppt_x"/>
                                          </p:val>
                                        </p:tav>
                                        <p:tav tm="100000">
                                          <p:val>
                                            <p:strVal val="#ppt_x"/>
                                          </p:val>
                                        </p:tav>
                                      </p:tavLst>
                                    </p:anim>
                                    <p:anim calcmode="lin" valueType="num">
                                      <p:cBhvr>
                                        <p:cTn id="74" dur="500" fill="hold"/>
                                        <p:tgtEl>
                                          <p:spTgt spid="4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62"/>
                                        </p:tgtEl>
                                        <p:attrNameLst>
                                          <p:attrName>style.visibility</p:attrName>
                                        </p:attrNameLst>
                                      </p:cBhvr>
                                      <p:to>
                                        <p:strVal val="visible"/>
                                      </p:to>
                                    </p:set>
                                    <p:animEffect transition="in" filter="fade">
                                      <p:cBhvr>
                                        <p:cTn id="77" dur="500"/>
                                        <p:tgtEl>
                                          <p:spTgt spid="62"/>
                                        </p:tgtEl>
                                      </p:cBhvr>
                                    </p:animEffect>
                                    <p:anim calcmode="lin" valueType="num">
                                      <p:cBhvr>
                                        <p:cTn id="78" dur="500" fill="hold"/>
                                        <p:tgtEl>
                                          <p:spTgt spid="62"/>
                                        </p:tgtEl>
                                        <p:attrNameLst>
                                          <p:attrName>ppt_x</p:attrName>
                                        </p:attrNameLst>
                                      </p:cBhvr>
                                      <p:tavLst>
                                        <p:tav tm="0">
                                          <p:val>
                                            <p:strVal val="#ppt_x"/>
                                          </p:val>
                                        </p:tav>
                                        <p:tav tm="100000">
                                          <p:val>
                                            <p:strVal val="#ppt_x"/>
                                          </p:val>
                                        </p:tav>
                                      </p:tavLst>
                                    </p:anim>
                                    <p:anim calcmode="lin" valueType="num">
                                      <p:cBhvr>
                                        <p:cTn id="79" dur="500" fill="hold"/>
                                        <p:tgtEl>
                                          <p:spTgt spid="62"/>
                                        </p:tgtEl>
                                        <p:attrNameLst>
                                          <p:attrName>ppt_y</p:attrName>
                                        </p:attrNameLst>
                                      </p:cBhvr>
                                      <p:tavLst>
                                        <p:tav tm="0">
                                          <p:val>
                                            <p:strVal val="#ppt_y+.1"/>
                                          </p:val>
                                        </p:tav>
                                        <p:tav tm="100000">
                                          <p:val>
                                            <p:strVal val="#ppt_y"/>
                                          </p:val>
                                        </p:tav>
                                      </p:tavLst>
                                    </p:anim>
                                  </p:childTnLst>
                                </p:cTn>
                              </p:par>
                              <p:par>
                                <p:cTn id="80" presetID="47" presetClass="entr" presetSubtype="0" fill="hold" nodeType="withEffect">
                                  <p:stCondLst>
                                    <p:cond delay="50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anim calcmode="lin" valueType="num">
                                      <p:cBhvr>
                                        <p:cTn id="83" dur="500" fill="hold"/>
                                        <p:tgtEl>
                                          <p:spTgt spid="70"/>
                                        </p:tgtEl>
                                        <p:attrNameLst>
                                          <p:attrName>ppt_x</p:attrName>
                                        </p:attrNameLst>
                                      </p:cBhvr>
                                      <p:tavLst>
                                        <p:tav tm="0">
                                          <p:val>
                                            <p:strVal val="#ppt_x"/>
                                          </p:val>
                                        </p:tav>
                                        <p:tav tm="100000">
                                          <p:val>
                                            <p:strVal val="#ppt_x"/>
                                          </p:val>
                                        </p:tav>
                                      </p:tavLst>
                                    </p:anim>
                                    <p:anim calcmode="lin" valueType="num">
                                      <p:cBhvr>
                                        <p:cTn id="84" dur="500" fill="hold"/>
                                        <p:tgtEl>
                                          <p:spTgt spid="70"/>
                                        </p:tgtEl>
                                        <p:attrNameLst>
                                          <p:attrName>ppt_y</p:attrName>
                                        </p:attrNameLst>
                                      </p:cBhvr>
                                      <p:tavLst>
                                        <p:tav tm="0">
                                          <p:val>
                                            <p:strVal val="#ppt_y-.1"/>
                                          </p:val>
                                        </p:tav>
                                        <p:tav tm="100000">
                                          <p:val>
                                            <p:strVal val="#ppt_y"/>
                                          </p:val>
                                        </p:tav>
                                      </p:tavLst>
                                    </p:anim>
                                  </p:childTnLst>
                                </p:cTn>
                              </p:par>
                            </p:childTnLst>
                          </p:cTn>
                        </p:par>
                        <p:par>
                          <p:cTn id="85" fill="hold">
                            <p:stCondLst>
                              <p:cond delay="2100"/>
                            </p:stCondLst>
                            <p:childTnLst>
                              <p:par>
                                <p:cTn id="86" presetID="42" presetClass="entr" presetSubtype="0"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anim calcmode="lin" valueType="num">
                                      <p:cBhvr>
                                        <p:cTn id="89" dur="500" fill="hold"/>
                                        <p:tgtEl>
                                          <p:spTgt spid="49"/>
                                        </p:tgtEl>
                                        <p:attrNameLst>
                                          <p:attrName>ppt_x</p:attrName>
                                        </p:attrNameLst>
                                      </p:cBhvr>
                                      <p:tavLst>
                                        <p:tav tm="0">
                                          <p:val>
                                            <p:strVal val="#ppt_x"/>
                                          </p:val>
                                        </p:tav>
                                        <p:tav tm="100000">
                                          <p:val>
                                            <p:strVal val="#ppt_x"/>
                                          </p:val>
                                        </p:tav>
                                      </p:tavLst>
                                    </p:anim>
                                    <p:anim calcmode="lin" valueType="num">
                                      <p:cBhvr>
                                        <p:cTn id="90" dur="500" fill="hold"/>
                                        <p:tgtEl>
                                          <p:spTgt spid="49"/>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300"/>
                                  </p:stCondLst>
                                  <p:childTnLst>
                                    <p:set>
                                      <p:cBhvr>
                                        <p:cTn id="92" dur="1" fill="hold">
                                          <p:stCondLst>
                                            <p:cond delay="0"/>
                                          </p:stCondLst>
                                        </p:cTn>
                                        <p:tgtEl>
                                          <p:spTgt spid="63"/>
                                        </p:tgtEl>
                                        <p:attrNameLst>
                                          <p:attrName>style.visibility</p:attrName>
                                        </p:attrNameLst>
                                      </p:cBhvr>
                                      <p:to>
                                        <p:strVal val="visible"/>
                                      </p:to>
                                    </p:set>
                                    <p:animEffect transition="in" filter="fade">
                                      <p:cBhvr>
                                        <p:cTn id="93" dur="500"/>
                                        <p:tgtEl>
                                          <p:spTgt spid="63"/>
                                        </p:tgtEl>
                                      </p:cBhvr>
                                    </p:animEffect>
                                    <p:anim calcmode="lin" valueType="num">
                                      <p:cBhvr>
                                        <p:cTn id="94" dur="500" fill="hold"/>
                                        <p:tgtEl>
                                          <p:spTgt spid="63"/>
                                        </p:tgtEl>
                                        <p:attrNameLst>
                                          <p:attrName>ppt_x</p:attrName>
                                        </p:attrNameLst>
                                      </p:cBhvr>
                                      <p:tavLst>
                                        <p:tav tm="0">
                                          <p:val>
                                            <p:strVal val="#ppt_x"/>
                                          </p:val>
                                        </p:tav>
                                        <p:tav tm="100000">
                                          <p:val>
                                            <p:strVal val="#ppt_x"/>
                                          </p:val>
                                        </p:tav>
                                      </p:tavLst>
                                    </p:anim>
                                    <p:anim calcmode="lin" valueType="num">
                                      <p:cBhvr>
                                        <p:cTn id="95" dur="500" fill="hold"/>
                                        <p:tgtEl>
                                          <p:spTgt spid="63"/>
                                        </p:tgtEl>
                                        <p:attrNameLst>
                                          <p:attrName>ppt_y</p:attrName>
                                        </p:attrNameLst>
                                      </p:cBhvr>
                                      <p:tavLst>
                                        <p:tav tm="0">
                                          <p:val>
                                            <p:strVal val="#ppt_y+.1"/>
                                          </p:val>
                                        </p:tav>
                                        <p:tav tm="100000">
                                          <p:val>
                                            <p:strVal val="#ppt_y"/>
                                          </p:val>
                                        </p:tav>
                                      </p:tavLst>
                                    </p:anim>
                                  </p:childTnLst>
                                </p:cTn>
                              </p:par>
                              <p:par>
                                <p:cTn id="96" presetID="47" presetClass="entr" presetSubtype="0" fill="hold" nodeType="withEffect">
                                  <p:stCondLst>
                                    <p:cond delay="600"/>
                                  </p:stCondLst>
                                  <p:childTnLst>
                                    <p:set>
                                      <p:cBhvr>
                                        <p:cTn id="97" dur="1" fill="hold">
                                          <p:stCondLst>
                                            <p:cond delay="0"/>
                                          </p:stCondLst>
                                        </p:cTn>
                                        <p:tgtEl>
                                          <p:spTgt spid="71"/>
                                        </p:tgtEl>
                                        <p:attrNameLst>
                                          <p:attrName>style.visibility</p:attrName>
                                        </p:attrNameLst>
                                      </p:cBhvr>
                                      <p:to>
                                        <p:strVal val="visible"/>
                                      </p:to>
                                    </p:set>
                                    <p:animEffect transition="in" filter="fade">
                                      <p:cBhvr>
                                        <p:cTn id="98" dur="500"/>
                                        <p:tgtEl>
                                          <p:spTgt spid="71"/>
                                        </p:tgtEl>
                                      </p:cBhvr>
                                    </p:animEffect>
                                    <p:anim calcmode="lin" valueType="num">
                                      <p:cBhvr>
                                        <p:cTn id="99" dur="500" fill="hold"/>
                                        <p:tgtEl>
                                          <p:spTgt spid="71"/>
                                        </p:tgtEl>
                                        <p:attrNameLst>
                                          <p:attrName>ppt_x</p:attrName>
                                        </p:attrNameLst>
                                      </p:cBhvr>
                                      <p:tavLst>
                                        <p:tav tm="0">
                                          <p:val>
                                            <p:strVal val="#ppt_x"/>
                                          </p:val>
                                        </p:tav>
                                        <p:tav tm="100000">
                                          <p:val>
                                            <p:strVal val="#ppt_x"/>
                                          </p:val>
                                        </p:tav>
                                      </p:tavLst>
                                    </p:anim>
                                    <p:anim calcmode="lin" valueType="num">
                                      <p:cBhvr>
                                        <p:cTn id="100" dur="500" fill="hold"/>
                                        <p:tgtEl>
                                          <p:spTgt spid="71"/>
                                        </p:tgtEl>
                                        <p:attrNameLst>
                                          <p:attrName>ppt_y</p:attrName>
                                        </p:attrNameLst>
                                      </p:cBhvr>
                                      <p:tavLst>
                                        <p:tav tm="0">
                                          <p:val>
                                            <p:strVal val="#ppt_y-.1"/>
                                          </p:val>
                                        </p:tav>
                                        <p:tav tm="100000">
                                          <p:val>
                                            <p:strVal val="#ppt_y"/>
                                          </p:val>
                                        </p:tav>
                                      </p:tavLst>
                                    </p:anim>
                                  </p:childTnLst>
                                </p:cTn>
                              </p:par>
                            </p:childTnLst>
                          </p:cTn>
                        </p:par>
                        <p:par>
                          <p:cTn id="101" fill="hold">
                            <p:stCondLst>
                              <p:cond delay="3200"/>
                            </p:stCondLst>
                            <p:childTnLst>
                              <p:par>
                                <p:cTn id="102" presetID="42" presetClass="entr" presetSubtype="0" fill="hold" grpId="0" nodeType="after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anim calcmode="lin" valueType="num">
                                      <p:cBhvr>
                                        <p:cTn id="105" dur="500" fill="hold"/>
                                        <p:tgtEl>
                                          <p:spTgt spid="43"/>
                                        </p:tgtEl>
                                        <p:attrNameLst>
                                          <p:attrName>ppt_x</p:attrName>
                                        </p:attrNameLst>
                                      </p:cBhvr>
                                      <p:tavLst>
                                        <p:tav tm="0">
                                          <p:val>
                                            <p:strVal val="#ppt_x"/>
                                          </p:val>
                                        </p:tav>
                                        <p:tav tm="100000">
                                          <p:val>
                                            <p:strVal val="#ppt_x"/>
                                          </p:val>
                                        </p:tav>
                                      </p:tavLst>
                                    </p:anim>
                                    <p:anim calcmode="lin" valueType="num">
                                      <p:cBhvr>
                                        <p:cTn id="106" dur="500" fill="hold"/>
                                        <p:tgtEl>
                                          <p:spTgt spid="4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200"/>
                                  </p:stCondLst>
                                  <p:childTnLst>
                                    <p:set>
                                      <p:cBhvr>
                                        <p:cTn id="108" dur="1" fill="hold">
                                          <p:stCondLst>
                                            <p:cond delay="0"/>
                                          </p:stCondLst>
                                        </p:cTn>
                                        <p:tgtEl>
                                          <p:spTgt spid="64"/>
                                        </p:tgtEl>
                                        <p:attrNameLst>
                                          <p:attrName>style.visibility</p:attrName>
                                        </p:attrNameLst>
                                      </p:cBhvr>
                                      <p:to>
                                        <p:strVal val="visible"/>
                                      </p:to>
                                    </p:set>
                                    <p:animEffect transition="in" filter="fade">
                                      <p:cBhvr>
                                        <p:cTn id="109" dur="500"/>
                                        <p:tgtEl>
                                          <p:spTgt spid="64"/>
                                        </p:tgtEl>
                                      </p:cBhvr>
                                    </p:animEffect>
                                    <p:anim calcmode="lin" valueType="num">
                                      <p:cBhvr>
                                        <p:cTn id="110" dur="500" fill="hold"/>
                                        <p:tgtEl>
                                          <p:spTgt spid="64"/>
                                        </p:tgtEl>
                                        <p:attrNameLst>
                                          <p:attrName>ppt_x</p:attrName>
                                        </p:attrNameLst>
                                      </p:cBhvr>
                                      <p:tavLst>
                                        <p:tav tm="0">
                                          <p:val>
                                            <p:strVal val="#ppt_x"/>
                                          </p:val>
                                        </p:tav>
                                        <p:tav tm="100000">
                                          <p:val>
                                            <p:strVal val="#ppt_x"/>
                                          </p:val>
                                        </p:tav>
                                      </p:tavLst>
                                    </p:anim>
                                    <p:anim calcmode="lin" valueType="num">
                                      <p:cBhvr>
                                        <p:cTn id="111" dur="500" fill="hold"/>
                                        <p:tgtEl>
                                          <p:spTgt spid="64"/>
                                        </p:tgtEl>
                                        <p:attrNameLst>
                                          <p:attrName>ppt_y</p:attrName>
                                        </p:attrNameLst>
                                      </p:cBhvr>
                                      <p:tavLst>
                                        <p:tav tm="0">
                                          <p:val>
                                            <p:strVal val="#ppt_y+.1"/>
                                          </p:val>
                                        </p:tav>
                                        <p:tav tm="100000">
                                          <p:val>
                                            <p:strVal val="#ppt_y"/>
                                          </p:val>
                                        </p:tav>
                                      </p:tavLst>
                                    </p:anim>
                                  </p:childTnLst>
                                </p:cTn>
                              </p:par>
                              <p:par>
                                <p:cTn id="112" presetID="47" presetClass="entr" presetSubtype="0" fill="hold" nodeType="withEffect">
                                  <p:stCondLst>
                                    <p:cond delay="400"/>
                                  </p:stCondLst>
                                  <p:childTnLst>
                                    <p:set>
                                      <p:cBhvr>
                                        <p:cTn id="113" dur="1" fill="hold">
                                          <p:stCondLst>
                                            <p:cond delay="0"/>
                                          </p:stCondLst>
                                        </p:cTn>
                                        <p:tgtEl>
                                          <p:spTgt spid="72"/>
                                        </p:tgtEl>
                                        <p:attrNameLst>
                                          <p:attrName>style.visibility</p:attrName>
                                        </p:attrNameLst>
                                      </p:cBhvr>
                                      <p:to>
                                        <p:strVal val="visible"/>
                                      </p:to>
                                    </p:set>
                                    <p:animEffect transition="in" filter="fade">
                                      <p:cBhvr>
                                        <p:cTn id="114" dur="500"/>
                                        <p:tgtEl>
                                          <p:spTgt spid="72"/>
                                        </p:tgtEl>
                                      </p:cBhvr>
                                    </p:animEffect>
                                    <p:anim calcmode="lin" valueType="num">
                                      <p:cBhvr>
                                        <p:cTn id="115" dur="500" fill="hold"/>
                                        <p:tgtEl>
                                          <p:spTgt spid="72"/>
                                        </p:tgtEl>
                                        <p:attrNameLst>
                                          <p:attrName>ppt_x</p:attrName>
                                        </p:attrNameLst>
                                      </p:cBhvr>
                                      <p:tavLst>
                                        <p:tav tm="0">
                                          <p:val>
                                            <p:strVal val="#ppt_x"/>
                                          </p:val>
                                        </p:tav>
                                        <p:tav tm="100000">
                                          <p:val>
                                            <p:strVal val="#ppt_x"/>
                                          </p:val>
                                        </p:tav>
                                      </p:tavLst>
                                    </p:anim>
                                    <p:anim calcmode="lin" valueType="num">
                                      <p:cBhvr>
                                        <p:cTn id="116" dur="500" fill="hold"/>
                                        <p:tgtEl>
                                          <p:spTgt spid="72"/>
                                        </p:tgtEl>
                                        <p:attrNameLst>
                                          <p:attrName>ppt_y</p:attrName>
                                        </p:attrNameLst>
                                      </p:cBhvr>
                                      <p:tavLst>
                                        <p:tav tm="0">
                                          <p:val>
                                            <p:strVal val="#ppt_y-.1"/>
                                          </p:val>
                                        </p:tav>
                                        <p:tav tm="100000">
                                          <p:val>
                                            <p:strVal val="#ppt_y"/>
                                          </p:val>
                                        </p:tav>
                                      </p:tavLst>
                                    </p:anim>
                                  </p:childTnLst>
                                </p:cTn>
                              </p:par>
                            </p:childTnLst>
                          </p:cTn>
                        </p:par>
                        <p:par>
                          <p:cTn id="117" fill="hold">
                            <p:stCondLst>
                              <p:cond delay="4100"/>
                            </p:stCondLst>
                            <p:childTnLst>
                              <p:par>
                                <p:cTn id="118" presetID="22" presetClass="entr" presetSubtype="8" fill="hold" nodeType="after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wipe(left)">
                                      <p:cBhvr>
                                        <p:cTn id="120" dur="500"/>
                                        <p:tgtEl>
                                          <p:spTgt spid="59"/>
                                        </p:tgtEl>
                                      </p:cBhvr>
                                    </p:animEffect>
                                  </p:childTnLst>
                                </p:cTn>
                              </p:par>
                            </p:childTnLst>
                          </p:cTn>
                        </p:par>
                      </p:childTnLst>
                    </p:cTn>
                  </p:par>
                  <p:par>
                    <p:cTn id="121" fill="hold">
                      <p:stCondLst>
                        <p:cond delay="indefinite"/>
                      </p:stCondLst>
                      <p:childTnLst>
                        <p:par>
                          <p:cTn id="122" fill="hold">
                            <p:stCondLst>
                              <p:cond delay="0"/>
                            </p:stCondLst>
                            <p:childTnLst>
                              <p:par>
                                <p:cTn id="123" presetID="47" presetClass="entr" presetSubtype="0" fill="hold" grpId="0" nodeType="clickEffect">
                                  <p:stCondLst>
                                    <p:cond delay="0"/>
                                  </p:stCondLst>
                                  <p:childTnLst>
                                    <p:set>
                                      <p:cBhvr>
                                        <p:cTn id="124" dur="1" fill="hold">
                                          <p:stCondLst>
                                            <p:cond delay="0"/>
                                          </p:stCondLst>
                                        </p:cTn>
                                        <p:tgtEl>
                                          <p:spTgt spid="73"/>
                                        </p:tgtEl>
                                        <p:attrNameLst>
                                          <p:attrName>style.visibility</p:attrName>
                                        </p:attrNameLst>
                                      </p:cBhvr>
                                      <p:to>
                                        <p:strVal val="visible"/>
                                      </p:to>
                                    </p:set>
                                    <p:animEffect transition="in" filter="fade">
                                      <p:cBhvr>
                                        <p:cTn id="125" dur="500"/>
                                        <p:tgtEl>
                                          <p:spTgt spid="73"/>
                                        </p:tgtEl>
                                      </p:cBhvr>
                                    </p:animEffect>
                                    <p:anim calcmode="lin" valueType="num">
                                      <p:cBhvr>
                                        <p:cTn id="126" dur="500" fill="hold"/>
                                        <p:tgtEl>
                                          <p:spTgt spid="73"/>
                                        </p:tgtEl>
                                        <p:attrNameLst>
                                          <p:attrName>ppt_x</p:attrName>
                                        </p:attrNameLst>
                                      </p:cBhvr>
                                      <p:tavLst>
                                        <p:tav tm="0">
                                          <p:val>
                                            <p:strVal val="#ppt_x"/>
                                          </p:val>
                                        </p:tav>
                                        <p:tav tm="100000">
                                          <p:val>
                                            <p:strVal val="#ppt_x"/>
                                          </p:val>
                                        </p:tav>
                                      </p:tavLst>
                                    </p:anim>
                                    <p:anim calcmode="lin" valueType="num">
                                      <p:cBhvr>
                                        <p:cTn id="127" dur="500" fill="hold"/>
                                        <p:tgtEl>
                                          <p:spTgt spid="73"/>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200"/>
                                  </p:stCondLst>
                                  <p:childTnLst>
                                    <p:set>
                                      <p:cBhvr>
                                        <p:cTn id="129" dur="1" fill="hold">
                                          <p:stCondLst>
                                            <p:cond delay="0"/>
                                          </p:stCondLst>
                                        </p:cTn>
                                        <p:tgtEl>
                                          <p:spTgt spid="149"/>
                                        </p:tgtEl>
                                        <p:attrNameLst>
                                          <p:attrName>style.visibility</p:attrName>
                                        </p:attrNameLst>
                                      </p:cBhvr>
                                      <p:to>
                                        <p:strVal val="visible"/>
                                      </p:to>
                                    </p:set>
                                    <p:animEffect transition="in" filter="fade">
                                      <p:cBhvr>
                                        <p:cTn id="130" dur="500"/>
                                        <p:tgtEl>
                                          <p:spTgt spid="149"/>
                                        </p:tgtEl>
                                      </p:cBhvr>
                                    </p:animEffect>
                                    <p:anim calcmode="lin" valueType="num">
                                      <p:cBhvr>
                                        <p:cTn id="131" dur="500" fill="hold"/>
                                        <p:tgtEl>
                                          <p:spTgt spid="149"/>
                                        </p:tgtEl>
                                        <p:attrNameLst>
                                          <p:attrName>ppt_x</p:attrName>
                                        </p:attrNameLst>
                                      </p:cBhvr>
                                      <p:tavLst>
                                        <p:tav tm="0">
                                          <p:val>
                                            <p:strVal val="#ppt_x"/>
                                          </p:val>
                                        </p:tav>
                                        <p:tav tm="100000">
                                          <p:val>
                                            <p:strVal val="#ppt_x"/>
                                          </p:val>
                                        </p:tav>
                                      </p:tavLst>
                                    </p:anim>
                                    <p:anim calcmode="lin" valueType="num">
                                      <p:cBhvr>
                                        <p:cTn id="132" dur="500" fill="hold"/>
                                        <p:tgtEl>
                                          <p:spTgt spid="149"/>
                                        </p:tgtEl>
                                        <p:attrNameLst>
                                          <p:attrName>ppt_y</p:attrName>
                                        </p:attrNameLst>
                                      </p:cBhvr>
                                      <p:tavLst>
                                        <p:tav tm="0">
                                          <p:val>
                                            <p:strVal val="#ppt_y+.1"/>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42"/>
                                        </p:tgtEl>
                                        <p:attrNameLst>
                                          <p:attrName>style.visibility</p:attrName>
                                        </p:attrNameLst>
                                      </p:cBhvr>
                                      <p:to>
                                        <p:strVal val="visible"/>
                                      </p:to>
                                    </p:set>
                                    <p:animEffect transition="in" filter="wipe(left)">
                                      <p:cBhvr>
                                        <p:cTn id="137" dur="500"/>
                                        <p:tgtEl>
                                          <p:spTgt spid="142"/>
                                        </p:tgtEl>
                                      </p:cBhvr>
                                    </p:animEffect>
                                  </p:childTnLst>
                                </p:cTn>
                              </p:par>
                              <p:par>
                                <p:cTn id="138" presetID="47" presetClass="entr" presetSubtype="0" fill="hold" grpId="0" nodeType="withEffect">
                                  <p:stCondLst>
                                    <p:cond delay="200"/>
                                  </p:stCondLst>
                                  <p:childTnLst>
                                    <p:set>
                                      <p:cBhvr>
                                        <p:cTn id="139" dur="1" fill="hold">
                                          <p:stCondLst>
                                            <p:cond delay="0"/>
                                          </p:stCondLst>
                                        </p:cTn>
                                        <p:tgtEl>
                                          <p:spTgt spid="143"/>
                                        </p:tgtEl>
                                        <p:attrNameLst>
                                          <p:attrName>style.visibility</p:attrName>
                                        </p:attrNameLst>
                                      </p:cBhvr>
                                      <p:to>
                                        <p:strVal val="visible"/>
                                      </p:to>
                                    </p:set>
                                    <p:animEffect transition="in" filter="fade">
                                      <p:cBhvr>
                                        <p:cTn id="140" dur="500"/>
                                        <p:tgtEl>
                                          <p:spTgt spid="143"/>
                                        </p:tgtEl>
                                      </p:cBhvr>
                                    </p:animEffect>
                                    <p:anim calcmode="lin" valueType="num">
                                      <p:cBhvr>
                                        <p:cTn id="141" dur="500" fill="hold"/>
                                        <p:tgtEl>
                                          <p:spTgt spid="143"/>
                                        </p:tgtEl>
                                        <p:attrNameLst>
                                          <p:attrName>ppt_x</p:attrName>
                                        </p:attrNameLst>
                                      </p:cBhvr>
                                      <p:tavLst>
                                        <p:tav tm="0">
                                          <p:val>
                                            <p:strVal val="#ppt_x"/>
                                          </p:val>
                                        </p:tav>
                                        <p:tav tm="100000">
                                          <p:val>
                                            <p:strVal val="#ppt_x"/>
                                          </p:val>
                                        </p:tav>
                                      </p:tavLst>
                                    </p:anim>
                                    <p:anim calcmode="lin" valueType="num">
                                      <p:cBhvr>
                                        <p:cTn id="142" dur="500" fill="hold"/>
                                        <p:tgtEl>
                                          <p:spTgt spid="143"/>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400"/>
                                  </p:stCondLst>
                                  <p:childTnLst>
                                    <p:set>
                                      <p:cBhvr>
                                        <p:cTn id="144" dur="1" fill="hold">
                                          <p:stCondLst>
                                            <p:cond delay="0"/>
                                          </p:stCondLst>
                                        </p:cTn>
                                        <p:tgtEl>
                                          <p:spTgt spid="150"/>
                                        </p:tgtEl>
                                        <p:attrNameLst>
                                          <p:attrName>style.visibility</p:attrName>
                                        </p:attrNameLst>
                                      </p:cBhvr>
                                      <p:to>
                                        <p:strVal val="visible"/>
                                      </p:to>
                                    </p:set>
                                    <p:animEffect transition="in" filter="fade">
                                      <p:cBhvr>
                                        <p:cTn id="145" dur="500"/>
                                        <p:tgtEl>
                                          <p:spTgt spid="150"/>
                                        </p:tgtEl>
                                      </p:cBhvr>
                                    </p:animEffect>
                                    <p:anim calcmode="lin" valueType="num">
                                      <p:cBhvr>
                                        <p:cTn id="146" dur="500" fill="hold"/>
                                        <p:tgtEl>
                                          <p:spTgt spid="150"/>
                                        </p:tgtEl>
                                        <p:attrNameLst>
                                          <p:attrName>ppt_x</p:attrName>
                                        </p:attrNameLst>
                                      </p:cBhvr>
                                      <p:tavLst>
                                        <p:tav tm="0">
                                          <p:val>
                                            <p:strVal val="#ppt_x"/>
                                          </p:val>
                                        </p:tav>
                                        <p:tav tm="100000">
                                          <p:val>
                                            <p:strVal val="#ppt_x"/>
                                          </p:val>
                                        </p:tav>
                                      </p:tavLst>
                                    </p:anim>
                                    <p:anim calcmode="lin" valueType="num">
                                      <p:cBhvr>
                                        <p:cTn id="147" dur="5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147"/>
                                        </p:tgtEl>
                                        <p:attrNameLst>
                                          <p:attrName>style.visibility</p:attrName>
                                        </p:attrNameLst>
                                      </p:cBhvr>
                                      <p:to>
                                        <p:strVal val="visible"/>
                                      </p:to>
                                    </p:set>
                                    <p:animEffect transition="in" filter="wipe(left)">
                                      <p:cBhvr>
                                        <p:cTn id="152" dur="500"/>
                                        <p:tgtEl>
                                          <p:spTgt spid="147"/>
                                        </p:tgtEl>
                                      </p:cBhvr>
                                    </p:animEffect>
                                  </p:childTnLst>
                                </p:cTn>
                              </p:par>
                              <p:par>
                                <p:cTn id="153" presetID="47" presetClass="entr" presetSubtype="0" fill="hold" grpId="0" nodeType="withEffect">
                                  <p:stCondLst>
                                    <p:cond delay="200"/>
                                  </p:stCondLst>
                                  <p:childTnLst>
                                    <p:set>
                                      <p:cBhvr>
                                        <p:cTn id="154" dur="1" fill="hold">
                                          <p:stCondLst>
                                            <p:cond delay="0"/>
                                          </p:stCondLst>
                                        </p:cTn>
                                        <p:tgtEl>
                                          <p:spTgt spid="145"/>
                                        </p:tgtEl>
                                        <p:attrNameLst>
                                          <p:attrName>style.visibility</p:attrName>
                                        </p:attrNameLst>
                                      </p:cBhvr>
                                      <p:to>
                                        <p:strVal val="visible"/>
                                      </p:to>
                                    </p:set>
                                    <p:animEffect transition="in" filter="fade">
                                      <p:cBhvr>
                                        <p:cTn id="155" dur="500"/>
                                        <p:tgtEl>
                                          <p:spTgt spid="145"/>
                                        </p:tgtEl>
                                      </p:cBhvr>
                                    </p:animEffect>
                                    <p:anim calcmode="lin" valueType="num">
                                      <p:cBhvr>
                                        <p:cTn id="156" dur="500" fill="hold"/>
                                        <p:tgtEl>
                                          <p:spTgt spid="145"/>
                                        </p:tgtEl>
                                        <p:attrNameLst>
                                          <p:attrName>ppt_x</p:attrName>
                                        </p:attrNameLst>
                                      </p:cBhvr>
                                      <p:tavLst>
                                        <p:tav tm="0">
                                          <p:val>
                                            <p:strVal val="#ppt_x"/>
                                          </p:val>
                                        </p:tav>
                                        <p:tav tm="100000">
                                          <p:val>
                                            <p:strVal val="#ppt_x"/>
                                          </p:val>
                                        </p:tav>
                                      </p:tavLst>
                                    </p:anim>
                                    <p:anim calcmode="lin" valueType="num">
                                      <p:cBhvr>
                                        <p:cTn id="157" dur="500" fill="hold"/>
                                        <p:tgtEl>
                                          <p:spTgt spid="145"/>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500"/>
                                  </p:stCondLst>
                                  <p:childTnLst>
                                    <p:set>
                                      <p:cBhvr>
                                        <p:cTn id="159" dur="1" fill="hold">
                                          <p:stCondLst>
                                            <p:cond delay="0"/>
                                          </p:stCondLst>
                                        </p:cTn>
                                        <p:tgtEl>
                                          <p:spTgt spid="151"/>
                                        </p:tgtEl>
                                        <p:attrNameLst>
                                          <p:attrName>style.visibility</p:attrName>
                                        </p:attrNameLst>
                                      </p:cBhvr>
                                      <p:to>
                                        <p:strVal val="visible"/>
                                      </p:to>
                                    </p:set>
                                    <p:animEffect transition="in" filter="fade">
                                      <p:cBhvr>
                                        <p:cTn id="160" dur="500"/>
                                        <p:tgtEl>
                                          <p:spTgt spid="151"/>
                                        </p:tgtEl>
                                      </p:cBhvr>
                                    </p:animEffect>
                                    <p:anim calcmode="lin" valueType="num">
                                      <p:cBhvr>
                                        <p:cTn id="161" dur="500" fill="hold"/>
                                        <p:tgtEl>
                                          <p:spTgt spid="151"/>
                                        </p:tgtEl>
                                        <p:attrNameLst>
                                          <p:attrName>ppt_x</p:attrName>
                                        </p:attrNameLst>
                                      </p:cBhvr>
                                      <p:tavLst>
                                        <p:tav tm="0">
                                          <p:val>
                                            <p:strVal val="#ppt_x"/>
                                          </p:val>
                                        </p:tav>
                                        <p:tav tm="100000">
                                          <p:val>
                                            <p:strVal val="#ppt_x"/>
                                          </p:val>
                                        </p:tav>
                                      </p:tavLst>
                                    </p:anim>
                                    <p:anim calcmode="lin" valueType="num">
                                      <p:cBhvr>
                                        <p:cTn id="162" dur="500" fill="hold"/>
                                        <p:tgtEl>
                                          <p:spTgt spid="151"/>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153"/>
                                        </p:tgtEl>
                                        <p:attrNameLst>
                                          <p:attrName>style.visibility</p:attrName>
                                        </p:attrNameLst>
                                      </p:cBhvr>
                                      <p:to>
                                        <p:strVal val="visible"/>
                                      </p:to>
                                    </p:set>
                                    <p:animEffect transition="in" filter="wipe(left)">
                                      <p:cBhvr>
                                        <p:cTn id="167" dur="500"/>
                                        <p:tgtEl>
                                          <p:spTgt spid="153"/>
                                        </p:tgtEl>
                                      </p:cBhvr>
                                    </p:animEffect>
                                  </p:childTnLst>
                                </p:cTn>
                              </p:par>
                              <p:par>
                                <p:cTn id="168" presetID="47" presetClass="entr" presetSubtype="0" fill="hold" grpId="0" nodeType="withEffect">
                                  <p:stCondLst>
                                    <p:cond delay="200"/>
                                  </p:stCondLst>
                                  <p:childTnLst>
                                    <p:set>
                                      <p:cBhvr>
                                        <p:cTn id="169" dur="1" fill="hold">
                                          <p:stCondLst>
                                            <p:cond delay="0"/>
                                          </p:stCondLst>
                                        </p:cTn>
                                        <p:tgtEl>
                                          <p:spTgt spid="152"/>
                                        </p:tgtEl>
                                        <p:attrNameLst>
                                          <p:attrName>style.visibility</p:attrName>
                                        </p:attrNameLst>
                                      </p:cBhvr>
                                      <p:to>
                                        <p:strVal val="visible"/>
                                      </p:to>
                                    </p:set>
                                    <p:animEffect transition="in" filter="fade">
                                      <p:cBhvr>
                                        <p:cTn id="170" dur="500"/>
                                        <p:tgtEl>
                                          <p:spTgt spid="152"/>
                                        </p:tgtEl>
                                      </p:cBhvr>
                                    </p:animEffect>
                                    <p:anim calcmode="lin" valueType="num">
                                      <p:cBhvr>
                                        <p:cTn id="171" dur="500" fill="hold"/>
                                        <p:tgtEl>
                                          <p:spTgt spid="152"/>
                                        </p:tgtEl>
                                        <p:attrNameLst>
                                          <p:attrName>ppt_x</p:attrName>
                                        </p:attrNameLst>
                                      </p:cBhvr>
                                      <p:tavLst>
                                        <p:tav tm="0">
                                          <p:val>
                                            <p:strVal val="#ppt_x"/>
                                          </p:val>
                                        </p:tav>
                                        <p:tav tm="100000">
                                          <p:val>
                                            <p:strVal val="#ppt_x"/>
                                          </p:val>
                                        </p:tav>
                                      </p:tavLst>
                                    </p:anim>
                                    <p:anim calcmode="lin" valueType="num">
                                      <p:cBhvr>
                                        <p:cTn id="172" dur="500" fill="hold"/>
                                        <p:tgtEl>
                                          <p:spTgt spid="152"/>
                                        </p:tgtEl>
                                        <p:attrNameLst>
                                          <p:attrName>ppt_y</p:attrName>
                                        </p:attrNameLst>
                                      </p:cBhvr>
                                      <p:tavLst>
                                        <p:tav tm="0">
                                          <p:val>
                                            <p:strVal val="#ppt_y-.1"/>
                                          </p:val>
                                        </p:tav>
                                        <p:tav tm="100000">
                                          <p:val>
                                            <p:strVal val="#ppt_y"/>
                                          </p:val>
                                        </p:tav>
                                      </p:tavLst>
                                    </p:anim>
                                  </p:childTnLst>
                                </p:cTn>
                              </p:par>
                              <p:par>
                                <p:cTn id="173" presetID="47" presetClass="entr" presetSubtype="0" fill="hold" grpId="0" nodeType="withEffect">
                                  <p:stCondLst>
                                    <p:cond delay="200"/>
                                  </p:stCondLst>
                                  <p:childTnLst>
                                    <p:set>
                                      <p:cBhvr>
                                        <p:cTn id="174" dur="1" fill="hold">
                                          <p:stCondLst>
                                            <p:cond delay="0"/>
                                          </p:stCondLst>
                                        </p:cTn>
                                        <p:tgtEl>
                                          <p:spTgt spid="65"/>
                                        </p:tgtEl>
                                        <p:attrNameLst>
                                          <p:attrName>style.visibility</p:attrName>
                                        </p:attrNameLst>
                                      </p:cBhvr>
                                      <p:to>
                                        <p:strVal val="visible"/>
                                      </p:to>
                                    </p:set>
                                    <p:animEffect transition="in" filter="fade">
                                      <p:cBhvr>
                                        <p:cTn id="175" dur="500"/>
                                        <p:tgtEl>
                                          <p:spTgt spid="65"/>
                                        </p:tgtEl>
                                      </p:cBhvr>
                                    </p:animEffect>
                                    <p:anim calcmode="lin" valueType="num">
                                      <p:cBhvr>
                                        <p:cTn id="176" dur="500" fill="hold"/>
                                        <p:tgtEl>
                                          <p:spTgt spid="65"/>
                                        </p:tgtEl>
                                        <p:attrNameLst>
                                          <p:attrName>ppt_x</p:attrName>
                                        </p:attrNameLst>
                                      </p:cBhvr>
                                      <p:tavLst>
                                        <p:tav tm="0">
                                          <p:val>
                                            <p:strVal val="#ppt_x"/>
                                          </p:val>
                                        </p:tav>
                                        <p:tav tm="100000">
                                          <p:val>
                                            <p:strVal val="#ppt_x"/>
                                          </p:val>
                                        </p:tav>
                                      </p:tavLst>
                                    </p:anim>
                                    <p:anim calcmode="lin" valueType="num">
                                      <p:cBhvr>
                                        <p:cTn id="177" dur="500" fill="hold"/>
                                        <p:tgtEl>
                                          <p:spTgt spid="65"/>
                                        </p:tgtEl>
                                        <p:attrNameLst>
                                          <p:attrName>ppt_y</p:attrName>
                                        </p:attrNameLst>
                                      </p:cBhvr>
                                      <p:tavLst>
                                        <p:tav tm="0">
                                          <p:val>
                                            <p:strVal val="#ppt_y-.1"/>
                                          </p:val>
                                        </p:tav>
                                        <p:tav tm="100000">
                                          <p:val>
                                            <p:strVal val="#ppt_y"/>
                                          </p:val>
                                        </p:tav>
                                      </p:tavLst>
                                    </p:anim>
                                  </p:childTnLst>
                                </p:cTn>
                              </p:par>
                              <p:par>
                                <p:cTn id="178" presetID="47" presetClass="entr" presetSubtype="0" fill="hold" grpId="0" nodeType="withEffect">
                                  <p:stCondLst>
                                    <p:cond delay="20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anim calcmode="lin" valueType="num">
                                      <p:cBhvr>
                                        <p:cTn id="181" dur="500" fill="hold"/>
                                        <p:tgtEl>
                                          <p:spTgt spid="75"/>
                                        </p:tgtEl>
                                        <p:attrNameLst>
                                          <p:attrName>ppt_x</p:attrName>
                                        </p:attrNameLst>
                                      </p:cBhvr>
                                      <p:tavLst>
                                        <p:tav tm="0">
                                          <p:val>
                                            <p:strVal val="#ppt_x"/>
                                          </p:val>
                                        </p:tav>
                                        <p:tav tm="100000">
                                          <p:val>
                                            <p:strVal val="#ppt_x"/>
                                          </p:val>
                                        </p:tav>
                                      </p:tavLst>
                                    </p:anim>
                                    <p:anim calcmode="lin" valueType="num">
                                      <p:cBhvr>
                                        <p:cTn id="182"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P spid="56" grpId="0"/>
      <p:bldP spid="57" grpId="0"/>
      <p:bldP spid="58" grpId="0"/>
      <p:bldP spid="61" grpId="0"/>
      <p:bldP spid="62" grpId="0"/>
      <p:bldP spid="63" grpId="0"/>
      <p:bldP spid="64" grpId="0"/>
      <p:bldP spid="73" grpId="0"/>
      <p:bldP spid="142" grpId="0" animBg="1"/>
      <p:bldP spid="143" grpId="0"/>
      <p:bldP spid="145" grpId="0"/>
      <p:bldP spid="147" grpId="0" animBg="1"/>
      <p:bldP spid="152" grpId="0"/>
      <p:bldP spid="153" grpId="0" animBg="1"/>
      <p:bldP spid="65" grpId="0"/>
      <p:bldP spid="7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BlackBerry OS</a:t>
            </a:r>
            <a:endParaRPr lang="zh-CN" altLang="en-US" dirty="0"/>
          </a:p>
        </p:txBody>
      </p:sp>
      <p:sp>
        <p:nvSpPr>
          <p:cNvPr id="3" name="内容占位符 2"/>
          <p:cNvSpPr>
            <a:spLocks noGrp="1"/>
          </p:cNvSpPr>
          <p:nvPr>
            <p:ph idx="1"/>
          </p:nvPr>
        </p:nvSpPr>
        <p:spPr>
          <a:xfrm>
            <a:off x="2899064" y="1230610"/>
            <a:ext cx="5516412" cy="1315479"/>
          </a:xfrm>
        </p:spPr>
        <p:txBody>
          <a:bodyPr>
            <a:normAutofit lnSpcReduction="10000"/>
          </a:bodyPr>
          <a:lstStyle/>
          <a:p>
            <a:pPr marL="0" indent="0" algn="ctr">
              <a:buNone/>
            </a:pPr>
            <a:r>
              <a:rPr lang="en-US" altLang="zh-CN" sz="4000" b="1" dirty="0"/>
              <a:t>Research In Motion</a:t>
            </a:r>
          </a:p>
          <a:p>
            <a:pPr marL="0" indent="0" algn="ctr">
              <a:buNone/>
            </a:pPr>
            <a:r>
              <a:rPr lang="zh-CN" altLang="en-US" dirty="0"/>
              <a:t>专用操作系统</a:t>
            </a: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20930" t="6977" r="20930" b="6977"/>
          <a:stretch/>
        </p:blipFill>
        <p:spPr>
          <a:xfrm>
            <a:off x="273060" y="1091540"/>
            <a:ext cx="1140101" cy="1687350"/>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25802" t="26039" r="25175" b="29289"/>
          <a:stretch/>
        </p:blipFill>
        <p:spPr>
          <a:xfrm>
            <a:off x="9901380" y="1252099"/>
            <a:ext cx="1996803" cy="1366232"/>
          </a:xfrm>
          <a:prstGeom prst="rect">
            <a:avLst/>
          </a:prstGeom>
        </p:spPr>
      </p:pic>
      <p:graphicFrame>
        <p:nvGraphicFramePr>
          <p:cNvPr id="7" name="内容占位符 6"/>
          <p:cNvGraphicFramePr>
            <a:graphicFrameLocks/>
          </p:cNvGraphicFramePr>
          <p:nvPr>
            <p:extLst/>
          </p:nvPr>
        </p:nvGraphicFramePr>
        <p:xfrm>
          <a:off x="1413161" y="2567578"/>
          <a:ext cx="8285018" cy="409842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6877246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10918-A8C3-6C4D-B2CF-9FCE3FC79A4E}"/>
              </a:ext>
            </a:extLst>
          </p:cNvPr>
          <p:cNvSpPr>
            <a:spLocks noGrp="1"/>
          </p:cNvSpPr>
          <p:nvPr>
            <p:ph type="title"/>
          </p:nvPr>
        </p:nvSpPr>
        <p:spPr/>
        <p:txBody>
          <a:bodyPr>
            <a:normAutofit/>
          </a:bodyPr>
          <a:lstStyle/>
          <a:p>
            <a:r>
              <a:rPr lang="zh-CN" altLang="zh-CN" dirty="0"/>
              <a:t>鸿蒙</a:t>
            </a:r>
            <a:r>
              <a:rPr lang="en-US" altLang="zh-CN" dirty="0"/>
              <a:t>(</a:t>
            </a:r>
            <a:r>
              <a:rPr lang="en" altLang="zh-CN" dirty="0"/>
              <a:t>Harmony OS</a:t>
            </a:r>
            <a:r>
              <a:rPr lang="en-US" altLang="zh-CN" dirty="0"/>
              <a:t>)</a:t>
            </a:r>
            <a:endParaRPr kumimoji="1" lang="zh-CN" altLang="en-US" dirty="0"/>
          </a:p>
        </p:txBody>
      </p:sp>
      <p:sp>
        <p:nvSpPr>
          <p:cNvPr id="3" name="内容占位符 2">
            <a:extLst>
              <a:ext uri="{FF2B5EF4-FFF2-40B4-BE49-F238E27FC236}">
                <a16:creationId xmlns:a16="http://schemas.microsoft.com/office/drawing/2014/main" id="{0D665375-04EF-2B48-934A-96C982D93351}"/>
              </a:ext>
            </a:extLst>
          </p:cNvPr>
          <p:cNvSpPr>
            <a:spLocks noGrp="1"/>
          </p:cNvSpPr>
          <p:nvPr>
            <p:ph idx="1"/>
          </p:nvPr>
        </p:nvSpPr>
        <p:spPr/>
        <p:txBody>
          <a:bodyPr/>
          <a:lstStyle/>
          <a:p>
            <a:r>
              <a:rPr kumimoji="1" lang="zh-CN" altLang="en-US" dirty="0"/>
              <a:t>华为自</a:t>
            </a:r>
            <a:r>
              <a:rPr kumimoji="1" lang="en-US" altLang="zh-CN" dirty="0"/>
              <a:t>2012</a:t>
            </a:r>
            <a:r>
              <a:rPr kumimoji="1" lang="zh-CN" altLang="en-US" dirty="0"/>
              <a:t>年开发的一款可能兼容</a:t>
            </a:r>
            <a:r>
              <a:rPr kumimoji="1" lang="en" altLang="zh-CN" dirty="0"/>
              <a:t>Android app</a:t>
            </a:r>
            <a:r>
              <a:rPr kumimoji="1" lang="zh-CN" altLang="en-US" dirty="0"/>
              <a:t>的跨平台操作系统。</a:t>
            </a:r>
            <a:endParaRPr kumimoji="1" lang="en-US" altLang="zh-CN" dirty="0"/>
          </a:p>
          <a:p>
            <a:r>
              <a:rPr kumimoji="1" lang="en-US" altLang="zh-CN" dirty="0"/>
              <a:t>2019</a:t>
            </a:r>
            <a:r>
              <a:rPr kumimoji="1" lang="zh-CN" altLang="en-US" dirty="0"/>
              <a:t>年</a:t>
            </a:r>
            <a:r>
              <a:rPr kumimoji="1" lang="en-US" altLang="zh-CN" dirty="0"/>
              <a:t>6</a:t>
            </a:r>
            <a:r>
              <a:rPr kumimoji="1" lang="zh-CN" altLang="en-US" dirty="0"/>
              <a:t>月</a:t>
            </a:r>
            <a:r>
              <a:rPr kumimoji="1" lang="en-US" altLang="zh-CN" dirty="0"/>
              <a:t>14</a:t>
            </a:r>
            <a:r>
              <a:rPr kumimoji="1" lang="zh-CN" altLang="en-US" dirty="0"/>
              <a:t>日，华为高管证实了新系统的存在以及华为在全球申请“</a:t>
            </a:r>
            <a:r>
              <a:rPr kumimoji="1" lang="en" altLang="zh-CN" dirty="0" err="1"/>
              <a:t>Hongmeng</a:t>
            </a:r>
            <a:r>
              <a:rPr kumimoji="1" lang="en" altLang="zh-CN" dirty="0"/>
              <a:t>”</a:t>
            </a:r>
            <a:r>
              <a:rPr kumimoji="1" lang="zh-CN" altLang="en-US" dirty="0"/>
              <a:t>商标一事，且说明主要是用于物联网，未必会发展为手机系统。</a:t>
            </a:r>
            <a:endParaRPr kumimoji="1" lang="en-US" altLang="zh-CN" dirty="0"/>
          </a:p>
          <a:p>
            <a:r>
              <a:rPr kumimoji="1" lang="en-US" altLang="zh-CN" dirty="0"/>
              <a:t>2019</a:t>
            </a:r>
            <a:r>
              <a:rPr kumimoji="1" lang="zh-CN" altLang="en-US" dirty="0"/>
              <a:t>年</a:t>
            </a:r>
            <a:r>
              <a:rPr kumimoji="1" lang="en-US" altLang="zh-CN" dirty="0"/>
              <a:t>8</a:t>
            </a:r>
            <a:r>
              <a:rPr kumimoji="1" lang="zh-CN" altLang="en-US" dirty="0"/>
              <a:t>月</a:t>
            </a:r>
            <a:r>
              <a:rPr kumimoji="1" lang="en-US" altLang="zh-CN" dirty="0"/>
              <a:t>9</a:t>
            </a:r>
            <a:r>
              <a:rPr kumimoji="1" lang="zh-CN" altLang="en-US" dirty="0"/>
              <a:t>日华为开发者大会上，华为消费者业务首席执行官余承东正式宣布发布自有操作系统鸿蒙，内核为</a:t>
            </a:r>
            <a:r>
              <a:rPr kumimoji="1" lang="en" altLang="zh-CN" dirty="0"/>
              <a:t>Linux</a:t>
            </a:r>
            <a:r>
              <a:rPr kumimoji="1" lang="zh-CN" altLang="en-US" dirty="0"/>
              <a:t>内核、鸿蒙微内核和</a:t>
            </a:r>
            <a:r>
              <a:rPr kumimoji="1" lang="en" altLang="zh-CN" dirty="0" err="1"/>
              <a:t>LiteOS</a:t>
            </a:r>
            <a:r>
              <a:rPr kumimoji="1" lang="zh-CN" altLang="en" dirty="0"/>
              <a:t>。</a:t>
            </a:r>
            <a:endParaRPr kumimoji="1" lang="en-US" altLang="zh-CN" dirty="0"/>
          </a:p>
          <a:p>
            <a:r>
              <a:rPr kumimoji="1" lang="zh-CN" altLang="en-US" dirty="0"/>
              <a:t>将摆脱</a:t>
            </a:r>
            <a:r>
              <a:rPr kumimoji="1" lang="en" altLang="zh-CN" dirty="0"/>
              <a:t>Linux</a:t>
            </a:r>
            <a:r>
              <a:rPr kumimoji="1" lang="zh-CN" altLang="en-US" dirty="0"/>
              <a:t>内核和</a:t>
            </a:r>
            <a:r>
              <a:rPr kumimoji="1" lang="en" altLang="zh-CN" dirty="0" err="1"/>
              <a:t>LiteOS</a:t>
            </a:r>
            <a:r>
              <a:rPr kumimoji="1" lang="zh-CN" altLang="en" dirty="0"/>
              <a:t>，</a:t>
            </a:r>
            <a:r>
              <a:rPr kumimoji="1" lang="zh-CN" altLang="en-US" dirty="0"/>
              <a:t>只有鸿蒙微内核。</a:t>
            </a:r>
          </a:p>
        </p:txBody>
      </p:sp>
      <p:sp>
        <p:nvSpPr>
          <p:cNvPr id="4" name="灯片编号占位符 3">
            <a:extLst>
              <a:ext uri="{FF2B5EF4-FFF2-40B4-BE49-F238E27FC236}">
                <a16:creationId xmlns:a16="http://schemas.microsoft.com/office/drawing/2014/main" id="{08778802-798A-F742-B3DA-251718B8183C}"/>
              </a:ext>
            </a:extLst>
          </p:cNvPr>
          <p:cNvSpPr>
            <a:spLocks noGrp="1"/>
          </p:cNvSpPr>
          <p:nvPr>
            <p:ph type="sldNum" sz="quarter" idx="12"/>
          </p:nvPr>
        </p:nvSpPr>
        <p:spPr/>
        <p:txBody>
          <a:bodyPr/>
          <a:lstStyle/>
          <a:p>
            <a:fld id="{38B4F502-AEE6-4D70-927B-AC49763F54CA}" type="slidenum">
              <a:rPr lang="zh-CN" altLang="en-US" smtClean="0"/>
              <a:t>83</a:t>
            </a:fld>
            <a:endParaRPr lang="zh-CN" altLang="en-US"/>
          </a:p>
        </p:txBody>
      </p:sp>
    </p:spTree>
    <p:extLst>
      <p:ext uri="{BB962C8B-B14F-4D97-AF65-F5344CB8AC3E}">
        <p14:creationId xmlns:p14="http://schemas.microsoft.com/office/powerpoint/2010/main" val="5982943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无线传感器操作系统</a:t>
            </a:r>
          </a:p>
        </p:txBody>
      </p:sp>
      <p:sp>
        <p:nvSpPr>
          <p:cNvPr id="3" name="内容占位符 2"/>
          <p:cNvSpPr>
            <a:spLocks noGrp="1"/>
          </p:cNvSpPr>
          <p:nvPr>
            <p:ph idx="1"/>
          </p:nvPr>
        </p:nvSpPr>
        <p:spPr>
          <a:xfrm>
            <a:off x="0" y="1290242"/>
            <a:ext cx="3515096" cy="657311"/>
          </a:xfrm>
          <a:solidFill>
            <a:schemeClr val="accent1"/>
          </a:solidFill>
        </p:spPr>
        <p:txBody>
          <a:bodyPr/>
          <a:lstStyle/>
          <a:p>
            <a:pPr marL="0" indent="0" algn="ctr">
              <a:buNone/>
            </a:pPr>
            <a:r>
              <a:rPr lang="en-US" altLang="zh-CN" b="1" dirty="0">
                <a:solidFill>
                  <a:schemeClr val="bg1"/>
                </a:solidFill>
              </a:rPr>
              <a:t>Tiny OS</a:t>
            </a:r>
          </a:p>
        </p:txBody>
      </p:sp>
      <p:sp>
        <p:nvSpPr>
          <p:cNvPr id="4" name="矩形 3"/>
          <p:cNvSpPr/>
          <p:nvPr/>
        </p:nvSpPr>
        <p:spPr>
          <a:xfrm>
            <a:off x="5137729" y="1220651"/>
            <a:ext cx="3614387" cy="3761158"/>
          </a:xfrm>
          <a:prstGeom prst="rect">
            <a:avLst/>
          </a:prstGeom>
        </p:spPr>
        <p:txBody>
          <a:bodyPr wrap="square">
            <a:spAutoFit/>
          </a:bodyPr>
          <a:lstStyle/>
          <a:p>
            <a:pPr>
              <a:lnSpc>
                <a:spcPct val="130000"/>
              </a:lnSpc>
              <a:spcBef>
                <a:spcPts val="1800"/>
              </a:spcBef>
            </a:pPr>
            <a:r>
              <a:rPr lang="en-US" altLang="zh-CN" sz="2800" dirty="0"/>
              <a:t>UC Berkeley</a:t>
            </a:r>
            <a:r>
              <a:rPr lang="zh-CN" altLang="en-US" sz="2800" dirty="0"/>
              <a:t>开发</a:t>
            </a:r>
            <a:endParaRPr lang="en-US" altLang="zh-CN" sz="2800" dirty="0"/>
          </a:p>
          <a:p>
            <a:pPr>
              <a:lnSpc>
                <a:spcPct val="130000"/>
              </a:lnSpc>
              <a:spcBef>
                <a:spcPts val="1800"/>
              </a:spcBef>
            </a:pPr>
            <a:r>
              <a:rPr lang="zh-CN" altLang="en-US" sz="2800" dirty="0"/>
              <a:t>开放源代码操作系统</a:t>
            </a:r>
            <a:endParaRPr lang="en-US" altLang="zh-CN" sz="2800" dirty="0"/>
          </a:p>
          <a:p>
            <a:pPr>
              <a:lnSpc>
                <a:spcPct val="130000"/>
              </a:lnSpc>
              <a:spcBef>
                <a:spcPts val="1800"/>
              </a:spcBef>
            </a:pPr>
            <a:r>
              <a:rPr lang="zh-CN" altLang="en-US" sz="2800" dirty="0"/>
              <a:t>嵌入式无线传感网络</a:t>
            </a:r>
            <a:endParaRPr lang="en-US" altLang="zh-CN" sz="2800" dirty="0"/>
          </a:p>
          <a:p>
            <a:pPr>
              <a:lnSpc>
                <a:spcPct val="130000"/>
              </a:lnSpc>
              <a:spcBef>
                <a:spcPts val="1800"/>
              </a:spcBef>
            </a:pPr>
            <a:r>
              <a:rPr lang="zh-CN" altLang="en-US" sz="2800" dirty="0"/>
              <a:t>基于构件的架构设计</a:t>
            </a:r>
            <a:endParaRPr lang="en-US" altLang="zh-CN" sz="2800" dirty="0"/>
          </a:p>
          <a:p>
            <a:pPr>
              <a:lnSpc>
                <a:spcPct val="130000"/>
              </a:lnSpc>
              <a:spcBef>
                <a:spcPts val="1800"/>
              </a:spcBef>
            </a:pPr>
            <a:r>
              <a:rPr lang="zh-CN" altLang="en-US" sz="2800" dirty="0"/>
              <a:t>低功耗无线设备设计</a:t>
            </a:r>
          </a:p>
        </p:txBody>
      </p:sp>
      <p:sp>
        <p:nvSpPr>
          <p:cNvPr id="5" name="矩形 4"/>
          <p:cNvSpPr/>
          <p:nvPr/>
        </p:nvSpPr>
        <p:spPr>
          <a:xfrm>
            <a:off x="1" y="5454462"/>
            <a:ext cx="12192000" cy="908784"/>
          </a:xfrm>
          <a:prstGeom prst="rect">
            <a:avLst/>
          </a:prstGeom>
          <a:solidFill>
            <a:schemeClr val="accent1"/>
          </a:solidFill>
        </p:spPr>
        <p:txBody>
          <a:bodyPr wrap="square" tIns="216000" bIns="216000">
            <a:spAutoFit/>
          </a:bodyPr>
          <a:lstStyle/>
          <a:p>
            <a:pPr algn="ctr">
              <a:lnSpc>
                <a:spcPct val="120000"/>
              </a:lnSpc>
              <a:spcBef>
                <a:spcPts val="1800"/>
              </a:spcBef>
              <a:spcAft>
                <a:spcPts val="1800"/>
              </a:spcAft>
            </a:pPr>
            <a:r>
              <a:rPr lang="zh-CN" altLang="en-US" sz="2800" dirty="0">
                <a:solidFill>
                  <a:schemeClr val="bg1">
                    <a:lumMod val="85000"/>
                  </a:schemeClr>
                </a:solidFill>
              </a:rPr>
              <a:t>应用于传感器网络、普适计算、个人局域网、智能家居和智能测量等领域</a:t>
            </a:r>
          </a:p>
        </p:txBody>
      </p:sp>
      <p:sp>
        <p:nvSpPr>
          <p:cNvPr id="7" name="椭圆 6"/>
          <p:cNvSpPr/>
          <p:nvPr/>
        </p:nvSpPr>
        <p:spPr>
          <a:xfrm>
            <a:off x="4436697" y="1348998"/>
            <a:ext cx="539452" cy="5394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1</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椭圆 7"/>
          <p:cNvSpPr/>
          <p:nvPr/>
        </p:nvSpPr>
        <p:spPr>
          <a:xfrm>
            <a:off x="4436697" y="2117140"/>
            <a:ext cx="539452" cy="5394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2</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椭圆 8"/>
          <p:cNvSpPr/>
          <p:nvPr/>
        </p:nvSpPr>
        <p:spPr>
          <a:xfrm>
            <a:off x="4436697" y="2885282"/>
            <a:ext cx="539452" cy="5394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3</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椭圆 9"/>
          <p:cNvSpPr/>
          <p:nvPr/>
        </p:nvSpPr>
        <p:spPr>
          <a:xfrm>
            <a:off x="4436697" y="3653424"/>
            <a:ext cx="539452" cy="5394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4</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椭圆 10"/>
          <p:cNvSpPr/>
          <p:nvPr/>
        </p:nvSpPr>
        <p:spPr>
          <a:xfrm>
            <a:off x="4436697" y="4421565"/>
            <a:ext cx="539452" cy="5394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5</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759068211"/>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50"/>
                                        <p:tgtEl>
                                          <p:spTgt spid="7"/>
                                        </p:tgtEl>
                                      </p:cBhvr>
                                    </p:animEffect>
                                  </p:childTnLst>
                                </p:cTn>
                              </p:par>
                              <p:par>
                                <p:cTn id="8" presetID="22" presetClass="entr" presetSubtype="8" fill="hold" nodeType="withEffect">
                                  <p:stCondLst>
                                    <p:cond delay="3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par>
                          <p:cTn id="11" fill="hold">
                            <p:stCondLst>
                              <p:cond delay="800"/>
                            </p:stCondLst>
                            <p:childTnLst>
                              <p:par>
                                <p:cTn id="12" presetID="21"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750"/>
                                        <p:tgtEl>
                                          <p:spTgt spid="8"/>
                                        </p:tgtEl>
                                      </p:cBhvr>
                                    </p:animEffect>
                                  </p:childTnLst>
                                </p:cTn>
                              </p:par>
                              <p:par>
                                <p:cTn id="15" presetID="22" presetClass="entr" presetSubtype="8" fill="hold" nodeType="withEffect">
                                  <p:stCondLst>
                                    <p:cond delay="50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left)">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750"/>
                                        <p:tgtEl>
                                          <p:spTgt spid="9"/>
                                        </p:tgtEl>
                                      </p:cBhvr>
                                    </p:animEffect>
                                  </p:childTnLst>
                                </p:cTn>
                              </p:par>
                              <p:par>
                                <p:cTn id="23" presetID="22" presetClass="entr" presetSubtype="8" fill="hold" nodeType="withEffect">
                                  <p:stCondLst>
                                    <p:cond delay="20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left)">
                                      <p:cBhvr>
                                        <p:cTn id="25" dur="500"/>
                                        <p:tgtEl>
                                          <p:spTgt spid="4">
                                            <p:txEl>
                                              <p:pRg st="2" end="2"/>
                                            </p:txEl>
                                          </p:spTgt>
                                        </p:tgtEl>
                                      </p:cBhvr>
                                    </p:animEffect>
                                  </p:childTnLst>
                                </p:cTn>
                              </p:par>
                            </p:childTnLst>
                          </p:cTn>
                        </p:par>
                        <p:par>
                          <p:cTn id="26" fill="hold">
                            <p:stCondLst>
                              <p:cond delay="750"/>
                            </p:stCondLst>
                            <p:childTnLst>
                              <p:par>
                                <p:cTn id="27" presetID="21" presetClass="entr" presetSubtype="1"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750"/>
                                        <p:tgtEl>
                                          <p:spTgt spid="10"/>
                                        </p:tgtEl>
                                      </p:cBhvr>
                                    </p:animEffect>
                                  </p:childTnLst>
                                </p:cTn>
                              </p:par>
                              <p:par>
                                <p:cTn id="30" presetID="22" presetClass="entr" presetSubtype="8" fill="hold" nodeType="withEffect">
                                  <p:stCondLst>
                                    <p:cond delay="30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wipe(left)">
                                      <p:cBhvr>
                                        <p:cTn id="32" dur="500"/>
                                        <p:tgtEl>
                                          <p:spTgt spid="4">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750"/>
                                        <p:tgtEl>
                                          <p:spTgt spid="11"/>
                                        </p:tgtEl>
                                      </p:cBhvr>
                                    </p:animEffect>
                                  </p:childTnLst>
                                </p:cTn>
                              </p:par>
                              <p:par>
                                <p:cTn id="38" presetID="22" presetClass="entr" presetSubtype="8" fill="hold" nodeType="withEffect">
                                  <p:stCondLst>
                                    <p:cond delay="30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wipe(left)">
                                      <p:cBhvr>
                                        <p:cTn id="40" dur="500"/>
                                        <p:tgtEl>
                                          <p:spTgt spid="4">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 结</a:t>
            </a:r>
          </a:p>
        </p:txBody>
      </p:sp>
      <p:sp>
        <p:nvSpPr>
          <p:cNvPr id="11" name="内容占位符 2"/>
          <p:cNvSpPr>
            <a:spLocks noGrp="1"/>
          </p:cNvSpPr>
          <p:nvPr>
            <p:ph idx="1"/>
          </p:nvPr>
        </p:nvSpPr>
        <p:spPr>
          <a:xfrm>
            <a:off x="1182688" y="1403130"/>
            <a:ext cx="3893809" cy="1702677"/>
          </a:xfrm>
          <a:ln>
            <a:solidFill>
              <a:schemeClr val="accent1"/>
            </a:solidFill>
          </a:ln>
        </p:spPr>
        <p:txBody>
          <a:bodyPr>
            <a:normAutofit/>
          </a:bodyPr>
          <a:lstStyle/>
          <a:p>
            <a:pPr marL="0" indent="0" algn="ctr" eaLnBrk="1" hangingPunct="1">
              <a:spcBef>
                <a:spcPts val="1200"/>
              </a:spcBef>
              <a:buClr>
                <a:srgbClr val="0000FF"/>
              </a:buClr>
              <a:buNone/>
            </a:pPr>
            <a:r>
              <a:rPr lang="zh-CN" altLang="en-US" sz="4100" b="1" dirty="0">
                <a:solidFill>
                  <a:srgbClr val="000000"/>
                </a:solidFill>
                <a:latin typeface="+mn-ea"/>
                <a:ea typeface="+mn-ea"/>
                <a:cs typeface="+mn-cs"/>
              </a:rPr>
              <a:t>个人化时代</a:t>
            </a:r>
            <a:endParaRPr lang="en-US" altLang="zh-CN" sz="4100" b="1" dirty="0">
              <a:solidFill>
                <a:srgbClr val="000000"/>
              </a:solidFill>
              <a:latin typeface="+mn-ea"/>
              <a:ea typeface="+mn-ea"/>
              <a:cs typeface="+mn-cs"/>
            </a:endParaRPr>
          </a:p>
          <a:p>
            <a:pPr marL="0" indent="0" algn="ctr">
              <a:spcBef>
                <a:spcPts val="1200"/>
              </a:spcBef>
              <a:buClr>
                <a:srgbClr val="0000FF"/>
              </a:buClr>
              <a:buNone/>
            </a:pPr>
            <a:r>
              <a:rPr lang="en-US" altLang="zh-CN" dirty="0">
                <a:solidFill>
                  <a:schemeClr val="tx1">
                    <a:lumMod val="50000"/>
                    <a:lumOff val="50000"/>
                  </a:schemeClr>
                </a:solidFill>
                <a:latin typeface="+mn-ea"/>
              </a:rPr>
              <a:t>1978</a:t>
            </a:r>
            <a:r>
              <a:rPr lang="zh-CN" altLang="en-US" dirty="0">
                <a:solidFill>
                  <a:schemeClr val="tx1">
                    <a:lumMod val="50000"/>
                    <a:lumOff val="50000"/>
                  </a:schemeClr>
                </a:solidFill>
                <a:latin typeface="+mn-ea"/>
              </a:rPr>
              <a:t>年</a:t>
            </a:r>
            <a:r>
              <a:rPr lang="en-US" altLang="zh-CN" dirty="0">
                <a:solidFill>
                  <a:schemeClr val="tx1">
                    <a:lumMod val="50000"/>
                    <a:lumOff val="50000"/>
                  </a:schemeClr>
                </a:solidFill>
                <a:latin typeface="+mn-ea"/>
              </a:rPr>
              <a:t>-1996</a:t>
            </a:r>
            <a:r>
              <a:rPr lang="zh-CN" altLang="en-US" dirty="0">
                <a:solidFill>
                  <a:schemeClr val="tx1">
                    <a:lumMod val="50000"/>
                    <a:lumOff val="50000"/>
                  </a:schemeClr>
                </a:solidFill>
                <a:latin typeface="+mn-ea"/>
              </a:rPr>
              <a:t>年</a:t>
            </a:r>
            <a:endParaRPr lang="en-US" altLang="zh-CN" dirty="0">
              <a:solidFill>
                <a:schemeClr val="tx1">
                  <a:lumMod val="50000"/>
                  <a:lumOff val="50000"/>
                </a:schemeClr>
              </a:solidFill>
              <a:latin typeface="+mn-ea"/>
              <a:ea typeface="+mn-ea"/>
              <a:cs typeface="+mn-cs"/>
            </a:endParaRPr>
          </a:p>
          <a:p>
            <a:endParaRPr lang="zh-CN" altLang="en-US" dirty="0"/>
          </a:p>
        </p:txBody>
      </p:sp>
      <p:sp>
        <p:nvSpPr>
          <p:cNvPr id="5" name="矩形 4"/>
          <p:cNvSpPr/>
          <p:nvPr/>
        </p:nvSpPr>
        <p:spPr>
          <a:xfrm>
            <a:off x="1182411" y="3347591"/>
            <a:ext cx="4099035" cy="2708434"/>
          </a:xfrm>
          <a:prstGeom prst="rect">
            <a:avLst/>
          </a:prstGeom>
        </p:spPr>
        <p:txBody>
          <a:bodyPr wrap="square">
            <a:spAutoFit/>
          </a:bodyPr>
          <a:lstStyle/>
          <a:p>
            <a:pPr marL="0" lvl="1" algn="ctr">
              <a:spcBef>
                <a:spcPts val="1800"/>
              </a:spcBef>
              <a:buClr>
                <a:srgbClr val="0000FF"/>
              </a:buClr>
            </a:pPr>
            <a:r>
              <a:rPr lang="zh-CN" altLang="en-US" sz="2800" dirty="0">
                <a:solidFill>
                  <a:schemeClr val="tx1">
                    <a:lumMod val="75000"/>
                    <a:lumOff val="25000"/>
                  </a:schemeClr>
                </a:solidFill>
                <a:latin typeface="+mn-ea"/>
              </a:rPr>
              <a:t>贝尔实验室发明了</a:t>
            </a:r>
            <a:r>
              <a:rPr lang="zh-CN" altLang="en-US" sz="2800" b="1" dirty="0">
                <a:solidFill>
                  <a:schemeClr val="accent2"/>
                </a:solidFill>
                <a:latin typeface="+mn-ea"/>
              </a:rPr>
              <a:t>蜂窝</a:t>
            </a:r>
            <a:r>
              <a:rPr lang="zh-CN" altLang="en-US" sz="2800" dirty="0">
                <a:solidFill>
                  <a:schemeClr val="tx1">
                    <a:lumMod val="75000"/>
                    <a:lumOff val="25000"/>
                  </a:schemeClr>
                </a:solidFill>
                <a:latin typeface="+mn-ea"/>
              </a:rPr>
              <a:t>移动通信系统</a:t>
            </a:r>
            <a:endParaRPr lang="en-US" altLang="zh-CN" sz="2800" dirty="0">
              <a:solidFill>
                <a:schemeClr val="tx1">
                  <a:lumMod val="75000"/>
                  <a:lumOff val="25000"/>
                </a:schemeClr>
              </a:solidFill>
              <a:latin typeface="+mn-ea"/>
            </a:endParaRPr>
          </a:p>
          <a:p>
            <a:pPr marL="0" lvl="1" algn="ctr">
              <a:spcBef>
                <a:spcPts val="1800"/>
              </a:spcBef>
              <a:buClr>
                <a:srgbClr val="0000FF"/>
              </a:buClr>
            </a:pPr>
            <a:r>
              <a:rPr lang="zh-CN" altLang="en-US" sz="2800" dirty="0">
                <a:solidFill>
                  <a:schemeClr val="tx1">
                    <a:lumMod val="75000"/>
                    <a:lumOff val="25000"/>
                  </a:schemeClr>
                </a:solidFill>
                <a:latin typeface="+mn-ea"/>
              </a:rPr>
              <a:t>移动通信开始全球普及</a:t>
            </a:r>
            <a:endParaRPr lang="en-US" altLang="zh-CN" sz="2800" dirty="0">
              <a:solidFill>
                <a:schemeClr val="tx1">
                  <a:lumMod val="75000"/>
                  <a:lumOff val="25000"/>
                </a:schemeClr>
              </a:solidFill>
              <a:latin typeface="+mn-ea"/>
            </a:endParaRPr>
          </a:p>
          <a:p>
            <a:pPr marL="0" lvl="1" algn="ctr">
              <a:spcBef>
                <a:spcPts val="1800"/>
              </a:spcBef>
              <a:buClr>
                <a:srgbClr val="0000FF"/>
              </a:buClr>
            </a:pPr>
            <a:r>
              <a:rPr lang="zh-CN" altLang="en-US" sz="2800" dirty="0">
                <a:solidFill>
                  <a:schemeClr val="tx1">
                    <a:lumMod val="75000"/>
                    <a:lumOff val="25000"/>
                  </a:schemeClr>
                </a:solidFill>
                <a:latin typeface="+mn-ea"/>
              </a:rPr>
              <a:t>无线通信走向</a:t>
            </a:r>
            <a:r>
              <a:rPr lang="zh-CN" altLang="en-US" sz="2800" dirty="0">
                <a:solidFill>
                  <a:schemeClr val="accent2"/>
                </a:solidFill>
                <a:latin typeface="+mn-ea"/>
              </a:rPr>
              <a:t>个人化、移动化、公众化、小型化</a:t>
            </a:r>
          </a:p>
        </p:txBody>
      </p:sp>
      <p:sp>
        <p:nvSpPr>
          <p:cNvPr id="13" name="内容占位符 2"/>
          <p:cNvSpPr txBox="1">
            <a:spLocks/>
          </p:cNvSpPr>
          <p:nvPr/>
        </p:nvSpPr>
        <p:spPr>
          <a:xfrm>
            <a:off x="6616537" y="1429406"/>
            <a:ext cx="3893809" cy="1702677"/>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Clr>
                <a:srgbClr val="0000FF"/>
              </a:buClr>
              <a:buNone/>
            </a:pPr>
            <a:r>
              <a:rPr lang="zh-CN" altLang="en-US" sz="4100" b="1" dirty="0">
                <a:solidFill>
                  <a:srgbClr val="000000"/>
                </a:solidFill>
                <a:latin typeface="+mn-ea"/>
                <a:ea typeface="+mn-ea"/>
                <a:cs typeface="+mn-cs"/>
              </a:rPr>
              <a:t>宽带化时代</a:t>
            </a:r>
            <a:endParaRPr lang="en-US" altLang="zh-CN" sz="4100" b="1" dirty="0">
              <a:solidFill>
                <a:srgbClr val="000000"/>
              </a:solidFill>
              <a:latin typeface="+mn-ea"/>
              <a:ea typeface="+mn-ea"/>
              <a:cs typeface="+mn-cs"/>
            </a:endParaRPr>
          </a:p>
          <a:p>
            <a:pPr marL="0" indent="0" algn="ctr">
              <a:spcBef>
                <a:spcPts val="1200"/>
              </a:spcBef>
              <a:buClr>
                <a:srgbClr val="0000FF"/>
              </a:buClr>
              <a:buFont typeface="Arial" panose="020B0604020202020204" pitchFamily="34" charset="0"/>
              <a:buNone/>
            </a:pPr>
            <a:r>
              <a:rPr lang="en-US" altLang="zh-CN" dirty="0">
                <a:solidFill>
                  <a:schemeClr val="tx1">
                    <a:lumMod val="50000"/>
                    <a:lumOff val="50000"/>
                  </a:schemeClr>
                </a:solidFill>
                <a:latin typeface="+mn-ea"/>
              </a:rPr>
              <a:t>1996</a:t>
            </a:r>
            <a:r>
              <a:rPr lang="zh-CN" altLang="en-US" dirty="0">
                <a:solidFill>
                  <a:schemeClr val="tx1">
                    <a:lumMod val="50000"/>
                    <a:lumOff val="50000"/>
                  </a:schemeClr>
                </a:solidFill>
                <a:latin typeface="+mn-ea"/>
              </a:rPr>
              <a:t>年</a:t>
            </a:r>
            <a:r>
              <a:rPr lang="en-US" altLang="zh-CN" dirty="0">
                <a:solidFill>
                  <a:schemeClr val="tx1">
                    <a:lumMod val="50000"/>
                    <a:lumOff val="50000"/>
                  </a:schemeClr>
                </a:solidFill>
                <a:latin typeface="+mn-ea"/>
              </a:rPr>
              <a:t>-</a:t>
            </a:r>
            <a:r>
              <a:rPr lang="zh-CN" altLang="en-US" dirty="0">
                <a:solidFill>
                  <a:schemeClr val="tx1">
                    <a:lumMod val="50000"/>
                    <a:lumOff val="50000"/>
                  </a:schemeClr>
                </a:solidFill>
                <a:latin typeface="+mn-ea"/>
              </a:rPr>
              <a:t>至今</a:t>
            </a:r>
            <a:endParaRPr lang="en-US" altLang="zh-CN" dirty="0">
              <a:solidFill>
                <a:schemeClr val="tx1">
                  <a:lumMod val="50000"/>
                  <a:lumOff val="50000"/>
                </a:schemeClr>
              </a:solidFill>
              <a:latin typeface="+mn-ea"/>
              <a:ea typeface="+mn-ea"/>
              <a:cs typeface="+mn-cs"/>
            </a:endParaRPr>
          </a:p>
          <a:p>
            <a:endParaRPr lang="zh-CN" altLang="en-US" dirty="0"/>
          </a:p>
        </p:txBody>
      </p:sp>
      <p:sp>
        <p:nvSpPr>
          <p:cNvPr id="14" name="矩形 13"/>
          <p:cNvSpPr/>
          <p:nvPr/>
        </p:nvSpPr>
        <p:spPr>
          <a:xfrm>
            <a:off x="6616260" y="3373867"/>
            <a:ext cx="4099035" cy="3139321"/>
          </a:xfrm>
          <a:prstGeom prst="rect">
            <a:avLst/>
          </a:prstGeom>
        </p:spPr>
        <p:txBody>
          <a:bodyPr wrap="square">
            <a:spAutoFit/>
          </a:bodyPr>
          <a:lstStyle/>
          <a:p>
            <a:pPr marL="0" lvl="1">
              <a:spcBef>
                <a:spcPts val="1800"/>
              </a:spcBef>
              <a:buClr>
                <a:srgbClr val="0000FF"/>
              </a:buClr>
            </a:pPr>
            <a:r>
              <a:rPr lang="en-US" altLang="zh-CN" sz="2800" dirty="0">
                <a:solidFill>
                  <a:schemeClr val="tx1">
                    <a:lumMod val="75000"/>
                    <a:lumOff val="25000"/>
                  </a:schemeClr>
                </a:solidFill>
                <a:latin typeface="+mn-ea"/>
              </a:rPr>
              <a:t>1996</a:t>
            </a:r>
            <a:r>
              <a:rPr lang="zh-CN" altLang="en-US" sz="2800" dirty="0">
                <a:solidFill>
                  <a:schemeClr val="tx1">
                    <a:lumMod val="75000"/>
                    <a:lumOff val="25000"/>
                  </a:schemeClr>
                </a:solidFill>
                <a:latin typeface="+mn-ea"/>
              </a:rPr>
              <a:t>年以宽带化为特征的</a:t>
            </a:r>
            <a:r>
              <a:rPr lang="en-US" altLang="zh-CN" sz="2800" b="1" dirty="0">
                <a:solidFill>
                  <a:schemeClr val="accent2"/>
                </a:solidFill>
                <a:latin typeface="+mn-ea"/>
              </a:rPr>
              <a:t>3G</a:t>
            </a:r>
            <a:r>
              <a:rPr lang="zh-CN" altLang="en-US" sz="2800" dirty="0">
                <a:solidFill>
                  <a:schemeClr val="tx1">
                    <a:lumMod val="75000"/>
                    <a:lumOff val="25000"/>
                  </a:schemeClr>
                </a:solidFill>
                <a:latin typeface="+mn-ea"/>
              </a:rPr>
              <a:t>标准开始制定</a:t>
            </a:r>
            <a:endParaRPr lang="en-US" altLang="zh-CN" sz="2800" dirty="0">
              <a:solidFill>
                <a:schemeClr val="tx1">
                  <a:lumMod val="75000"/>
                  <a:lumOff val="25000"/>
                </a:schemeClr>
              </a:solidFill>
              <a:latin typeface="+mn-ea"/>
            </a:endParaRPr>
          </a:p>
          <a:p>
            <a:pPr marL="0" lvl="1">
              <a:spcBef>
                <a:spcPts val="1800"/>
              </a:spcBef>
              <a:buClr>
                <a:srgbClr val="0000FF"/>
              </a:buClr>
            </a:pPr>
            <a:r>
              <a:rPr lang="en-US" altLang="zh-CN" sz="2800" dirty="0">
                <a:solidFill>
                  <a:schemeClr val="tx1">
                    <a:lumMod val="75000"/>
                    <a:lumOff val="25000"/>
                  </a:schemeClr>
                </a:solidFill>
                <a:latin typeface="+mn-ea"/>
              </a:rPr>
              <a:t>3G普及，LTE/IMT-Ad,5G</a:t>
            </a:r>
          </a:p>
          <a:p>
            <a:pPr marL="0" lvl="1" algn="ctr">
              <a:spcBef>
                <a:spcPts val="1800"/>
              </a:spcBef>
              <a:buClr>
                <a:srgbClr val="0000FF"/>
              </a:buClr>
            </a:pPr>
            <a:r>
              <a:rPr lang="zh-CN" altLang="en-US" sz="2800" dirty="0">
                <a:solidFill>
                  <a:schemeClr val="tx1">
                    <a:lumMod val="75000"/>
                    <a:lumOff val="25000"/>
                  </a:schemeClr>
                </a:solidFill>
                <a:latin typeface="+mn-ea"/>
              </a:rPr>
              <a:t>无线通信的</a:t>
            </a:r>
            <a:r>
              <a:rPr lang="zh-CN" altLang="en-US" sz="2800" dirty="0">
                <a:solidFill>
                  <a:schemeClr val="accent2"/>
                </a:solidFill>
                <a:latin typeface="+mn-ea"/>
              </a:rPr>
              <a:t>宽带化、多媒体化、</a:t>
            </a:r>
            <a:r>
              <a:rPr lang="en-US" altLang="zh-CN" sz="2800" dirty="0">
                <a:solidFill>
                  <a:schemeClr val="accent2"/>
                </a:solidFill>
                <a:latin typeface="+mn-ea"/>
              </a:rPr>
              <a:t>IP</a:t>
            </a:r>
            <a:r>
              <a:rPr lang="zh-CN" altLang="en-US" sz="2800" dirty="0">
                <a:solidFill>
                  <a:schemeClr val="accent2"/>
                </a:solidFill>
                <a:latin typeface="+mn-ea"/>
              </a:rPr>
              <a:t>化、多层接入化</a:t>
            </a:r>
          </a:p>
        </p:txBody>
      </p:sp>
    </p:spTree>
    <p:extLst>
      <p:ext uri="{BB962C8B-B14F-4D97-AF65-F5344CB8AC3E}">
        <p14:creationId xmlns:p14="http://schemas.microsoft.com/office/powerpoint/2010/main" val="3032791867"/>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500"/>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500"/>
                                        <p:tgtEl>
                                          <p:spTgt spid="1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xEl>
                                              <p:pRg st="2" end="2"/>
                                            </p:txEl>
                                          </p:spTgt>
                                        </p:tgtEl>
                                        <p:attrNameLst>
                                          <p:attrName>style.visibility</p:attrName>
                                        </p:attrNameLst>
                                      </p:cBhvr>
                                      <p:to>
                                        <p:strVal val="visible"/>
                                      </p:to>
                                    </p:set>
                                    <p:animEffect transition="in" filter="fade">
                                      <p:cBhvr>
                                        <p:cTn id="28"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a:t>
            </a:r>
            <a:r>
              <a:rPr lang="en-US" altLang="zh-CN" dirty="0"/>
              <a:t>+</a:t>
            </a:r>
            <a:r>
              <a:rPr lang="zh-CN" altLang="en-US" dirty="0"/>
              <a:t>计算</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86</a:t>
            </a:fld>
            <a:endParaRPr lang="zh-CN" altLang="en-US"/>
          </a:p>
        </p:txBody>
      </p:sp>
      <p:graphicFrame>
        <p:nvGraphicFramePr>
          <p:cNvPr id="6" name="图示 5"/>
          <p:cNvGraphicFramePr/>
          <p:nvPr>
            <p:extLst/>
          </p:nvPr>
        </p:nvGraphicFramePr>
        <p:xfrm>
          <a:off x="4096512" y="1146048"/>
          <a:ext cx="7510272" cy="5210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0418" y="2800415"/>
            <a:ext cx="4095827" cy="1832545"/>
          </a:xfrm>
          <a:prstGeom prst="rect">
            <a:avLst/>
          </a:prstGeom>
        </p:spPr>
      </p:pic>
    </p:spTree>
    <p:extLst>
      <p:ext uri="{BB962C8B-B14F-4D97-AF65-F5344CB8AC3E}">
        <p14:creationId xmlns:p14="http://schemas.microsoft.com/office/powerpoint/2010/main" val="1435428880"/>
      </p:ext>
    </p:extLst>
  </p:cSld>
  <p:clrMapOvr>
    <a:masterClrMapping/>
  </p:clrMapOvr>
  <mc:AlternateContent xmlns:mc="http://schemas.openxmlformats.org/markup-compatibility/2006" xmlns:p14="http://schemas.microsoft.com/office/powerpoint/2010/main">
    <mc:Choice Requires="p14">
      <p:transition spd="slow" p14:dur="2000" advTm="7742"/>
    </mc:Choice>
    <mc:Fallback xmlns="">
      <p:transition spd="slow" advTm="7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全球移动业务</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84911" y="1186719"/>
            <a:ext cx="10986597" cy="3265290"/>
          </a:xfrm>
          <a:prstGeom prst="rect">
            <a:avLst/>
          </a:prstGeom>
        </p:spPr>
      </p:pic>
      <p:pic>
        <p:nvPicPr>
          <p:cNvPr id="6" name="图片 5"/>
          <p:cNvPicPr>
            <a:picLocks noChangeAspect="1"/>
          </p:cNvPicPr>
          <p:nvPr/>
        </p:nvPicPr>
        <p:blipFill>
          <a:blip r:embed="rId3"/>
          <a:stretch>
            <a:fillRect/>
          </a:stretch>
        </p:blipFill>
        <p:spPr>
          <a:xfrm>
            <a:off x="1973803" y="4941168"/>
            <a:ext cx="5525113" cy="746636"/>
          </a:xfrm>
          <a:prstGeom prst="rect">
            <a:avLst/>
          </a:prstGeom>
        </p:spPr>
      </p:pic>
    </p:spTree>
    <p:extLst>
      <p:ext uri="{BB962C8B-B14F-4D97-AF65-F5344CB8AC3E}">
        <p14:creationId xmlns:p14="http://schemas.microsoft.com/office/powerpoint/2010/main" val="3811932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223125106"/>
  <p:tag name="MH_LIBRARY" val="GRAPHIC"/>
</p:tagLst>
</file>

<file path=ppt/theme/theme1.xml><?xml version="1.0" encoding="utf-8"?>
<a:theme xmlns:a="http://schemas.openxmlformats.org/drawingml/2006/main" name="Office 主题​​">
  <a:themeElements>
    <a:clrScheme name="Office 2007-2010">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39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3600" dirty="0">
            <a:solidFill>
              <a:schemeClr val="bg1"/>
            </a:solidFill>
            <a:latin typeface="Arial" panose="020B0604020202020204" pitchFamily="34" charset="0"/>
            <a:ea typeface="微软雅黑" panose="020B0503020204020204" pitchFamily="34" charset="-122"/>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10000"/>
          </a:lnSpc>
          <a:defRPr sz="3200" b="1" dirty="0" smtClean="0">
            <a:latin typeface="Arial" panose="020B0604020202020204" pitchFamily="34" charset="0"/>
            <a:ea typeface="微软雅黑" panose="020B0503020204020204" pitchFamily="34" charset="-122"/>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8588</TotalTime>
  <Words>7725</Words>
  <Application>Microsoft Macintosh PowerPoint</Application>
  <PresentationFormat>宽屏</PresentationFormat>
  <Paragraphs>878</Paragraphs>
  <Slides>86</Slides>
  <Notes>37</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86</vt:i4>
      </vt:variant>
    </vt:vector>
  </HeadingPairs>
  <TitlesOfParts>
    <vt:vector size="107" baseType="lpstr">
      <vt:lpstr>等线</vt:lpstr>
      <vt:lpstr>黑体</vt:lpstr>
      <vt:lpstr>楷体_GB2312</vt:lpstr>
      <vt:lpstr>宋体</vt:lpstr>
      <vt:lpstr>微软雅黑</vt:lpstr>
      <vt:lpstr>微软雅黑</vt:lpstr>
      <vt:lpstr>微软雅黑 Light</vt:lpstr>
      <vt:lpstr>Arial Unicode MS</vt:lpstr>
      <vt:lpstr>Brush Script MT</vt:lpstr>
      <vt:lpstr>Arial</vt:lpstr>
      <vt:lpstr>Arial</vt:lpstr>
      <vt:lpstr>Arial Black</vt:lpstr>
      <vt:lpstr>Calibri</vt:lpstr>
      <vt:lpstr>Comic Sans MS</vt:lpstr>
      <vt:lpstr>Impact</vt:lpstr>
      <vt:lpstr>Times New Roman</vt:lpstr>
      <vt:lpstr>Verdana</vt:lpstr>
      <vt:lpstr>Wingdings</vt:lpstr>
      <vt:lpstr>Office 主题​​</vt:lpstr>
      <vt:lpstr>公式</vt:lpstr>
      <vt:lpstr>Equation</vt:lpstr>
      <vt:lpstr>移动计算及应用开发技术</vt:lpstr>
      <vt:lpstr>第一章 概述</vt:lpstr>
      <vt:lpstr>概况和发展</vt:lpstr>
      <vt:lpstr>全球移动业务</vt:lpstr>
      <vt:lpstr>全球移动业务（国内）</vt:lpstr>
      <vt:lpstr>全球移动业务</vt:lpstr>
      <vt:lpstr>全球移动业务</vt:lpstr>
      <vt:lpstr>全球移动业务</vt:lpstr>
      <vt:lpstr>全球移动业务</vt:lpstr>
      <vt:lpstr>全球移动业务</vt:lpstr>
      <vt:lpstr>移动互联网：开启广阔应用</vt:lpstr>
      <vt:lpstr>无处不在的网络和连接</vt:lpstr>
      <vt:lpstr>第一章  概述 简要介绍移动计算的基本概念</vt:lpstr>
      <vt:lpstr>PowerPoint 演示文稿</vt:lpstr>
      <vt:lpstr>通信发展历史</vt:lpstr>
      <vt:lpstr>通信需要解决的问题</vt:lpstr>
      <vt:lpstr>网络需要解决的问题 数据：计算模型</vt:lpstr>
      <vt:lpstr>问题一</vt:lpstr>
      <vt:lpstr>问题二</vt:lpstr>
      <vt:lpstr>移动计算的概念</vt:lpstr>
      <vt:lpstr>特点</vt:lpstr>
      <vt:lpstr>PowerPoint 演示文稿</vt:lpstr>
      <vt:lpstr>信息交互</vt:lpstr>
      <vt:lpstr>信息/信号/信道</vt:lpstr>
      <vt:lpstr>信息</vt:lpstr>
      <vt:lpstr>PowerPoint 演示文稿</vt:lpstr>
      <vt:lpstr>通信中如何传递信息</vt:lpstr>
      <vt:lpstr>求解</vt:lpstr>
      <vt:lpstr>编码问题</vt:lpstr>
      <vt:lpstr>PowerPoint 演示文稿</vt:lpstr>
      <vt:lpstr>信息熵</vt:lpstr>
      <vt:lpstr>自信息</vt:lpstr>
      <vt:lpstr>PowerPoint 演示文稿</vt:lpstr>
      <vt:lpstr>PowerPoint 演示文稿</vt:lpstr>
      <vt:lpstr>PowerPoint 演示文稿</vt:lpstr>
      <vt:lpstr>PowerPoint 演示文稿</vt:lpstr>
      <vt:lpstr>信息熵的定义</vt:lpstr>
      <vt:lpstr>概率质量函数</vt:lpstr>
      <vt:lpstr>PowerPoint 演示文稿</vt:lpstr>
      <vt:lpstr>一些有趣结论</vt:lpstr>
      <vt:lpstr>不确定性与熵</vt:lpstr>
      <vt:lpstr>信源（物理系统）</vt:lpstr>
      <vt:lpstr>压缩信息</vt:lpstr>
      <vt:lpstr>PowerPoint 演示文稿</vt:lpstr>
      <vt:lpstr>哈夫曼算法</vt:lpstr>
      <vt:lpstr>PowerPoint 演示文稿</vt:lpstr>
      <vt:lpstr>载体——声波</vt:lpstr>
      <vt:lpstr>频率</vt:lpstr>
      <vt:lpstr>频谱</vt:lpstr>
      <vt:lpstr>傅里叶 (1768-1830)</vt:lpstr>
      <vt:lpstr>基音与泛音</vt:lpstr>
      <vt:lpstr>声波作为载体的问题</vt:lpstr>
      <vt:lpstr>无线电波作为载波</vt:lpstr>
      <vt:lpstr>模拟信号转数字信号</vt:lpstr>
      <vt:lpstr>采样</vt:lpstr>
      <vt:lpstr>量化</vt:lpstr>
      <vt:lpstr>如何量化</vt:lpstr>
      <vt:lpstr>量化练习：编程实现</vt:lpstr>
      <vt:lpstr>问题</vt:lpstr>
      <vt:lpstr>PowerPoint 演示文稿</vt:lpstr>
      <vt:lpstr>信道容量</vt:lpstr>
      <vt:lpstr>概念</vt:lpstr>
      <vt:lpstr>理想情况</vt:lpstr>
      <vt:lpstr>实际情况</vt:lpstr>
      <vt:lpstr>信道质量好坏</vt:lpstr>
      <vt:lpstr>dB和dBm</vt:lpstr>
      <vt:lpstr>香农定理</vt:lpstr>
      <vt:lpstr>安全性</vt:lpstr>
      <vt:lpstr>移动设备</vt:lpstr>
      <vt:lpstr>硬件</vt:lpstr>
      <vt:lpstr>芯片架构</vt:lpstr>
      <vt:lpstr>ARM处理器</vt:lpstr>
      <vt:lpstr>移动处理器</vt:lpstr>
      <vt:lpstr>树莓派（Raspberry Pi）</vt:lpstr>
      <vt:lpstr>移动终端</vt:lpstr>
      <vt:lpstr>操作系统</vt:lpstr>
      <vt:lpstr>手机操作系统</vt:lpstr>
      <vt:lpstr>Symbian</vt:lpstr>
      <vt:lpstr>iOS</vt:lpstr>
      <vt:lpstr>Android</vt:lpstr>
      <vt:lpstr>Android版本</vt:lpstr>
      <vt:lpstr>BlackBerry OS</vt:lpstr>
      <vt:lpstr>鸿蒙(Harmony OS)</vt:lpstr>
      <vt:lpstr>无线传感器操作系统</vt:lpstr>
      <vt:lpstr>小 结</vt:lpstr>
      <vt:lpstr>移动+计算</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zdy cn</dc:creator>
  <cp:lastModifiedBy>Xu Felix</cp:lastModifiedBy>
  <cp:revision>691</cp:revision>
  <dcterms:created xsi:type="dcterms:W3CDTF">2016-12-23T00:50:08Z</dcterms:created>
  <dcterms:modified xsi:type="dcterms:W3CDTF">2019-09-05T05:57:02Z</dcterms:modified>
</cp:coreProperties>
</file>